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54"/>
  </p:notesMasterIdLst>
  <p:handoutMasterIdLst>
    <p:handoutMasterId r:id="rId155"/>
  </p:handoutMasterIdLst>
  <p:sldIdLst>
    <p:sldId id="484" r:id="rId2"/>
    <p:sldId id="394" r:id="rId3"/>
    <p:sldId id="477" r:id="rId4"/>
    <p:sldId id="397" r:id="rId5"/>
    <p:sldId id="689" r:id="rId6"/>
    <p:sldId id="692" r:id="rId7"/>
    <p:sldId id="693" r:id="rId8"/>
    <p:sldId id="399" r:id="rId9"/>
    <p:sldId id="400" r:id="rId10"/>
    <p:sldId id="401" r:id="rId11"/>
    <p:sldId id="403" r:id="rId12"/>
    <p:sldId id="731" r:id="rId13"/>
    <p:sldId id="404" r:id="rId14"/>
    <p:sldId id="405" r:id="rId15"/>
    <p:sldId id="732" r:id="rId16"/>
    <p:sldId id="406" r:id="rId17"/>
    <p:sldId id="409" r:id="rId18"/>
    <p:sldId id="421" r:id="rId19"/>
    <p:sldId id="408" r:id="rId20"/>
    <p:sldId id="407" r:id="rId21"/>
    <p:sldId id="410" r:id="rId22"/>
    <p:sldId id="402" r:id="rId23"/>
    <p:sldId id="411" r:id="rId24"/>
    <p:sldId id="690" r:id="rId25"/>
    <p:sldId id="696" r:id="rId26"/>
    <p:sldId id="691" r:id="rId27"/>
    <p:sldId id="695" r:id="rId28"/>
    <p:sldId id="476" r:id="rId29"/>
    <p:sldId id="694" r:id="rId30"/>
    <p:sldId id="697" r:id="rId31"/>
    <p:sldId id="485" r:id="rId32"/>
    <p:sldId id="698" r:id="rId33"/>
    <p:sldId id="699" r:id="rId34"/>
    <p:sldId id="700" r:id="rId35"/>
    <p:sldId id="702" r:id="rId36"/>
    <p:sldId id="701" r:id="rId37"/>
    <p:sldId id="703" r:id="rId38"/>
    <p:sldId id="704" r:id="rId39"/>
    <p:sldId id="705" r:id="rId40"/>
    <p:sldId id="414" r:id="rId41"/>
    <p:sldId id="442" r:id="rId42"/>
    <p:sldId id="677" r:id="rId43"/>
    <p:sldId id="443" r:id="rId44"/>
    <p:sldId id="444" r:id="rId45"/>
    <p:sldId id="445" r:id="rId46"/>
    <p:sldId id="707" r:id="rId47"/>
    <p:sldId id="708" r:id="rId48"/>
    <p:sldId id="709" r:id="rId49"/>
    <p:sldId id="710" r:id="rId50"/>
    <p:sldId id="711" r:id="rId51"/>
    <p:sldId id="712" r:id="rId52"/>
    <p:sldId id="713" r:id="rId53"/>
    <p:sldId id="706" r:id="rId54"/>
    <p:sldId id="415" r:id="rId55"/>
    <p:sldId id="441" r:id="rId56"/>
    <p:sldId id="715" r:id="rId57"/>
    <p:sldId id="716" r:id="rId58"/>
    <p:sldId id="717" r:id="rId59"/>
    <p:sldId id="718" r:id="rId60"/>
    <p:sldId id="719" r:id="rId61"/>
    <p:sldId id="714" r:id="rId62"/>
    <p:sldId id="720" r:id="rId63"/>
    <p:sldId id="721" r:id="rId64"/>
    <p:sldId id="722" r:id="rId65"/>
    <p:sldId id="723" r:id="rId66"/>
    <p:sldId id="725" r:id="rId67"/>
    <p:sldId id="724" r:id="rId68"/>
    <p:sldId id="446" r:id="rId69"/>
    <p:sldId id="726" r:id="rId70"/>
    <p:sldId id="727" r:id="rId71"/>
    <p:sldId id="728" r:id="rId72"/>
    <p:sldId id="730" r:id="rId73"/>
    <p:sldId id="420" r:id="rId74"/>
    <p:sldId id="447" r:id="rId75"/>
    <p:sldId id="448" r:id="rId76"/>
    <p:sldId id="450" r:id="rId77"/>
    <p:sldId id="451" r:id="rId78"/>
    <p:sldId id="452" r:id="rId79"/>
    <p:sldId id="419" r:id="rId80"/>
    <p:sldId id="486" r:id="rId81"/>
    <p:sldId id="425" r:id="rId82"/>
    <p:sldId id="453" r:id="rId83"/>
    <p:sldId id="464" r:id="rId84"/>
    <p:sldId id="454" r:id="rId85"/>
    <p:sldId id="426" r:id="rId86"/>
    <p:sldId id="455" r:id="rId87"/>
    <p:sldId id="456" r:id="rId88"/>
    <p:sldId id="457" r:id="rId89"/>
    <p:sldId id="458" r:id="rId90"/>
    <p:sldId id="459" r:id="rId91"/>
    <p:sldId id="460" r:id="rId92"/>
    <p:sldId id="428" r:id="rId93"/>
    <p:sldId id="463" r:id="rId94"/>
    <p:sldId id="462" r:id="rId95"/>
    <p:sldId id="478" r:id="rId96"/>
    <p:sldId id="479" r:id="rId97"/>
    <p:sldId id="481" r:id="rId98"/>
    <p:sldId id="536" r:id="rId99"/>
    <p:sldId id="418" r:id="rId100"/>
    <p:sldId id="423" r:id="rId101"/>
    <p:sldId id="500" r:id="rId102"/>
    <p:sldId id="417" r:id="rId103"/>
    <p:sldId id="502" r:id="rId104"/>
    <p:sldId id="424" r:id="rId105"/>
    <p:sldId id="503" r:id="rId106"/>
    <p:sldId id="504" r:id="rId107"/>
    <p:sldId id="505" r:id="rId108"/>
    <p:sldId id="506" r:id="rId109"/>
    <p:sldId id="509" r:id="rId110"/>
    <p:sldId id="432" r:id="rId111"/>
    <p:sldId id="511" r:id="rId112"/>
    <p:sldId id="512" r:id="rId113"/>
    <p:sldId id="513" r:id="rId114"/>
    <p:sldId id="514" r:id="rId115"/>
    <p:sldId id="515" r:id="rId116"/>
    <p:sldId id="524" r:id="rId117"/>
    <p:sldId id="516" r:id="rId118"/>
    <p:sldId id="525" r:id="rId119"/>
    <p:sldId id="527" r:id="rId120"/>
    <p:sldId id="529" r:id="rId121"/>
    <p:sldId id="528" r:id="rId122"/>
    <p:sldId id="530" r:id="rId123"/>
    <p:sldId id="531" r:id="rId124"/>
    <p:sldId id="488" r:id="rId125"/>
    <p:sldId id="679" r:id="rId126"/>
    <p:sldId id="429" r:id="rId127"/>
    <p:sldId id="430" r:id="rId128"/>
    <p:sldId id="431" r:id="rId129"/>
    <p:sldId id="532" r:id="rId130"/>
    <p:sldId id="489" r:id="rId131"/>
    <p:sldId id="510" r:id="rId132"/>
    <p:sldId id="490" r:id="rId133"/>
    <p:sldId id="588" r:id="rId134"/>
    <p:sldId id="483" r:id="rId135"/>
    <p:sldId id="494" r:id="rId136"/>
    <p:sldId id="534" r:id="rId137"/>
    <p:sldId id="519" r:id="rId138"/>
    <p:sldId id="540" r:id="rId139"/>
    <p:sldId id="495" r:id="rId140"/>
    <p:sldId id="535" r:id="rId141"/>
    <p:sldId id="537" r:id="rId142"/>
    <p:sldId id="538" r:id="rId143"/>
    <p:sldId id="539" r:id="rId144"/>
    <p:sldId id="498" r:id="rId145"/>
    <p:sldId id="499" r:id="rId146"/>
    <p:sldId id="584" r:id="rId147"/>
    <p:sldId id="586" r:id="rId148"/>
    <p:sldId id="585" r:id="rId149"/>
    <p:sldId id="582" r:id="rId150"/>
    <p:sldId id="587" r:id="rId151"/>
    <p:sldId id="581" r:id="rId152"/>
    <p:sldId id="589" r:id="rId153"/>
  </p:sldIdLst>
  <p:sldSz cx="9144000" cy="5715000" type="screen16x10"/>
  <p:notesSz cx="7099300" cy="10234613"/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CFF"/>
    <a:srgbClr val="339933"/>
    <a:srgbClr val="FF9900"/>
    <a:srgbClr val="0000FF"/>
    <a:srgbClr val="517D47"/>
    <a:srgbClr val="2BA78F"/>
    <a:srgbClr val="4086C0"/>
    <a:srgbClr val="8AB091"/>
    <a:srgbClr val="66FF66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04" autoAdjust="0"/>
    <p:restoredTop sz="67940" autoAdjust="0"/>
  </p:normalViewPr>
  <p:slideViewPr>
    <p:cSldViewPr>
      <p:cViewPr varScale="1">
        <p:scale>
          <a:sx n="143" d="100"/>
          <a:sy n="143" d="100"/>
        </p:scale>
        <p:origin x="-1872" y="-64"/>
      </p:cViewPr>
      <p:guideLst>
        <p:guide orient="horz" pos="180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42" Type="http://schemas.openxmlformats.org/officeDocument/2006/relationships/slide" Target="slides/slide141.xml"/><Relationship Id="rId143" Type="http://schemas.openxmlformats.org/officeDocument/2006/relationships/slide" Target="slides/slide142.xml"/><Relationship Id="rId144" Type="http://schemas.openxmlformats.org/officeDocument/2006/relationships/slide" Target="slides/slide143.xml"/><Relationship Id="rId145" Type="http://schemas.openxmlformats.org/officeDocument/2006/relationships/slide" Target="slides/slide144.xml"/><Relationship Id="rId146" Type="http://schemas.openxmlformats.org/officeDocument/2006/relationships/slide" Target="slides/slide145.xml"/><Relationship Id="rId147" Type="http://schemas.openxmlformats.org/officeDocument/2006/relationships/slide" Target="slides/slide146.xml"/><Relationship Id="rId148" Type="http://schemas.openxmlformats.org/officeDocument/2006/relationships/slide" Target="slides/slide147.xml"/><Relationship Id="rId149" Type="http://schemas.openxmlformats.org/officeDocument/2006/relationships/slide" Target="slides/slide14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150" Type="http://schemas.openxmlformats.org/officeDocument/2006/relationships/slide" Target="slides/slide149.xml"/><Relationship Id="rId151" Type="http://schemas.openxmlformats.org/officeDocument/2006/relationships/slide" Target="slides/slide150.xml"/><Relationship Id="rId152" Type="http://schemas.openxmlformats.org/officeDocument/2006/relationships/slide" Target="slides/slide15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53" Type="http://schemas.openxmlformats.org/officeDocument/2006/relationships/slide" Target="slides/slide152.xml"/><Relationship Id="rId154" Type="http://schemas.openxmlformats.org/officeDocument/2006/relationships/notesMaster" Target="notesMasters/notesMaster1.xml"/><Relationship Id="rId155" Type="http://schemas.openxmlformats.org/officeDocument/2006/relationships/handoutMaster" Target="handoutMasters/handoutMaster1.xml"/><Relationship Id="rId156" Type="http://schemas.openxmlformats.org/officeDocument/2006/relationships/printerSettings" Target="printerSettings/printerSettings1.bin"/><Relationship Id="rId157" Type="http://schemas.openxmlformats.org/officeDocument/2006/relationships/presProps" Target="presProps.xml"/><Relationship Id="rId158" Type="http://schemas.openxmlformats.org/officeDocument/2006/relationships/viewProps" Target="viewProps.xml"/><Relationship Id="rId159" Type="http://schemas.openxmlformats.org/officeDocument/2006/relationships/theme" Target="theme/theme1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160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5893" tIns="47947" rIns="95893" bIns="47947" rtlCol="0"/>
          <a:lstStyle>
            <a:lvl1pPr algn="l">
              <a:defRPr sz="1300"/>
            </a:lvl1pPr>
          </a:lstStyle>
          <a:p>
            <a:endParaRPr lang="sv-SE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5893" tIns="47947" rIns="95893" bIns="47947" rtlCol="0"/>
          <a:lstStyle>
            <a:lvl1pPr algn="r">
              <a:defRPr sz="1300"/>
            </a:lvl1pPr>
          </a:lstStyle>
          <a:p>
            <a:fld id="{D591C14E-198E-48A7-ABEC-7FB80E868E55}" type="datetimeFigureOut">
              <a:rPr lang="sv-SE" smtClean="0"/>
              <a:pPr/>
              <a:t>2013-09-16</a:t>
            </a:fld>
            <a:endParaRPr lang="sv-S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5893" tIns="47947" rIns="95893" bIns="47947" rtlCol="0" anchor="b"/>
          <a:lstStyle>
            <a:lvl1pPr algn="l">
              <a:defRPr sz="1300"/>
            </a:lvl1pPr>
          </a:lstStyle>
          <a:p>
            <a:endParaRPr lang="sv-S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5893" tIns="47947" rIns="95893" bIns="47947" rtlCol="0" anchor="b"/>
          <a:lstStyle>
            <a:lvl1pPr algn="r">
              <a:defRPr sz="1300"/>
            </a:lvl1pPr>
          </a:lstStyle>
          <a:p>
            <a:fld id="{45890A60-9DEB-43B0-9C46-E1F0138C5C4C}" type="slidenum">
              <a:rPr lang="sv-SE" smtClean="0"/>
              <a:pPr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825185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138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8BB863-C913-48B5-BD1A-638D82A0C76B}" type="datetimeFigureOut">
              <a:rPr lang="sv-SE" smtClean="0"/>
              <a:pPr/>
              <a:t>2013-09-16</a:t>
            </a:fld>
            <a:endParaRPr lang="sv-S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81013" y="768350"/>
            <a:ext cx="613727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v-S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613" y="4860925"/>
            <a:ext cx="5680075" cy="4605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A2DC32-3504-46EA-A4CB-95ED6A325EDF}" type="slidenum">
              <a:rPr lang="sv-SE" smtClean="0"/>
              <a:pPr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5452332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css-tricks.com/9516-pseudo-element-roundup/" TargetMode="External"/><Relationship Id="rId4" Type="http://schemas.openxmlformats.org/officeDocument/2006/relationships/hyperlink" Target="http://coding.smashingmagazine.com/2011/07/13/learning-to-use-the-before-and-after-pseudo-elements-in-css/" TargetMode="External"/><Relationship Id="rId5" Type="http://schemas.openxmlformats.org/officeDocument/2006/relationships/hyperlink" Target="https://developer.mozilla.org/en/CSS/Getting_Started/Content" TargetMode="External"/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0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2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0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3.org/TR/css3-mediaqueries/" TargetMode="External"/><Relationship Id="rId4" Type="http://schemas.openxmlformats.org/officeDocument/2006/relationships/hyperlink" Target="http://www.rkblog.rk.edu.pl/w/p/optimizing-websites-iphone-and-android/?c=1" TargetMode="External"/><Relationship Id="rId5" Type="http://schemas.openxmlformats.org/officeDocument/2006/relationships/hyperlink" Target="http://www.smashingmagazine.com/2010/07/19/how-to-use-css3-media-queries-to-create-a-mobile-version-of-your-website/" TargetMode="External"/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0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Relationship Id="rId3" Type="http://schemas.openxmlformats.org/officeDocument/2006/relationships/hyperlink" Target="http://msdn.microsoft.com/en-us/library/cc351024(v=vs.85).aspx" TargetMode="Externa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Relationship Id="rId3" Type="http://schemas.openxmlformats.org/officeDocument/2006/relationships/hyperlink" Target="https://developer.mozilla.org/en/CSS/Getting_Started/Readable_CSS" TargetMode="Externa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Relationship Id="rId3" Type="http://schemas.openxmlformats.org/officeDocument/2006/relationships/hyperlink" Target="http://msdn.microsoft.com/en-us/library/cc351024(v=vs.85).aspx" TargetMode="Externa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A2DC32-3504-46EA-A4CB-95ED6A325EDF}" type="slidenum">
              <a:rPr lang="sv-SE" smtClean="0"/>
              <a:pPr/>
              <a:t>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0152468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 smtClean="0"/>
              <a:t>Var konsekvent med storlek och riktning!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A2DC32-3504-46EA-A4CB-95ED6A325EDF}" type="slidenum">
              <a:rPr lang="sv-SE" smtClean="0"/>
              <a:pPr/>
              <a:t>66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5557123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 smtClean="0"/>
              <a:t>round och space finns också på </a:t>
            </a:r>
            <a:r>
              <a:rPr lang="sv-SE" dirty="0" err="1" smtClean="0"/>
              <a:t>background-repeat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A2DC32-3504-46EA-A4CB-95ED6A325EDF}" type="slidenum">
              <a:rPr lang="sv-SE" smtClean="0"/>
              <a:pPr/>
              <a:t>68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6409829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 smtClean="0">
                <a:hlinkClick r:id="rId3"/>
              </a:rPr>
              <a:t>http://css-tricks.com/9516-pseudo-element-roundup/</a:t>
            </a:r>
            <a:endParaRPr lang="sv-SE" dirty="0" smtClean="0"/>
          </a:p>
          <a:p>
            <a:r>
              <a:rPr lang="sv-SE" dirty="0" smtClean="0">
                <a:hlinkClick r:id="rId4"/>
              </a:rPr>
              <a:t>http://coding.smashingmagazine.com/2011/07/13/learning-to-use-the-before-and-after-pseudo-elements-in-css/</a:t>
            </a:r>
            <a:endParaRPr lang="sv-SE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v-SE" dirty="0" smtClean="0">
                <a:hlinkClick r:id="rId5"/>
              </a:rPr>
              <a:t>https://developer.mozilla.org/en/CSS/Getting_Started/Content</a:t>
            </a:r>
            <a:endParaRPr lang="sv-SE" dirty="0" smtClean="0"/>
          </a:p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A2DC32-3504-46EA-A4CB-95ED6A325EDF}" type="slidenum">
              <a:rPr lang="sv-SE" smtClean="0"/>
              <a:pPr/>
              <a:t>102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3546059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 smtClean="0"/>
              <a:t>Följande artikel ger en bra</a:t>
            </a:r>
            <a:r>
              <a:rPr lang="sv-SE" baseline="0" dirty="0" smtClean="0"/>
              <a:t> grund för att arbeta med </a:t>
            </a:r>
            <a:r>
              <a:rPr lang="sv-SE" baseline="0" dirty="0" err="1" smtClean="0"/>
              <a:t>grid</a:t>
            </a:r>
            <a:r>
              <a:rPr lang="sv-SE" baseline="0" dirty="0" smtClean="0"/>
              <a:t>-baserade layouter:</a:t>
            </a:r>
          </a:p>
          <a:p>
            <a:r>
              <a:rPr lang="sv-SE" dirty="0" smtClean="0"/>
              <a:t>http://www.smashingmagazine.com/2007/04/14/designing-with-grid-based-approach/</a:t>
            </a:r>
          </a:p>
          <a:p>
            <a:endParaRPr lang="sv-SE" dirty="0" smtClean="0"/>
          </a:p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A2DC32-3504-46EA-A4CB-95ED6A325EDF}" type="slidenum">
              <a:rPr lang="sv-SE" smtClean="0"/>
              <a:pPr/>
              <a:t>130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8910250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A2DC32-3504-46EA-A4CB-95ED6A325EDF}" type="slidenum">
              <a:rPr lang="sv-SE" smtClean="0"/>
              <a:pPr/>
              <a:t>132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4561574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A2DC32-3504-46EA-A4CB-95ED6A325EDF}" type="slidenum">
              <a:rPr lang="sv-SE" smtClean="0"/>
              <a:pPr/>
              <a:t>140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5500178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v-SE" dirty="0" smtClean="0">
                <a:hlinkClick r:id="rId3"/>
              </a:rPr>
              <a:t>http://www.w3.org/TR/css3-mediaqueries/</a:t>
            </a:r>
            <a:endParaRPr lang="sv-SE" dirty="0" smtClean="0"/>
          </a:p>
          <a:p>
            <a:endParaRPr lang="sv-SE" dirty="0" smtClean="0">
              <a:hlinkClick r:id="rId4"/>
            </a:endParaRPr>
          </a:p>
          <a:p>
            <a:r>
              <a:rPr lang="sv-SE" dirty="0" smtClean="0">
                <a:hlinkClick r:id="rId4"/>
              </a:rPr>
              <a:t>http://www.rkblog.rk.edu.pl/w/p/optimizing-websites-iphone-and-android/?c=1</a:t>
            </a:r>
            <a:endParaRPr lang="sv-SE" dirty="0" smtClean="0"/>
          </a:p>
          <a:p>
            <a:endParaRPr lang="sv-SE" dirty="0" smtClean="0"/>
          </a:p>
          <a:p>
            <a:r>
              <a:rPr lang="sv-SE" dirty="0" smtClean="0">
                <a:hlinkClick r:id="rId5"/>
              </a:rPr>
              <a:t>http://www.smashingmagazine.com/2010/07/19/how-to-use-css3-media-queries-to-create-a-mobile-version-of-your-website/</a:t>
            </a:r>
            <a:endParaRPr lang="sv-SE" dirty="0" smtClean="0"/>
          </a:p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A2DC32-3504-46EA-A4CB-95ED6A325EDF}" type="slidenum">
              <a:rPr lang="sv-SE" smtClean="0"/>
              <a:pPr/>
              <a:t>150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61598102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81013" y="768350"/>
            <a:ext cx="6137275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sv-S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5908BD-403B-4F26-81C8-6FF7F08FBC3F}" type="slidenum">
              <a:rPr lang="sv-SE" smtClean="0"/>
              <a:pPr/>
              <a:t>151</a:t>
            </a:fld>
            <a:endParaRPr lang="sv-SE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A2DC32-3504-46EA-A4CB-95ED6A325EDF}" type="slidenum">
              <a:rPr lang="sv-SE" smtClean="0"/>
              <a:pPr/>
              <a:t>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4079798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 smtClean="0"/>
              <a:t>q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A2DC32-3504-46EA-A4CB-95ED6A325EDF}" type="slidenum">
              <a:rPr lang="sv-SE" smtClean="0"/>
              <a:pPr/>
              <a:t>14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5879787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 smtClean="0"/>
              <a:t>Det finns mängder med nya </a:t>
            </a:r>
            <a:r>
              <a:rPr lang="sv-SE" dirty="0" err="1" smtClean="0"/>
              <a:t>Pseudoklasser</a:t>
            </a:r>
            <a:r>
              <a:rPr lang="sv-SE" dirty="0" smtClean="0"/>
              <a:t> i CSS3. CSS2.1 innehåller även :</a:t>
            </a:r>
            <a:r>
              <a:rPr lang="sv-SE" dirty="0" err="1" smtClean="0"/>
              <a:t>lang</a:t>
            </a:r>
            <a:r>
              <a:rPr lang="sv-SE" dirty="0" smtClean="0"/>
              <a:t>() för att matcha mot </a:t>
            </a:r>
            <a:r>
              <a:rPr lang="sv-SE" dirty="0" err="1" smtClean="0"/>
              <a:t>lang</a:t>
            </a:r>
            <a:r>
              <a:rPr lang="sv-SE" dirty="0" smtClean="0"/>
              <a:t>-attributet</a:t>
            </a:r>
            <a:r>
              <a:rPr lang="sv-SE" baseline="0" dirty="0" smtClean="0"/>
              <a:t> i HTML.</a:t>
            </a:r>
          </a:p>
          <a:p>
            <a:endParaRPr lang="sv-SE" baseline="0" dirty="0" smtClean="0"/>
          </a:p>
          <a:p>
            <a:r>
              <a:rPr lang="sv-SE" baseline="0" dirty="0" smtClean="0"/>
              <a:t>CSS-kompabilitet i IE:</a:t>
            </a:r>
          </a:p>
          <a:p>
            <a:r>
              <a:rPr lang="sv-SE" dirty="0" smtClean="0">
                <a:hlinkClick r:id="rId3"/>
              </a:rPr>
              <a:t>http://msdn.microsoft.com/en-us/library/cc351024(v=vs.85).aspx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A2DC32-3504-46EA-A4CB-95ED6A325EDF}" type="slidenum">
              <a:rPr lang="sv-SE" smtClean="0"/>
              <a:pPr/>
              <a:t>16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8794290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 smtClean="0">
                <a:hlinkClick r:id="rId3"/>
              </a:rPr>
              <a:t>https://developer.mozilla.org/en/CSS/Getting_Started/Readable_CSS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A2DC32-3504-46EA-A4CB-95ED6A325EDF}" type="slidenum">
              <a:rPr lang="sv-SE" smtClean="0"/>
              <a:pPr/>
              <a:t>20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919092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A2DC32-3504-46EA-A4CB-95ED6A325EDF}" type="slidenum">
              <a:rPr lang="sv-SE" smtClean="0"/>
              <a:pPr/>
              <a:t>29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4561574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A2DC32-3504-46EA-A4CB-95ED6A325EDF}" type="slidenum">
              <a:rPr lang="sv-SE" smtClean="0"/>
              <a:pPr/>
              <a:t>34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0279987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 smtClean="0"/>
              <a:t>Det finns mängder med nya </a:t>
            </a:r>
            <a:r>
              <a:rPr lang="sv-SE" dirty="0" err="1" smtClean="0"/>
              <a:t>Pseudoklasser</a:t>
            </a:r>
            <a:r>
              <a:rPr lang="sv-SE" dirty="0" smtClean="0"/>
              <a:t> i CSS3. CSS2.1 innehåller även :</a:t>
            </a:r>
            <a:r>
              <a:rPr lang="sv-SE" dirty="0" err="1" smtClean="0"/>
              <a:t>lang</a:t>
            </a:r>
            <a:r>
              <a:rPr lang="sv-SE" dirty="0" smtClean="0"/>
              <a:t>() för att matcha mot </a:t>
            </a:r>
            <a:r>
              <a:rPr lang="sv-SE" dirty="0" err="1" smtClean="0"/>
              <a:t>lang</a:t>
            </a:r>
            <a:r>
              <a:rPr lang="sv-SE" dirty="0" smtClean="0"/>
              <a:t>-attributet</a:t>
            </a:r>
            <a:r>
              <a:rPr lang="sv-SE" baseline="0" dirty="0" smtClean="0"/>
              <a:t> i HTML.</a:t>
            </a:r>
          </a:p>
          <a:p>
            <a:endParaRPr lang="sv-SE" baseline="0" dirty="0" smtClean="0"/>
          </a:p>
          <a:p>
            <a:r>
              <a:rPr lang="sv-SE" baseline="0" dirty="0" smtClean="0"/>
              <a:t>CSS-kompabilitet i IE:</a:t>
            </a:r>
          </a:p>
          <a:p>
            <a:r>
              <a:rPr lang="sv-SE" dirty="0" smtClean="0">
                <a:hlinkClick r:id="rId3"/>
              </a:rPr>
              <a:t>http://msdn.microsoft.com/en-us/library/cc351024(v=vs.85).aspx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A2DC32-3504-46EA-A4CB-95ED6A325EDF}" type="slidenum">
              <a:rPr lang="sv-SE" smtClean="0"/>
              <a:pPr/>
              <a:t>37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8794290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 smtClean="0"/>
              <a:t>Skrivare/skärm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A2DC32-3504-46EA-A4CB-95ED6A325EDF}" type="slidenum">
              <a:rPr lang="sv-SE" smtClean="0"/>
              <a:pPr/>
              <a:t>45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1666824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4282" y="428608"/>
            <a:ext cx="6400800" cy="14605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  <a:latin typeface="Minya Nouvelle" pitchFamily="2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sv-SE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42910" y="285732"/>
            <a:ext cx="7772400" cy="773912"/>
          </a:xfrm>
          <a:prstGeom prst="rect">
            <a:avLst/>
          </a:prstGeom>
        </p:spPr>
        <p:txBody>
          <a:bodyPr/>
          <a:lstStyle>
            <a:lvl1pPr>
              <a:defRPr>
                <a:latin typeface="Minya Nouvelle" pitchFamily="2" charset="0"/>
              </a:defRPr>
            </a:lvl1pPr>
          </a:lstStyle>
          <a:p>
            <a:r>
              <a:rPr lang="en-US" dirty="0" smtClean="0"/>
              <a:t>Master title style</a:t>
            </a:r>
            <a:endParaRPr lang="sv-S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14348" y="1309677"/>
            <a:ext cx="6400800" cy="14605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  <a:latin typeface="Minya Nouvelle" pitchFamily="2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sv-SE" dirty="0"/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428596" y="1000112"/>
            <a:ext cx="821537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FFF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1" name="Rectangle 20"/>
          <p:cNvSpPr/>
          <p:nvPr/>
        </p:nvSpPr>
        <p:spPr>
          <a:xfrm>
            <a:off x="142844" y="142856"/>
            <a:ext cx="8858312" cy="5429287"/>
          </a:xfrm>
          <a:prstGeom prst="rect">
            <a:avLst/>
          </a:prstGeom>
          <a:solidFill>
            <a:schemeClr val="bg1">
              <a:lumMod val="95000"/>
              <a:alpha val="82000"/>
            </a:schemeClr>
          </a:solidFill>
          <a:ln>
            <a:noFill/>
          </a:ln>
          <a:effectLst>
            <a:outerShdw blurRad="101600" dist="12700" dir="5400000" sx="102000" sy="102000" algn="t" rotWithShape="0">
              <a:prstClr val="black">
                <a:alpha val="28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49" r:id="rId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4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2.png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4.png"/><Relationship Id="rId3" Type="http://schemas.openxmlformats.org/officeDocument/2006/relationships/image" Target="../media/image115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4" Type="http://schemas.openxmlformats.org/officeDocument/2006/relationships/image" Target="../media/image117.png"/><Relationship Id="rId5" Type="http://schemas.openxmlformats.org/officeDocument/2006/relationships/image" Target="../media/image118.png"/><Relationship Id="rId6" Type="http://schemas.openxmlformats.org/officeDocument/2006/relationships/image" Target="../media/image119.png"/><Relationship Id="rId7" Type="http://schemas.openxmlformats.org/officeDocument/2006/relationships/image" Target="../media/image120.png"/><Relationship Id="rId8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2.png"/><Relationship Id="rId3" Type="http://schemas.openxmlformats.org/officeDocument/2006/relationships/image" Target="../media/image123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4.png"/><Relationship Id="rId3" Type="http://schemas.openxmlformats.org/officeDocument/2006/relationships/image" Target="../media/image125.png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6.png"/><Relationship Id="rId3" Type="http://schemas.openxmlformats.org/officeDocument/2006/relationships/image" Target="../media/image12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8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4" Type="http://schemas.openxmlformats.org/officeDocument/2006/relationships/image" Target="../media/image131.png"/><Relationship Id="rId5" Type="http://schemas.openxmlformats.org/officeDocument/2006/relationships/image" Target="../media/image13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9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4" Type="http://schemas.openxmlformats.org/officeDocument/2006/relationships/image" Target="../media/image13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3.png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6.png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6.png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0.png"/><Relationship Id="rId3" Type="http://schemas.openxmlformats.org/officeDocument/2006/relationships/image" Target="../media/image121.png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w3.org/TR/CSS21/tables.html" TargetMode="Externa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7.gif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8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4" Type="http://schemas.openxmlformats.org/officeDocument/2006/relationships/image" Target="../media/image141.png"/><Relationship Id="rId5" Type="http://schemas.openxmlformats.org/officeDocument/2006/relationships/image" Target="../media/image142.png"/><Relationship Id="rId6" Type="http://schemas.openxmlformats.org/officeDocument/2006/relationships/image" Target="../media/image143.png"/><Relationship Id="rId7" Type="http://schemas.openxmlformats.org/officeDocument/2006/relationships/image" Target="../media/image13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9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6.png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6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6" Type="http://schemas.openxmlformats.org/officeDocument/2006/relationships/image" Target="../media/image39.png"/><Relationship Id="rId7" Type="http://schemas.openxmlformats.org/officeDocument/2006/relationships/image" Target="../media/image40.png"/><Relationship Id="rId8" Type="http://schemas.openxmlformats.org/officeDocument/2006/relationships/image" Target="../media/image41.png"/><Relationship Id="rId9" Type="http://schemas.openxmlformats.org/officeDocument/2006/relationships/image" Target="../media/image42.png"/><Relationship Id="rId10" Type="http://schemas.openxmlformats.org/officeDocument/2006/relationships/image" Target="../media/image43.png"/><Relationship Id="rId11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w3.org/Style/CSS/current-work" TargetMode="Externa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msdn.microsoft.com/en-us/library/cc351024(v=vs.85).aspx" TargetMode="External"/><Relationship Id="rId3" Type="http://schemas.openxmlformats.org/officeDocument/2006/relationships/image" Target="../media/image147.png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3" Type="http://schemas.openxmlformats.org/officeDocument/2006/relationships/hyperlink" Target="http://caniuse.com/" TargetMode="Externa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8.png"/><Relationship Id="rId3" Type="http://schemas.openxmlformats.org/officeDocument/2006/relationships/image" Target="../media/image149.pn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4" Type="http://schemas.openxmlformats.org/officeDocument/2006/relationships/image" Target="../media/image15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4" Type="http://schemas.openxmlformats.org/officeDocument/2006/relationships/image" Target="../media/image15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4.png"/><Relationship Id="rId3" Type="http://schemas.openxmlformats.org/officeDocument/2006/relationships/image" Target="../media/image155.png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6.png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7.png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8.png"/><Relationship Id="rId3" Type="http://schemas.openxmlformats.org/officeDocument/2006/relationships/image" Target="../media/image159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1.jpeg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62.png"/><Relationship Id="rId6" Type="http://schemas.openxmlformats.org/officeDocument/2006/relationships/image" Target="../media/image163.png"/><Relationship Id="rId7" Type="http://schemas.openxmlformats.org/officeDocument/2006/relationships/image" Target="../media/image16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5.png"/><Relationship Id="rId3" Type="http://schemas.openxmlformats.org/officeDocument/2006/relationships/image" Target="../media/image16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w3.org/Style/CSS/current-work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hyperlink" Target="http://beta.theexpressiveweb.com/" TargetMode="External"/><Relationship Id="rId5" Type="http://schemas.openxmlformats.org/officeDocument/2006/relationships/image" Target="../media/image32.png"/><Relationship Id="rId6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paulrhayes.com/experiments/cube-3d/" TargetMode="Externa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6" Type="http://schemas.openxmlformats.org/officeDocument/2006/relationships/image" Target="../media/image39.png"/><Relationship Id="rId7" Type="http://schemas.openxmlformats.org/officeDocument/2006/relationships/image" Target="../media/image40.png"/><Relationship Id="rId8" Type="http://schemas.openxmlformats.org/officeDocument/2006/relationships/image" Target="../media/image41.png"/><Relationship Id="rId9" Type="http://schemas.openxmlformats.org/officeDocument/2006/relationships/image" Target="../media/image42.png"/><Relationship Id="rId10" Type="http://schemas.openxmlformats.org/officeDocument/2006/relationships/image" Target="../media/image43.png"/><Relationship Id="rId11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52.png"/><Relationship Id="rId5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gi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gif"/><Relationship Id="rId3" Type="http://schemas.openxmlformats.org/officeDocument/2006/relationships/image" Target="../media/image57.gi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Relationship Id="rId3" Type="http://schemas.openxmlformats.org/officeDocument/2006/relationships/image" Target="../media/image60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4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png"/><Relationship Id="rId3" Type="http://schemas.openxmlformats.org/officeDocument/2006/relationships/image" Target="../media/image66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png"/><Relationship Id="rId3" Type="http://schemas.openxmlformats.org/officeDocument/2006/relationships/image" Target="../media/image68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png"/><Relationship Id="rId3" Type="http://schemas.openxmlformats.org/officeDocument/2006/relationships/image" Target="../media/image70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png"/><Relationship Id="rId3" Type="http://schemas.openxmlformats.org/officeDocument/2006/relationships/image" Target="../media/image72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6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7.png"/><Relationship Id="rId3" Type="http://schemas.openxmlformats.org/officeDocument/2006/relationships/image" Target="../media/image78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9.png"/><Relationship Id="rId3" Type="http://schemas.openxmlformats.org/officeDocument/2006/relationships/image" Target="../media/image80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1.png"/><Relationship Id="rId3" Type="http://schemas.openxmlformats.org/officeDocument/2006/relationships/image" Target="../media/image82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4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4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7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8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6.png"/><Relationship Id="rId3" Type="http://schemas.openxmlformats.org/officeDocument/2006/relationships/image" Target="../media/image89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6.png"/><Relationship Id="rId3" Type="http://schemas.openxmlformats.org/officeDocument/2006/relationships/image" Target="../media/image90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6.png"/><Relationship Id="rId3" Type="http://schemas.openxmlformats.org/officeDocument/2006/relationships/image" Target="../media/image91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2.png"/><Relationship Id="rId3" Type="http://schemas.openxmlformats.org/officeDocument/2006/relationships/image" Target="../media/image76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3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6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4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6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4" Type="http://schemas.openxmlformats.org/officeDocument/2006/relationships/image" Target="../media/image100.png"/><Relationship Id="rId5" Type="http://schemas.openxmlformats.org/officeDocument/2006/relationships/image" Target="../media/image101.png"/><Relationship Id="rId6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8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2.pn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3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4" Type="http://schemas.openxmlformats.org/officeDocument/2006/relationships/image" Target="../media/image106.png"/><Relationship Id="rId5" Type="http://schemas.openxmlformats.org/officeDocument/2006/relationships/image" Target="../media/image107.png"/><Relationship Id="rId6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4.pn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4.png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4.pn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4.png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9.png"/><Relationship Id="rId3" Type="http://schemas.openxmlformats.org/officeDocument/2006/relationships/image" Target="../media/image104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4.png"/><Relationship Id="rId3" Type="http://schemas.openxmlformats.org/officeDocument/2006/relationships/image" Target="../media/image110.png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b="1" dirty="0" smtClean="0"/>
              <a:t>F03 </a:t>
            </a:r>
            <a:r>
              <a:rPr lang="sv-SE" b="1" dirty="0" smtClean="0"/>
              <a:t>– Stilmallar</a:t>
            </a:r>
            <a:endParaRPr lang="sv-SE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395536" y="1201316"/>
            <a:ext cx="399613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800" b="1" dirty="0" smtClean="0">
                <a:latin typeface="Minya Nouvelle" pitchFamily="2" charset="0"/>
              </a:rPr>
              <a:t>Föreläsning </a:t>
            </a:r>
            <a:r>
              <a:rPr lang="sv-SE" sz="2800" b="1" dirty="0">
                <a:latin typeface="Minya Nouvelle" pitchFamily="2" charset="0"/>
              </a:rPr>
              <a:t>3</a:t>
            </a:r>
            <a:r>
              <a:rPr lang="sv-SE" sz="2800" b="1" dirty="0" smtClean="0">
                <a:latin typeface="Minya Nouvelle" pitchFamily="2" charset="0"/>
              </a:rPr>
              <a:t>, HT2013</a:t>
            </a:r>
            <a:endParaRPr lang="sv-SE" sz="2800" b="1" dirty="0" smtClean="0">
              <a:latin typeface="Minya Nouvelle" pitchFamily="2" charset="0"/>
            </a:endParaRPr>
          </a:p>
          <a:p>
            <a:r>
              <a:rPr lang="sv-SE" sz="2800" dirty="0" smtClean="0">
                <a:latin typeface="Minya Nouvelle" pitchFamily="2" charset="0"/>
              </a:rPr>
              <a:t>Stilmallar</a:t>
            </a:r>
          </a:p>
        </p:txBody>
      </p:sp>
      <p:sp>
        <p:nvSpPr>
          <p:cNvPr id="3" name="Rectangle 2"/>
          <p:cNvSpPr/>
          <p:nvPr/>
        </p:nvSpPr>
        <p:spPr>
          <a:xfrm>
            <a:off x="179512" y="4585692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sv-SE" b="1" dirty="0">
                <a:latin typeface="Minya Nouvelle" pitchFamily="2" charset="0"/>
              </a:rPr>
              <a:t>Kurser:</a:t>
            </a:r>
          </a:p>
          <a:p>
            <a:r>
              <a:rPr lang="sv-SE" dirty="0">
                <a:latin typeface="Minya Nouvelle" pitchFamily="2" charset="0"/>
              </a:rPr>
              <a:t>Webbteknisk introduktion </a:t>
            </a:r>
            <a:r>
              <a:rPr lang="sv-SE" dirty="0" smtClean="0">
                <a:latin typeface="Minya Nouvelle" pitchFamily="2" charset="0"/>
              </a:rPr>
              <a:t>1IK415</a:t>
            </a:r>
            <a:endParaRPr lang="sv-SE" dirty="0">
              <a:latin typeface="Minya Nouvelle" pitchFamily="2" charset="0"/>
            </a:endParaRPr>
          </a:p>
        </p:txBody>
      </p:sp>
      <p:pic>
        <p:nvPicPr>
          <p:cNvPr id="115714" name="Picture 2" descr="C:\Dropbox\Avatar\Avatar228x22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2785492"/>
            <a:ext cx="2088232" cy="2088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156176" y="4887347"/>
            <a:ext cx="2088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sv-SE" dirty="0" smtClean="0">
                <a:latin typeface="Minya Nouvelle" pitchFamily="2" charset="0"/>
              </a:rPr>
              <a:t>Johan Leitet</a:t>
            </a:r>
          </a:p>
        </p:txBody>
      </p:sp>
    </p:spTree>
    <p:extLst>
      <p:ext uri="{BB962C8B-B14F-4D97-AF65-F5344CB8AC3E}">
        <p14:creationId xmlns:p14="http://schemas.microsoft.com/office/powerpoint/2010/main" val="30650956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Taggselektor</a:t>
            </a:r>
            <a:endParaRPr lang="sv-SE" dirty="0"/>
          </a:p>
        </p:txBody>
      </p:sp>
      <p:pic>
        <p:nvPicPr>
          <p:cNvPr id="4" name="Picture 2" descr="S:\dfm\info\icons\v-collections\v_collections_png\software_graphics_media\128x128\shadow\palett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0352" y="334426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395536" y="1415127"/>
            <a:ext cx="3911886" cy="27699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h1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</a:t>
            </a:r>
            <a:r>
              <a:rPr lang="en-US" sz="1200" dirty="0" err="1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egenskap</a:t>
            </a:r>
            <a:r>
              <a:rPr lang="en-US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2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värde</a:t>
            </a:r>
            <a:r>
              <a:rPr lang="en-US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10" name="TextBox 9"/>
          <p:cNvSpPr txBox="1"/>
          <p:nvPr/>
        </p:nvSpPr>
        <p:spPr>
          <a:xfrm rot="19815192">
            <a:off x="-100851" y="439702"/>
            <a:ext cx="13901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000" dirty="0" smtClean="0">
                <a:solidFill>
                  <a:srgbClr val="FF0000"/>
                </a:solidFill>
                <a:latin typeface="Minya Nouvelle" pitchFamily="2" charset="0"/>
              </a:rPr>
              <a:t>Selektorer</a:t>
            </a:r>
            <a:endParaRPr lang="sv-SE" sz="2000" b="1" dirty="0" smtClean="0">
              <a:solidFill>
                <a:srgbClr val="FF0000"/>
              </a:solidFill>
              <a:latin typeface="Minya Nouvelle" pitchFamily="2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95536" y="2076445"/>
            <a:ext cx="3911886" cy="27699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h1 </a:t>
            </a:r>
            <a:r>
              <a:rPr lang="en-US" sz="1200" b="1" dirty="0" err="1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em</a:t>
            </a:r>
            <a:r>
              <a:rPr lang="en-US" sz="12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</a:t>
            </a:r>
            <a:r>
              <a:rPr lang="en-US" sz="1200" dirty="0" err="1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egenskap</a:t>
            </a:r>
            <a:r>
              <a:rPr lang="en-US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2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värde</a:t>
            </a:r>
            <a:r>
              <a:rPr lang="en-US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142586" y="2962607"/>
            <a:ext cx="4749894" cy="83099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&lt;p&gt;</a:t>
            </a:r>
          </a:p>
          <a:p>
            <a:r>
              <a:rPr lang="en-US" sz="1200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200" dirty="0" err="1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Detta</a:t>
            </a:r>
            <a:r>
              <a:rPr lang="en-US" sz="1200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 err="1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är</a:t>
            </a:r>
            <a:r>
              <a:rPr lang="en-US" sz="1200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 err="1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ett</a:t>
            </a:r>
            <a:r>
              <a:rPr lang="en-US" sz="1200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 &lt;</a:t>
            </a:r>
            <a:r>
              <a:rPr lang="en-US" sz="1200" dirty="0" err="1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em</a:t>
            </a:r>
            <a:r>
              <a:rPr lang="en-US" sz="1200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&lt;strong&gt;</a:t>
            </a:r>
            <a:r>
              <a:rPr lang="en-US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exempel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&lt;/strong&gt;</a:t>
            </a:r>
            <a:r>
              <a:rPr lang="en-US" sz="1200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&lt;/</a:t>
            </a:r>
            <a:r>
              <a:rPr lang="en-US" sz="1200" dirty="0" err="1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em</a:t>
            </a:r>
            <a:r>
              <a:rPr lang="en-US" sz="1200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&gt;.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</a:p>
          <a:p>
            <a:r>
              <a:rPr lang="en-US" sz="1200" dirty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 err="1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Ytterligare</a:t>
            </a:r>
            <a:r>
              <a:rPr lang="en-US" sz="1200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 &lt;strong&gt;text&lt;/strong&gt;…</a:t>
            </a:r>
            <a:endParaRPr lang="en-US" sz="1200" dirty="0">
              <a:solidFill>
                <a:schemeClr val="tx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&lt;/p&gt;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95536" y="3239605"/>
            <a:ext cx="3352866" cy="27699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p </a:t>
            </a:r>
            <a:r>
              <a:rPr lang="en-US" sz="1200" b="1" dirty="0" err="1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em</a:t>
            </a:r>
            <a:r>
              <a:rPr lang="en-US" sz="12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 strong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</a:t>
            </a:r>
            <a:r>
              <a:rPr lang="en-US" sz="1200" dirty="0" err="1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egenskap</a:t>
            </a:r>
            <a:r>
              <a:rPr lang="en-US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2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värde</a:t>
            </a:r>
            <a:r>
              <a:rPr lang="en-US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3743965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Formulär</a:t>
            </a:r>
            <a:endParaRPr lang="sv-SE" dirty="0"/>
          </a:p>
        </p:txBody>
      </p:sp>
      <p:pic>
        <p:nvPicPr>
          <p:cNvPr id="829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2674" y="1345333"/>
            <a:ext cx="4924425" cy="22193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 rot="308973">
            <a:off x="6394085" y="1312157"/>
            <a:ext cx="934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solidFill>
                  <a:srgbClr val="FF0000"/>
                </a:solidFill>
                <a:latin typeface="Minya Nouvelle" pitchFamily="2" charset="0"/>
              </a:rPr>
              <a:t>Hel ok!</a:t>
            </a:r>
          </a:p>
        </p:txBody>
      </p:sp>
      <p:sp>
        <p:nvSpPr>
          <p:cNvPr id="6" name="Freeform 5"/>
          <p:cNvSpPr/>
          <p:nvPr/>
        </p:nvSpPr>
        <p:spPr>
          <a:xfrm>
            <a:off x="6727954" y="1705567"/>
            <a:ext cx="643558" cy="1059873"/>
          </a:xfrm>
          <a:custGeom>
            <a:avLst/>
            <a:gdLst>
              <a:gd name="connsiteX0" fmla="*/ 270164 w 643558"/>
              <a:gd name="connsiteY0" fmla="*/ 0 h 1059873"/>
              <a:gd name="connsiteX1" fmla="*/ 637309 w 643558"/>
              <a:gd name="connsiteY1" fmla="*/ 457200 h 1059873"/>
              <a:gd name="connsiteX2" fmla="*/ 0 w 643558"/>
              <a:gd name="connsiteY2" fmla="*/ 1059873 h 1059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43558" h="1059873">
                <a:moveTo>
                  <a:pt x="270164" y="0"/>
                </a:moveTo>
                <a:cubicBezTo>
                  <a:pt x="476250" y="140277"/>
                  <a:pt x="682336" y="280555"/>
                  <a:pt x="637309" y="457200"/>
                </a:cubicBezTo>
                <a:cubicBezTo>
                  <a:pt x="592282" y="633845"/>
                  <a:pt x="296141" y="846859"/>
                  <a:pt x="0" y="1059873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7" name="Freeform 6"/>
          <p:cNvSpPr/>
          <p:nvPr/>
        </p:nvSpPr>
        <p:spPr>
          <a:xfrm>
            <a:off x="3437499" y="1650149"/>
            <a:ext cx="3428316" cy="921327"/>
          </a:xfrm>
          <a:custGeom>
            <a:avLst/>
            <a:gdLst>
              <a:gd name="connsiteX0" fmla="*/ 3165764 w 3428316"/>
              <a:gd name="connsiteY0" fmla="*/ 0 h 921327"/>
              <a:gd name="connsiteX1" fmla="*/ 3110346 w 3428316"/>
              <a:gd name="connsiteY1" fmla="*/ 637309 h 921327"/>
              <a:gd name="connsiteX2" fmla="*/ 0 w 3428316"/>
              <a:gd name="connsiteY2" fmla="*/ 921327 h 921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28316" h="921327">
                <a:moveTo>
                  <a:pt x="3165764" y="0"/>
                </a:moveTo>
                <a:cubicBezTo>
                  <a:pt x="3401868" y="241877"/>
                  <a:pt x="3637973" y="483755"/>
                  <a:pt x="3110346" y="637309"/>
                </a:cubicBezTo>
                <a:cubicBezTo>
                  <a:pt x="2582719" y="790863"/>
                  <a:pt x="1291359" y="856095"/>
                  <a:pt x="0" y="921327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829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069" y="4225652"/>
            <a:ext cx="4619625" cy="9334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9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4" y="4025627"/>
            <a:ext cx="2419350" cy="13335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ight Arrow 7"/>
          <p:cNvSpPr/>
          <p:nvPr/>
        </p:nvSpPr>
        <p:spPr>
          <a:xfrm>
            <a:off x="5175943" y="4441676"/>
            <a:ext cx="872248" cy="576064"/>
          </a:xfrm>
          <a:prstGeom prst="rightArrow">
            <a:avLst/>
          </a:prstGeom>
          <a:ln>
            <a:tailEnd type="arrow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9" name="TextBox 8"/>
          <p:cNvSpPr txBox="1"/>
          <p:nvPr/>
        </p:nvSpPr>
        <p:spPr>
          <a:xfrm>
            <a:off x="5175945" y="4535377"/>
            <a:ext cx="797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latin typeface="Minya Nouvelle" pitchFamily="2" charset="0"/>
              </a:rPr>
              <a:t>&lt;</a:t>
            </a:r>
            <a:r>
              <a:rPr lang="sv-SE" dirty="0" err="1" smtClean="0">
                <a:latin typeface="Minya Nouvelle" pitchFamily="2" charset="0"/>
              </a:rPr>
              <a:t>br</a:t>
            </a:r>
            <a:r>
              <a:rPr lang="sv-SE" dirty="0" smtClean="0">
                <a:latin typeface="Minya Nouvelle" pitchFamily="2" charset="0"/>
              </a:rPr>
              <a:t> /&gt;</a:t>
            </a:r>
          </a:p>
        </p:txBody>
      </p:sp>
    </p:spTree>
    <p:extLst>
      <p:ext uri="{BB962C8B-B14F-4D97-AF65-F5344CB8AC3E}">
        <p14:creationId xmlns:p14="http://schemas.microsoft.com/office/powerpoint/2010/main" val="16809764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Prydliga formulär</a:t>
            </a:r>
            <a:endParaRPr lang="sv-SE" dirty="0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273324"/>
            <a:ext cx="2419350" cy="13335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ight Arrow 4"/>
          <p:cNvSpPr/>
          <p:nvPr/>
        </p:nvSpPr>
        <p:spPr>
          <a:xfrm>
            <a:off x="3559812" y="1652042"/>
            <a:ext cx="872248" cy="576064"/>
          </a:xfrm>
          <a:prstGeom prst="rightArrow">
            <a:avLst/>
          </a:prstGeom>
          <a:ln>
            <a:tailEnd type="arrow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839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1145121"/>
            <a:ext cx="3347171" cy="158990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251520" y="3073524"/>
            <a:ext cx="3528392" cy="224676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en-US" sz="1400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cform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width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500px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;}</a:t>
            </a:r>
            <a:endParaRPr lang="en-US" sz="14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sz="14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en-US" sz="1400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cform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label 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</a:p>
          <a:p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width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:140px;</a:t>
            </a:r>
          </a:p>
          <a:p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400" b="1" dirty="0" err="1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text-align</a:t>
            </a:r>
            <a:r>
              <a:rPr lang="en-US" sz="14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:right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400" b="1" dirty="0" err="1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display</a:t>
            </a:r>
            <a:r>
              <a:rPr lang="en-US" sz="14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:block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400" b="1" dirty="0" err="1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sz="14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:left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padding-right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:10px;</a:t>
            </a:r>
          </a:p>
          <a:p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400" b="1" dirty="0" err="1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clear</a:t>
            </a:r>
            <a:r>
              <a:rPr lang="en-US" sz="14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:left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  <a:endParaRPr lang="en-US" sz="14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995936" y="3073523"/>
            <a:ext cx="4896544" cy="203132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en-US" sz="1400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cform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input, #</a:t>
            </a:r>
            <a:r>
              <a:rPr lang="en-US" sz="1400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cform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textarea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, #</a:t>
            </a:r>
            <a:r>
              <a:rPr lang="en-US" sz="1400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cform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select 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</a:p>
          <a:p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width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:300px;</a:t>
            </a:r>
          </a:p>
          <a:p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margin-bottom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:20px;</a:t>
            </a:r>
          </a:p>
          <a:p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  <a:endParaRPr lang="en-US" sz="14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sz="1400" b="1" dirty="0" smtClean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en-US" sz="1400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cform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textarea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height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:100px; }</a:t>
            </a:r>
            <a:endParaRPr lang="en-US" sz="14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sz="14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en-US" sz="1400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cform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checkbox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width</a:t>
            </a:r>
            <a:r>
              <a:rPr lang="en-US" sz="14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:auto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 }</a:t>
            </a:r>
            <a:endParaRPr lang="en-US" sz="14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58535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CSS-genererat innehåll</a:t>
            </a:r>
            <a:endParaRPr lang="sv-SE" dirty="0"/>
          </a:p>
        </p:txBody>
      </p:sp>
      <p:sp>
        <p:nvSpPr>
          <p:cNvPr id="4" name="TextBox 3"/>
          <p:cNvSpPr txBox="1"/>
          <p:nvPr/>
        </p:nvSpPr>
        <p:spPr>
          <a:xfrm>
            <a:off x="395537" y="1129308"/>
            <a:ext cx="85689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smtClean="0">
                <a:latin typeface="Minya Nouvelle" pitchFamily="2" charset="0"/>
              </a:rPr>
              <a:t>Vi har möjlighet att lägga till innehåll till vårt HTML-dokument med CSS. </a:t>
            </a:r>
            <a:r>
              <a:rPr lang="sv-SE" sz="1400" dirty="0" smtClean="0">
                <a:latin typeface="Minya Nouvelle" pitchFamily="2" charset="0"/>
              </a:rPr>
              <a:t>(Obs! Hamnar inte i DOM)</a:t>
            </a:r>
          </a:p>
        </p:txBody>
      </p:sp>
      <p:sp>
        <p:nvSpPr>
          <p:cNvPr id="5" name="Rectangle 4"/>
          <p:cNvSpPr/>
          <p:nvPr/>
        </p:nvSpPr>
        <p:spPr>
          <a:xfrm>
            <a:off x="395537" y="2137420"/>
            <a:ext cx="3528392" cy="246221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en-US" sz="1400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mainnav</a:t>
            </a:r>
            <a:r>
              <a:rPr lang="en-US" sz="14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li:after</a:t>
            </a:r>
            <a:r>
              <a:rPr lang="en-US" sz="14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  <a:b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content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"…";</a:t>
            </a:r>
          </a:p>
          <a:p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  <a:endParaRPr lang="en-US" sz="14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sz="14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sz="1400" b="1" dirty="0" smtClean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en-US" sz="1400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divtwo:before</a:t>
            </a:r>
            <a:r>
              <a:rPr lang="en-US" sz="14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  <a:endParaRPr lang="en-US" sz="14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content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:"";</a:t>
            </a:r>
            <a:endParaRPr lang="en-US" sz="14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height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:5px;</a:t>
            </a:r>
            <a:endParaRPr lang="en-US" sz="14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width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:5px;</a:t>
            </a:r>
            <a:endParaRPr lang="en-US" sz="14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background</a:t>
            </a:r>
            <a:r>
              <a:rPr lang="en-US" sz="14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:red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</a:t>
            </a:r>
            <a:endParaRPr lang="en-US" sz="14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  <a:endParaRPr lang="en-US" sz="14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849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727387"/>
            <a:ext cx="1695450" cy="14001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Freeform 6"/>
          <p:cNvSpPr/>
          <p:nvPr/>
        </p:nvSpPr>
        <p:spPr>
          <a:xfrm>
            <a:off x="1814945" y="2625436"/>
            <a:ext cx="3484419" cy="764832"/>
          </a:xfrm>
          <a:custGeom>
            <a:avLst/>
            <a:gdLst>
              <a:gd name="connsiteX0" fmla="*/ 0 w 3484419"/>
              <a:gd name="connsiteY0" fmla="*/ 0 h 764832"/>
              <a:gd name="connsiteX1" fmla="*/ 2673928 w 3484419"/>
              <a:gd name="connsiteY1" fmla="*/ 755073 h 764832"/>
              <a:gd name="connsiteX2" fmla="*/ 3484419 w 3484419"/>
              <a:gd name="connsiteY2" fmla="*/ 360219 h 764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84419" h="764832">
                <a:moveTo>
                  <a:pt x="0" y="0"/>
                </a:moveTo>
                <a:cubicBezTo>
                  <a:pt x="1046596" y="347518"/>
                  <a:pt x="2093192" y="695037"/>
                  <a:pt x="2673928" y="755073"/>
                </a:cubicBezTo>
                <a:cubicBezTo>
                  <a:pt x="3254664" y="815109"/>
                  <a:pt x="3369541" y="587664"/>
                  <a:pt x="3484419" y="360219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8499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574" y="3649588"/>
            <a:ext cx="2057400" cy="4857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/>
          <p:cNvSpPr/>
          <p:nvPr/>
        </p:nvSpPr>
        <p:spPr>
          <a:xfrm>
            <a:off x="4788024" y="4907410"/>
            <a:ext cx="3312368" cy="30777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content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4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url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(pin.png);</a:t>
            </a:r>
          </a:p>
        </p:txBody>
      </p:sp>
      <p:pic>
        <p:nvPicPr>
          <p:cNvPr id="84997" name="Picture 5" descr="L:\WorkSpace\tstjo\Icons\v_collection_png\128x128\shadow\ghost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8384" y="252177"/>
            <a:ext cx="877130" cy="877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4999" name="Picture 7" descr="L:\WorkSpace\tstjo\Icons\v_collection_png\48x48\shadow\photo_landscape2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6214" y="4832698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/>
          <p:cNvGrpSpPr/>
          <p:nvPr/>
        </p:nvGrpSpPr>
        <p:grpSpPr>
          <a:xfrm>
            <a:off x="6889290" y="2274764"/>
            <a:ext cx="2016224" cy="1492343"/>
            <a:chOff x="6732240" y="1301860"/>
            <a:chExt cx="2016224" cy="1492343"/>
          </a:xfrm>
        </p:grpSpPr>
        <p:pic>
          <p:nvPicPr>
            <p:cNvPr id="14" name="Picture 10" descr="http://www.favbrowser.com/wp-content/uploads/2010/08/internetexplorer7logo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65543" y="1301860"/>
              <a:ext cx="807533" cy="8075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2" descr="S:\dfm\info\icons\v-collections\v_collections_png\basic_foundation\48x48\shadow\sign_warning.png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69309" y="1677527"/>
              <a:ext cx="457200" cy="457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/>
            <p:cNvSpPr txBox="1"/>
            <p:nvPr/>
          </p:nvSpPr>
          <p:spPr>
            <a:xfrm>
              <a:off x="6732240" y="2209428"/>
              <a:ext cx="201622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sv-SE" sz="1600" dirty="0" smtClean="0">
                  <a:latin typeface="Minya Nouvelle" pitchFamily="2" charset="0"/>
                </a:rPr>
                <a:t>Stöds först från och med IE8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529003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CSS-genererat innehåll</a:t>
            </a:r>
            <a:endParaRPr lang="sv-SE" dirty="0"/>
          </a:p>
        </p:txBody>
      </p:sp>
      <p:pic>
        <p:nvPicPr>
          <p:cNvPr id="86018" name="Picture 2" descr="http://nicolasgallagher.com/wp-content/uploads/pure-css-gui-icon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1219588"/>
            <a:ext cx="3662772" cy="244184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5-Point Star 3"/>
          <p:cNvSpPr/>
          <p:nvPr/>
        </p:nvSpPr>
        <p:spPr>
          <a:xfrm>
            <a:off x="1227851" y="1144368"/>
            <a:ext cx="1296144" cy="1296144"/>
          </a:xfrm>
          <a:prstGeom prst="star5">
            <a:avLst/>
          </a:prstGeom>
          <a:ln>
            <a:tailEnd type="arrow"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" name="Regular Pentagon 4"/>
          <p:cNvSpPr/>
          <p:nvPr/>
        </p:nvSpPr>
        <p:spPr>
          <a:xfrm>
            <a:off x="2699792" y="1861236"/>
            <a:ext cx="1058518" cy="1008112"/>
          </a:xfrm>
          <a:prstGeom prst="pentagon">
            <a:avLst/>
          </a:prstGeom>
          <a:ln>
            <a:tailEnd type="arrow"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" name="Right Triangle 5"/>
          <p:cNvSpPr/>
          <p:nvPr/>
        </p:nvSpPr>
        <p:spPr>
          <a:xfrm>
            <a:off x="1767911" y="2440512"/>
            <a:ext cx="936104" cy="936104"/>
          </a:xfrm>
          <a:prstGeom prst="rtTriangle">
            <a:avLst/>
          </a:prstGeom>
          <a:ln>
            <a:tailEnd type="arrow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9" name="Rectangle 8"/>
          <p:cNvSpPr/>
          <p:nvPr/>
        </p:nvSpPr>
        <p:spPr>
          <a:xfrm>
            <a:off x="4716016" y="3665180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sv-SE" sz="1200" dirty="0"/>
              <a:t>http://nicolasgallagher.com/pure-css-gui-icons/demo/#non</a:t>
            </a:r>
          </a:p>
        </p:txBody>
      </p:sp>
      <p:pic>
        <p:nvPicPr>
          <p:cNvPr id="860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3865612"/>
            <a:ext cx="2708187" cy="158417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3703304" y="5080456"/>
            <a:ext cx="55847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v-SE" dirty="0"/>
              <a:t>http://css-tricks.com/9516-pseudo-element-roundup/</a:t>
            </a:r>
          </a:p>
        </p:txBody>
      </p:sp>
    </p:spTree>
    <p:extLst>
      <p:ext uri="{BB962C8B-B14F-4D97-AF65-F5344CB8AC3E}">
        <p14:creationId xmlns:p14="http://schemas.microsoft.com/office/powerpoint/2010/main" val="12164696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Media</a:t>
            </a:r>
            <a:endParaRPr lang="sv-SE" dirty="0"/>
          </a:p>
        </p:txBody>
      </p:sp>
      <p:pic>
        <p:nvPicPr>
          <p:cNvPr id="87042" name="Picture 2" descr="L:\WorkSpace\tstjo\Icons\v_collection_png\256x256\shadow\monito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4" y="1345332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044" name="Picture 4" descr="L:\WorkSpace\tstjo\Icons\v_collection_png\256x256\shadow\plasma_tv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79512" y="1129308"/>
            <a:ext cx="2890192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046" name="Picture 6" descr="L:\WorkSpace\tstjo\Icons\v_collection_png\256x256\shadow\projector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8344" y="4225652"/>
            <a:ext cx="909789" cy="909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048" name="Picture 8" descr="L:\WorkSpace\tstjo\Icons\v_collection_png\256x256\shadow\printer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3006452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050" name="Picture 10" descr="L:\WorkSpace\tstjo\Icons\v_collection_png\256x256\shadow\pda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2564532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052" name="Picture 12" descr="L:\WorkSpace\tstjo\Icons\v_collection_png\128x128\shadow\megaphone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952" y="1561356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58514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err="1" smtClean="0"/>
              <a:t>Mediatyper</a:t>
            </a:r>
            <a:endParaRPr lang="sv-SE" dirty="0"/>
          </a:p>
        </p:txBody>
      </p:sp>
      <p:pic>
        <p:nvPicPr>
          <p:cNvPr id="4" name="Picture 8" descr="L:\WorkSpace\tstjo\Icons\v_collection_png\256x256\shadow\print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2320" y="193204"/>
            <a:ext cx="1512168" cy="1512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467544" y="1489348"/>
            <a:ext cx="6768752" cy="1277273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1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&lt;body&gt;</a:t>
            </a:r>
            <a:endParaRPr lang="en-US" sz="1100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1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&lt;head&gt;</a:t>
            </a:r>
          </a:p>
          <a:p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&lt;link </a:t>
            </a:r>
            <a:r>
              <a:rPr lang="en-US" sz="11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rel</a:t>
            </a:r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1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en-US" sz="1100" b="1" dirty="0" err="1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stylesheet</a:t>
            </a:r>
            <a:r>
              <a:rPr lang="en-US" sz="11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 </a:t>
            </a:r>
            <a:r>
              <a:rPr lang="en-US" sz="11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media</a:t>
            </a:r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1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"print" </a:t>
            </a:r>
            <a:r>
              <a:rPr lang="en-US" sz="11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1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href</a:t>
            </a:r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1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"print.css" </a:t>
            </a:r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/&gt;</a:t>
            </a:r>
            <a:endParaRPr lang="en-US" sz="1100" b="1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100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1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  &lt;title&gt;</a:t>
            </a:r>
            <a:r>
              <a:rPr lang="en-US" sz="11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Våra</a:t>
            </a:r>
            <a:r>
              <a:rPr lang="en-US" sz="11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1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produkter</a:t>
            </a:r>
            <a:r>
              <a:rPr lang="en-US" sz="11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&lt;/title&gt;</a:t>
            </a:r>
            <a:endParaRPr lang="en-US" sz="1100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1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&lt;/head&gt;</a:t>
            </a:r>
            <a:endParaRPr lang="en-US" sz="11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1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…</a:t>
            </a:r>
          </a:p>
          <a:p>
            <a:endParaRPr lang="en-US" sz="1100" b="1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67544" y="2857500"/>
            <a:ext cx="780854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latin typeface="Minya Nouvelle" pitchFamily="2" charset="0"/>
              </a:rPr>
              <a:t>Stilmallen "print.css" kommer bara att laddas då dokumentet skrivs ut.</a:t>
            </a:r>
          </a:p>
          <a:p>
            <a:endParaRPr lang="sv-SE" dirty="0">
              <a:latin typeface="Minya Nouvelle" pitchFamily="2" charset="0"/>
            </a:endParaRPr>
          </a:p>
          <a:p>
            <a:r>
              <a:rPr lang="sv-SE" dirty="0" smtClean="0">
                <a:latin typeface="Minya Nouvelle" pitchFamily="2" charset="0"/>
              </a:rPr>
              <a:t>Vi har bland andra tillgång till: </a:t>
            </a:r>
          </a:p>
          <a:p>
            <a:r>
              <a:rPr lang="sv-SE" b="1" dirty="0" smtClean="0">
                <a:latin typeface="Minya Nouvelle" pitchFamily="2" charset="0"/>
              </a:rPr>
              <a:t>all, </a:t>
            </a:r>
            <a:r>
              <a:rPr lang="sv-SE" b="1" dirty="0" err="1" smtClean="0">
                <a:latin typeface="Minya Nouvelle" pitchFamily="2" charset="0"/>
              </a:rPr>
              <a:t>handheld</a:t>
            </a:r>
            <a:r>
              <a:rPr lang="sv-SE" b="1" dirty="0" smtClean="0">
                <a:latin typeface="Minya Nouvelle" pitchFamily="2" charset="0"/>
              </a:rPr>
              <a:t>, print, </a:t>
            </a:r>
            <a:r>
              <a:rPr lang="sv-SE" b="1" dirty="0" err="1" smtClean="0">
                <a:latin typeface="Minya Nouvelle" pitchFamily="2" charset="0"/>
              </a:rPr>
              <a:t>projection</a:t>
            </a:r>
            <a:r>
              <a:rPr lang="sv-SE" b="1" dirty="0" smtClean="0">
                <a:latin typeface="Minya Nouvelle" pitchFamily="2" charset="0"/>
              </a:rPr>
              <a:t>, </a:t>
            </a:r>
            <a:r>
              <a:rPr lang="sv-SE" b="1" dirty="0" err="1" smtClean="0">
                <a:latin typeface="Minya Nouvelle" pitchFamily="2" charset="0"/>
              </a:rPr>
              <a:t>speech</a:t>
            </a:r>
            <a:r>
              <a:rPr lang="sv-SE" b="1" dirty="0" smtClean="0">
                <a:latin typeface="Minya Nouvelle" pitchFamily="2" charset="0"/>
              </a:rPr>
              <a:t>, tv, </a:t>
            </a:r>
            <a:r>
              <a:rPr lang="sv-SE" b="1" dirty="0" err="1" smtClean="0">
                <a:latin typeface="Minya Nouvelle" pitchFamily="2" charset="0"/>
              </a:rPr>
              <a:t>screen</a:t>
            </a:r>
            <a:endParaRPr lang="sv-SE" b="1" dirty="0" smtClean="0">
              <a:latin typeface="Minya Nouvelle" pitchFamily="2" charset="0"/>
            </a:endParaRPr>
          </a:p>
          <a:p>
            <a:endParaRPr lang="sv-SE" dirty="0" smtClean="0">
              <a:latin typeface="Minya Nouvelle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11560" y="4334828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solidFill>
                  <a:srgbClr val="FF0000"/>
                </a:solidFill>
                <a:latin typeface="Minya Nouvelle" pitchFamily="2" charset="0"/>
              </a:rPr>
              <a:t>default</a:t>
            </a:r>
          </a:p>
        </p:txBody>
      </p:sp>
      <p:sp>
        <p:nvSpPr>
          <p:cNvPr id="9" name="Freeform 8"/>
          <p:cNvSpPr/>
          <p:nvPr/>
        </p:nvSpPr>
        <p:spPr>
          <a:xfrm>
            <a:off x="380616" y="3988800"/>
            <a:ext cx="310584" cy="541080"/>
          </a:xfrm>
          <a:custGeom>
            <a:avLst/>
            <a:gdLst>
              <a:gd name="connsiteX0" fmla="*/ 231384 w 310584"/>
              <a:gd name="connsiteY0" fmla="*/ 532800 h 541080"/>
              <a:gd name="connsiteX1" fmla="*/ 984 w 310584"/>
              <a:gd name="connsiteY1" fmla="*/ 468000 h 541080"/>
              <a:gd name="connsiteX2" fmla="*/ 310584 w 310584"/>
              <a:gd name="connsiteY2" fmla="*/ 0 h 541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0584" h="541080">
                <a:moveTo>
                  <a:pt x="231384" y="532800"/>
                </a:moveTo>
                <a:cubicBezTo>
                  <a:pt x="109584" y="544800"/>
                  <a:pt x="-12216" y="556800"/>
                  <a:pt x="984" y="468000"/>
                </a:cubicBezTo>
                <a:cubicBezTo>
                  <a:pt x="14184" y="379200"/>
                  <a:pt x="162384" y="189600"/>
                  <a:pt x="310584" y="0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2746042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Flera </a:t>
            </a:r>
            <a:r>
              <a:rPr lang="sv-SE" dirty="0" err="1" smtClean="0"/>
              <a:t>mediatyper</a:t>
            </a:r>
            <a:r>
              <a:rPr lang="sv-SE" dirty="0" smtClean="0"/>
              <a:t> samtidigt</a:t>
            </a:r>
            <a:endParaRPr lang="sv-SE" dirty="0"/>
          </a:p>
        </p:txBody>
      </p:sp>
      <p:sp>
        <p:nvSpPr>
          <p:cNvPr id="4" name="Rectangle 3"/>
          <p:cNvSpPr/>
          <p:nvPr/>
        </p:nvSpPr>
        <p:spPr>
          <a:xfrm>
            <a:off x="467544" y="1489348"/>
            <a:ext cx="6768752" cy="1954381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1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&lt;body&gt;</a:t>
            </a:r>
            <a:endParaRPr lang="en-US" sz="1100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1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&lt;head&gt;</a:t>
            </a:r>
          </a:p>
          <a:p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&lt;link </a:t>
            </a:r>
            <a:r>
              <a:rPr lang="en-US" sz="11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rel</a:t>
            </a:r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1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en-US" sz="1100" b="1" dirty="0" err="1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stylesheet</a:t>
            </a:r>
            <a:r>
              <a:rPr lang="en-US" sz="11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 </a:t>
            </a:r>
            <a:r>
              <a:rPr lang="en-US" sz="11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href</a:t>
            </a:r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1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"basic.css" </a:t>
            </a:r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/&gt;</a:t>
            </a:r>
          </a:p>
          <a:p>
            <a:endParaRPr lang="en-US" sz="1100" b="1" dirty="0" smtClean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&lt;</a:t>
            </a:r>
            <a:r>
              <a:rPr lang="en-US" sz="11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link </a:t>
            </a:r>
            <a:r>
              <a:rPr lang="en-US" sz="11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rel</a:t>
            </a:r>
            <a:r>
              <a:rPr lang="en-US" sz="11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1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en-US" sz="1100" b="1" dirty="0" err="1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stylesheet</a:t>
            </a:r>
            <a:r>
              <a:rPr lang="en-US" sz="11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 </a:t>
            </a:r>
            <a:r>
              <a:rPr lang="en-US" sz="11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media</a:t>
            </a:r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1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"screen"  </a:t>
            </a:r>
            <a:r>
              <a:rPr lang="en-US" sz="11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href</a:t>
            </a:r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1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"screen.css</a:t>
            </a:r>
            <a:r>
              <a:rPr lang="en-US" sz="11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 </a:t>
            </a:r>
            <a:r>
              <a:rPr lang="en-US" sz="11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/&gt;</a:t>
            </a:r>
          </a:p>
          <a:p>
            <a:endParaRPr lang="en-US" sz="1100" b="1" dirty="0" smtClean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&lt;</a:t>
            </a:r>
            <a:r>
              <a:rPr lang="en-US" sz="11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link </a:t>
            </a:r>
            <a:r>
              <a:rPr lang="en-US" sz="11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rel</a:t>
            </a:r>
            <a:r>
              <a:rPr lang="en-US" sz="11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1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en-US" sz="1100" b="1" dirty="0" err="1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stylesheet</a:t>
            </a:r>
            <a:r>
              <a:rPr lang="en-US" sz="11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 </a:t>
            </a:r>
            <a:r>
              <a:rPr lang="en-US" sz="11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media</a:t>
            </a:r>
            <a:r>
              <a:rPr lang="en-US" sz="11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1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"print"  </a:t>
            </a:r>
            <a:r>
              <a:rPr lang="en-US" sz="11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href</a:t>
            </a:r>
            <a:r>
              <a:rPr lang="en-US" sz="11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1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"print.css" </a:t>
            </a:r>
            <a:r>
              <a:rPr lang="en-US" sz="11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/&gt;</a:t>
            </a:r>
          </a:p>
          <a:p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…</a:t>
            </a:r>
            <a:endParaRPr lang="en-US" sz="1100" b="1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1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&lt;/head&gt;</a:t>
            </a:r>
            <a:endParaRPr lang="en-US" sz="11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1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…</a:t>
            </a:r>
          </a:p>
          <a:p>
            <a:endParaRPr lang="en-US" sz="1100" b="1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Freeform 4"/>
          <p:cNvSpPr/>
          <p:nvPr/>
        </p:nvSpPr>
        <p:spPr>
          <a:xfrm>
            <a:off x="4468091" y="1392382"/>
            <a:ext cx="796636" cy="554182"/>
          </a:xfrm>
          <a:custGeom>
            <a:avLst/>
            <a:gdLst>
              <a:gd name="connsiteX0" fmla="*/ 796636 w 796636"/>
              <a:gd name="connsiteY0" fmla="*/ 0 h 554182"/>
              <a:gd name="connsiteX1" fmla="*/ 637309 w 796636"/>
              <a:gd name="connsiteY1" fmla="*/ 290945 h 554182"/>
              <a:gd name="connsiteX2" fmla="*/ 0 w 796636"/>
              <a:gd name="connsiteY2" fmla="*/ 554182 h 554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96636" h="554182">
                <a:moveTo>
                  <a:pt x="796636" y="0"/>
                </a:moveTo>
                <a:cubicBezTo>
                  <a:pt x="783359" y="99290"/>
                  <a:pt x="770082" y="198581"/>
                  <a:pt x="637309" y="290945"/>
                </a:cubicBezTo>
                <a:cubicBezTo>
                  <a:pt x="504536" y="383309"/>
                  <a:pt x="252268" y="468745"/>
                  <a:pt x="0" y="554182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" name="TextBox 5"/>
          <p:cNvSpPr txBox="1"/>
          <p:nvPr/>
        </p:nvSpPr>
        <p:spPr>
          <a:xfrm>
            <a:off x="4993047" y="1110887"/>
            <a:ext cx="1508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solidFill>
                  <a:srgbClr val="FF0000"/>
                </a:solidFill>
                <a:latin typeface="Minya Nouvelle" pitchFamily="2" charset="0"/>
              </a:rPr>
              <a:t>Alla enheter</a:t>
            </a:r>
          </a:p>
        </p:txBody>
      </p:sp>
      <p:sp>
        <p:nvSpPr>
          <p:cNvPr id="7" name="TextBox 6"/>
          <p:cNvSpPr txBox="1"/>
          <p:nvPr/>
        </p:nvSpPr>
        <p:spPr>
          <a:xfrm rot="358443">
            <a:off x="5831846" y="1761898"/>
            <a:ext cx="1755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solidFill>
                  <a:srgbClr val="FF0000"/>
                </a:solidFill>
                <a:latin typeface="Minya Nouvelle" pitchFamily="2" charset="0"/>
              </a:rPr>
              <a:t>Bara för skärm</a:t>
            </a:r>
          </a:p>
        </p:txBody>
      </p:sp>
      <p:sp>
        <p:nvSpPr>
          <p:cNvPr id="8" name="TextBox 7"/>
          <p:cNvSpPr txBox="1"/>
          <p:nvPr/>
        </p:nvSpPr>
        <p:spPr>
          <a:xfrm rot="20988438">
            <a:off x="5620718" y="2875849"/>
            <a:ext cx="1915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solidFill>
                  <a:srgbClr val="FF0000"/>
                </a:solidFill>
                <a:latin typeface="Minya Nouvelle" pitchFamily="2" charset="0"/>
              </a:rPr>
              <a:t>Bara för utskrift</a:t>
            </a:r>
          </a:p>
        </p:txBody>
      </p:sp>
      <p:sp>
        <p:nvSpPr>
          <p:cNvPr id="9" name="Freeform 8"/>
          <p:cNvSpPr/>
          <p:nvPr/>
        </p:nvSpPr>
        <p:spPr>
          <a:xfrm>
            <a:off x="5666509" y="2574969"/>
            <a:ext cx="936481" cy="382976"/>
          </a:xfrm>
          <a:custGeom>
            <a:avLst/>
            <a:gdLst>
              <a:gd name="connsiteX0" fmla="*/ 886691 w 936481"/>
              <a:gd name="connsiteY0" fmla="*/ 382976 h 382976"/>
              <a:gd name="connsiteX1" fmla="*/ 838200 w 936481"/>
              <a:gd name="connsiteY1" fmla="*/ 57395 h 382976"/>
              <a:gd name="connsiteX2" fmla="*/ 0 w 936481"/>
              <a:gd name="connsiteY2" fmla="*/ 1976 h 382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36481" h="382976">
                <a:moveTo>
                  <a:pt x="886691" y="382976"/>
                </a:moveTo>
                <a:cubicBezTo>
                  <a:pt x="936336" y="251935"/>
                  <a:pt x="985982" y="120895"/>
                  <a:pt x="838200" y="57395"/>
                </a:cubicBezTo>
                <a:cubicBezTo>
                  <a:pt x="690418" y="-6105"/>
                  <a:pt x="345209" y="-2065"/>
                  <a:pt x="0" y="1976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0" name="Freeform 9"/>
          <p:cNvSpPr/>
          <p:nvPr/>
        </p:nvSpPr>
        <p:spPr>
          <a:xfrm>
            <a:off x="5036127" y="1759448"/>
            <a:ext cx="893618" cy="415716"/>
          </a:xfrm>
          <a:custGeom>
            <a:avLst/>
            <a:gdLst>
              <a:gd name="connsiteX0" fmla="*/ 893618 w 893618"/>
              <a:gd name="connsiteY0" fmla="*/ 90134 h 415716"/>
              <a:gd name="connsiteX1" fmla="*/ 249382 w 893618"/>
              <a:gd name="connsiteY1" fmla="*/ 20861 h 415716"/>
              <a:gd name="connsiteX2" fmla="*/ 0 w 893618"/>
              <a:gd name="connsiteY2" fmla="*/ 415716 h 415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93618" h="415716">
                <a:moveTo>
                  <a:pt x="893618" y="90134"/>
                </a:moveTo>
                <a:cubicBezTo>
                  <a:pt x="645968" y="28365"/>
                  <a:pt x="398318" y="-33403"/>
                  <a:pt x="249382" y="20861"/>
                </a:cubicBezTo>
                <a:cubicBezTo>
                  <a:pt x="100446" y="75125"/>
                  <a:pt x="50223" y="245420"/>
                  <a:pt x="0" y="415716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12" name="Picture 8" descr="L:\WorkSpace\tstjo\Icons\v_collection_png\256x256\shadow\printer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3577580"/>
            <a:ext cx="976983" cy="976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1691680" y="3721596"/>
            <a:ext cx="4320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smtClean="0">
                <a:latin typeface="Minya Nouvelle" pitchFamily="2" charset="0"/>
              </a:rPr>
              <a:t>Vid utskrift kommer nu </a:t>
            </a:r>
            <a:r>
              <a:rPr lang="sv-SE" b="1" dirty="0" smtClean="0">
                <a:latin typeface="Minya Nouvelle" pitchFamily="2" charset="0"/>
              </a:rPr>
              <a:t>basic.css</a:t>
            </a:r>
            <a:r>
              <a:rPr lang="sv-SE" dirty="0" smtClean="0">
                <a:latin typeface="Minya Nouvelle" pitchFamily="2" charset="0"/>
              </a:rPr>
              <a:t> att användas tillsammans med </a:t>
            </a:r>
            <a:r>
              <a:rPr lang="sv-SE" b="1" dirty="0" smtClean="0">
                <a:latin typeface="Minya Nouvelle" pitchFamily="2" charset="0"/>
              </a:rPr>
              <a:t>print.css</a:t>
            </a:r>
          </a:p>
        </p:txBody>
      </p:sp>
      <p:pic>
        <p:nvPicPr>
          <p:cNvPr id="14" name="Picture 2" descr="L:\WorkSpace\tstjo\Icons\v_collection_png\256x256\shadow\monitor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4657700"/>
            <a:ext cx="832017" cy="832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1691680" y="4585692"/>
            <a:ext cx="43204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smtClean="0">
                <a:latin typeface="Minya Nouvelle" pitchFamily="2" charset="0"/>
              </a:rPr>
              <a:t>Användare vid en vanlig skärm kommer att få </a:t>
            </a:r>
            <a:r>
              <a:rPr lang="sv-SE" b="1" dirty="0" smtClean="0">
                <a:latin typeface="Minya Nouvelle" pitchFamily="2" charset="0"/>
              </a:rPr>
              <a:t>basic.css</a:t>
            </a:r>
            <a:r>
              <a:rPr lang="sv-SE" dirty="0" smtClean="0">
                <a:latin typeface="Minya Nouvelle" pitchFamily="2" charset="0"/>
              </a:rPr>
              <a:t> att användas tillsammans med </a:t>
            </a:r>
            <a:r>
              <a:rPr lang="sv-SE" b="1" dirty="0" smtClean="0">
                <a:latin typeface="Minya Nouvelle" pitchFamily="2" charset="0"/>
              </a:rPr>
              <a:t>screen.css</a:t>
            </a:r>
          </a:p>
        </p:txBody>
      </p:sp>
      <p:pic>
        <p:nvPicPr>
          <p:cNvPr id="16" name="Picture 10" descr="L:\WorkSpace\tstjo\Icons\v_collection_png\256x256\shadow\pda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2319" y="4104973"/>
            <a:ext cx="899177" cy="899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8028384" y="3954398"/>
            <a:ext cx="5741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7200" dirty="0" smtClean="0">
                <a:latin typeface="Minya Nouvelle" pitchFamily="2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822663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@media-direktivet</a:t>
            </a:r>
            <a:endParaRPr lang="sv-SE" dirty="0"/>
          </a:p>
        </p:txBody>
      </p:sp>
      <p:sp>
        <p:nvSpPr>
          <p:cNvPr id="4" name="Rectangle 3"/>
          <p:cNvSpPr/>
          <p:nvPr/>
        </p:nvSpPr>
        <p:spPr>
          <a:xfrm>
            <a:off x="433977" y="1129308"/>
            <a:ext cx="6768752" cy="110799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1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&lt;body&gt;</a:t>
            </a:r>
            <a:endParaRPr lang="en-US" sz="1100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1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&lt;head&gt;</a:t>
            </a:r>
          </a:p>
          <a:p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&lt;link </a:t>
            </a:r>
            <a:r>
              <a:rPr lang="en-US" sz="11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rel</a:t>
            </a:r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1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en-US" sz="1100" b="1" dirty="0" err="1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stylesheet</a:t>
            </a:r>
            <a:r>
              <a:rPr lang="en-US" sz="11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 </a:t>
            </a:r>
            <a:r>
              <a:rPr lang="en-US" sz="11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href</a:t>
            </a:r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1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"basic.css" </a:t>
            </a:r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/&gt;</a:t>
            </a:r>
          </a:p>
          <a:p>
            <a:r>
              <a:rPr lang="en-US" sz="11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…</a:t>
            </a:r>
          </a:p>
          <a:p>
            <a:r>
              <a:rPr lang="en-US" sz="11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&lt;/head&gt;</a:t>
            </a:r>
            <a:endParaRPr lang="en-US" sz="11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1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…</a:t>
            </a:r>
            <a:endParaRPr lang="en-US" sz="1100" b="1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292080" y="1683306"/>
            <a:ext cx="3528392" cy="28931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p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  <a:b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color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red;</a:t>
            </a:r>
          </a:p>
          <a:p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  <a:endParaRPr lang="en-US" sz="14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sz="1400" b="1" dirty="0" smtClean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#content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  <a:endParaRPr lang="en-US" sz="14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sz="14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:left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</a:t>
            </a:r>
            <a:endParaRPr lang="en-US" sz="14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  <a:p>
            <a:endParaRPr lang="en-US" sz="14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@media print</a:t>
            </a:r>
          </a:p>
          <a:p>
            <a:r>
              <a:rPr lang="en-US" sz="14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p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</a:p>
          <a:p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color</a:t>
            </a:r>
            <a:r>
              <a:rPr lang="en-US" sz="14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:black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  <a:p>
            <a:endParaRPr lang="en-US" sz="14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Freeform 5"/>
          <p:cNvSpPr/>
          <p:nvPr/>
        </p:nvSpPr>
        <p:spPr>
          <a:xfrm>
            <a:off x="3548735" y="1738745"/>
            <a:ext cx="1494320" cy="364505"/>
          </a:xfrm>
          <a:custGeom>
            <a:avLst/>
            <a:gdLst>
              <a:gd name="connsiteX0" fmla="*/ 39592 w 1494320"/>
              <a:gd name="connsiteY0" fmla="*/ 0 h 364505"/>
              <a:gd name="connsiteX1" fmla="*/ 185065 w 1494320"/>
              <a:gd name="connsiteY1" fmla="*/ 332510 h 364505"/>
              <a:gd name="connsiteX2" fmla="*/ 1494320 w 1494320"/>
              <a:gd name="connsiteY2" fmla="*/ 332510 h 364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94320" h="364505">
                <a:moveTo>
                  <a:pt x="39592" y="0"/>
                </a:moveTo>
                <a:cubicBezTo>
                  <a:pt x="-8899" y="138546"/>
                  <a:pt x="-57390" y="277092"/>
                  <a:pt x="185065" y="332510"/>
                </a:cubicBezTo>
                <a:cubicBezTo>
                  <a:pt x="427520" y="387928"/>
                  <a:pt x="960920" y="360219"/>
                  <a:pt x="1494320" y="332510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7" name="Rectangle 6"/>
          <p:cNvSpPr/>
          <p:nvPr/>
        </p:nvSpPr>
        <p:spPr>
          <a:xfrm>
            <a:off x="1043608" y="3106027"/>
            <a:ext cx="3528392" cy="160043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endParaRPr lang="en-US" sz="14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@media 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screen</a:t>
            </a:r>
            <a:endParaRPr lang="en-US" sz="1400" b="1" dirty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…</a:t>
            </a:r>
            <a:endParaRPr lang="en-US" sz="14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@media print</a:t>
            </a:r>
          </a:p>
          <a:p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@media 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handheld</a:t>
            </a:r>
            <a:endParaRPr lang="en-US" sz="1400" b="1" dirty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…</a:t>
            </a:r>
            <a:endParaRPr lang="en-US" sz="14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48796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Tänk på vid utskrift</a:t>
            </a:r>
            <a:endParaRPr lang="sv-SE" dirty="0"/>
          </a:p>
        </p:txBody>
      </p:sp>
      <p:pic>
        <p:nvPicPr>
          <p:cNvPr id="8909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201316"/>
            <a:ext cx="3851826" cy="40399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Straight Connector 4"/>
          <p:cNvCxnSpPr/>
          <p:nvPr/>
        </p:nvCxnSpPr>
        <p:spPr>
          <a:xfrm>
            <a:off x="1108689" y="1317624"/>
            <a:ext cx="2736304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3419872" y="1417340"/>
            <a:ext cx="720080" cy="388843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395536" y="1129308"/>
            <a:ext cx="792088" cy="115212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909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1201316"/>
            <a:ext cx="3312368" cy="41835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364882" y="5218493"/>
            <a:ext cx="2464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latin typeface="Minya Nouvelle" pitchFamily="2" charset="0"/>
              </a:rPr>
              <a:t>http://alistapart.com</a:t>
            </a:r>
          </a:p>
        </p:txBody>
      </p:sp>
      <p:sp>
        <p:nvSpPr>
          <p:cNvPr id="11" name="Right Arrow 10"/>
          <p:cNvSpPr/>
          <p:nvPr/>
        </p:nvSpPr>
        <p:spPr>
          <a:xfrm>
            <a:off x="4355976" y="3219411"/>
            <a:ext cx="612670" cy="284289"/>
          </a:xfrm>
          <a:prstGeom prst="rightArrow">
            <a:avLst/>
          </a:prstGeom>
          <a:ln>
            <a:tailEnd type="arrow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4" name="Rectangle 13"/>
          <p:cNvSpPr/>
          <p:nvPr/>
        </p:nvSpPr>
        <p:spPr>
          <a:xfrm>
            <a:off x="2987824" y="4009628"/>
            <a:ext cx="3528392" cy="95410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en-US" sz="1400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mainnav</a:t>
            </a:r>
            <a:r>
              <a:rPr lang="en-US" sz="14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  <a:b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display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none;</a:t>
            </a:r>
          </a:p>
          <a:p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  <a:endParaRPr lang="en-US" sz="14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…</a:t>
            </a:r>
            <a:endParaRPr lang="en-US" sz="14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40128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90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 animBg="1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Länkar och utskrift</a:t>
            </a:r>
            <a:endParaRPr lang="sv-SE" dirty="0"/>
          </a:p>
        </p:txBody>
      </p:sp>
      <p:pic>
        <p:nvPicPr>
          <p:cNvPr id="901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950" y="1300163"/>
            <a:ext cx="2190750" cy="1038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566574" y="1634609"/>
            <a:ext cx="3741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latin typeface="Minya Nouvelle" pitchFamily="2" charset="0"/>
              </a:rPr>
              <a:t>Hur göra med länkar vid utskrift?</a:t>
            </a:r>
          </a:p>
        </p:txBody>
      </p:sp>
      <p:sp>
        <p:nvSpPr>
          <p:cNvPr id="6" name="Rectangle 5"/>
          <p:cNvSpPr/>
          <p:nvPr/>
        </p:nvSpPr>
        <p:spPr>
          <a:xfrm>
            <a:off x="2699792" y="2569467"/>
            <a:ext cx="3528392" cy="116955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@media print</a:t>
            </a:r>
          </a:p>
          <a:p>
            <a:r>
              <a:rPr lang="en-US" sz="14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#content a:after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</a:p>
          <a:p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content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" (" </a:t>
            </a:r>
            <a:r>
              <a:rPr lang="en-US" sz="14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attr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href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 ")";</a:t>
            </a:r>
          </a:p>
          <a:p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  <a:p>
            <a:endParaRPr lang="en-US" sz="14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901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081636"/>
            <a:ext cx="8228013" cy="1343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365383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0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Klasselektor</a:t>
            </a:r>
            <a:endParaRPr lang="sv-SE" dirty="0"/>
          </a:p>
        </p:txBody>
      </p:sp>
      <p:sp>
        <p:nvSpPr>
          <p:cNvPr id="6" name="Rectangle 5"/>
          <p:cNvSpPr/>
          <p:nvPr/>
        </p:nvSpPr>
        <p:spPr>
          <a:xfrm>
            <a:off x="395536" y="1991662"/>
            <a:ext cx="3911886" cy="27699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.avatar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</a:t>
            </a:r>
            <a:r>
              <a:rPr lang="en-US" sz="1200" dirty="0" err="1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egenskap</a:t>
            </a:r>
            <a:r>
              <a:rPr lang="en-US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2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värde</a:t>
            </a:r>
            <a:r>
              <a:rPr lang="en-US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7" name="Rectangle 6"/>
          <p:cNvSpPr/>
          <p:nvPr/>
        </p:nvSpPr>
        <p:spPr>
          <a:xfrm>
            <a:off x="4427984" y="1437663"/>
            <a:ext cx="3911886" cy="138499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&lt;p </a:t>
            </a:r>
            <a:r>
              <a:rPr lang="en-US" sz="12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class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"avatar"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…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&lt;/p&gt;</a:t>
            </a:r>
          </a:p>
          <a:p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&lt;p </a:t>
            </a:r>
            <a:r>
              <a:rPr lang="en-US" sz="12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class</a:t>
            </a:r>
            <a:r>
              <a:rPr lang="en-US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"avatar"</a:t>
            </a:r>
            <a:r>
              <a:rPr lang="en-US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…</a:t>
            </a:r>
            <a:r>
              <a:rPr lang="en-US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&lt;/p&gt;</a:t>
            </a:r>
          </a:p>
          <a:p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&lt;div </a:t>
            </a:r>
            <a:r>
              <a:rPr lang="en-US" sz="12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class</a:t>
            </a:r>
            <a:r>
              <a:rPr lang="en-US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"avatar</a:t>
            </a:r>
            <a:r>
              <a:rPr lang="en-US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…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&lt;/div&gt;</a:t>
            </a:r>
          </a:p>
          <a:p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…</a:t>
            </a:r>
            <a:endParaRPr lang="en-US" sz="1200" b="1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&lt;p </a:t>
            </a:r>
            <a:r>
              <a:rPr lang="en-US" sz="12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class</a:t>
            </a:r>
            <a:r>
              <a:rPr lang="en-US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"avatar"</a:t>
            </a:r>
            <a:r>
              <a:rPr lang="en-US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…</a:t>
            </a:r>
            <a:r>
              <a:rPr lang="en-US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&lt;/p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&gt;</a:t>
            </a:r>
            <a:endParaRPr lang="en-US" sz="1200" b="1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95536" y="4009628"/>
            <a:ext cx="3911886" cy="27699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 err="1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p.avatar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</a:t>
            </a:r>
            <a:r>
              <a:rPr lang="en-US" sz="1200" dirty="0" err="1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egenskap</a:t>
            </a:r>
            <a:r>
              <a:rPr lang="en-US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2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värde</a:t>
            </a:r>
            <a:r>
              <a:rPr lang="en-US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9" name="Rectangle 8"/>
          <p:cNvSpPr/>
          <p:nvPr/>
        </p:nvSpPr>
        <p:spPr>
          <a:xfrm>
            <a:off x="4427984" y="3488729"/>
            <a:ext cx="3911886" cy="138499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&lt;p </a:t>
            </a:r>
            <a:r>
              <a:rPr lang="en-US" sz="12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class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"avatar"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…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&lt;/p&gt;</a:t>
            </a:r>
          </a:p>
          <a:p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&lt;p </a:t>
            </a:r>
            <a:r>
              <a:rPr lang="en-US" sz="12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class</a:t>
            </a:r>
            <a:r>
              <a:rPr lang="en-US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"avatar"</a:t>
            </a:r>
            <a:r>
              <a:rPr lang="en-US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…</a:t>
            </a:r>
            <a:r>
              <a:rPr lang="en-US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&lt;/p&gt;</a:t>
            </a:r>
          </a:p>
          <a:p>
            <a:r>
              <a:rPr lang="en-US" sz="1200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200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&lt;div </a:t>
            </a:r>
            <a:r>
              <a:rPr lang="en-US" sz="1200" dirty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class="avatar</a:t>
            </a:r>
            <a:r>
              <a:rPr lang="en-US" sz="1200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"&gt;…&lt;/div&gt;</a:t>
            </a:r>
          </a:p>
          <a:p>
            <a:r>
              <a:rPr lang="en-US" sz="1200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…</a:t>
            </a:r>
            <a:endParaRPr lang="en-US" sz="1200" dirty="0">
              <a:solidFill>
                <a:schemeClr val="tx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&lt;p </a:t>
            </a:r>
            <a:r>
              <a:rPr lang="en-US" sz="12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class</a:t>
            </a:r>
            <a:r>
              <a:rPr lang="en-US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"avatar"</a:t>
            </a:r>
            <a:r>
              <a:rPr lang="en-US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…</a:t>
            </a:r>
            <a:r>
              <a:rPr lang="en-US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&lt;/p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&gt;</a:t>
            </a:r>
            <a:endParaRPr lang="en-US" sz="1200" b="1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172400" y="0"/>
            <a:ext cx="43633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7200" dirty="0" smtClean="0">
                <a:latin typeface="Minya Nouvelle" pitchFamily="2" charset="0"/>
              </a:rPr>
              <a:t>.</a:t>
            </a:r>
          </a:p>
        </p:txBody>
      </p:sp>
      <p:sp>
        <p:nvSpPr>
          <p:cNvPr id="14" name="TextBox 13"/>
          <p:cNvSpPr txBox="1"/>
          <p:nvPr/>
        </p:nvSpPr>
        <p:spPr>
          <a:xfrm rot="19815192">
            <a:off x="-100851" y="439702"/>
            <a:ext cx="13901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000" dirty="0" smtClean="0">
                <a:solidFill>
                  <a:srgbClr val="FF0000"/>
                </a:solidFill>
                <a:latin typeface="Minya Nouvelle" pitchFamily="2" charset="0"/>
              </a:rPr>
              <a:t>Selektorer</a:t>
            </a:r>
            <a:endParaRPr lang="sv-SE" sz="2000" b="1" dirty="0" smtClean="0">
              <a:solidFill>
                <a:srgbClr val="FF0000"/>
              </a:solidFill>
              <a:latin typeface="Minya Nouvell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90453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Marginaler</a:t>
            </a:r>
            <a:endParaRPr lang="sv-SE" dirty="0"/>
          </a:p>
        </p:txBody>
      </p:sp>
      <p:sp>
        <p:nvSpPr>
          <p:cNvPr id="4" name="Rectangle 3"/>
          <p:cNvSpPr/>
          <p:nvPr/>
        </p:nvSpPr>
        <p:spPr>
          <a:xfrm>
            <a:off x="395536" y="2079008"/>
            <a:ext cx="4038600" cy="195959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" name="Rectangle 4"/>
          <p:cNvSpPr/>
          <p:nvPr/>
        </p:nvSpPr>
        <p:spPr>
          <a:xfrm>
            <a:off x="659392" y="2272352"/>
            <a:ext cx="2743200" cy="8382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" name="Rectangle 5"/>
          <p:cNvSpPr/>
          <p:nvPr/>
        </p:nvSpPr>
        <p:spPr>
          <a:xfrm>
            <a:off x="430792" y="2119952"/>
            <a:ext cx="3200400" cy="1524000"/>
          </a:xfrm>
          <a:prstGeom prst="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>
              <a:ln>
                <a:solidFill>
                  <a:srgbClr val="FF9900"/>
                </a:solidFill>
              </a:ln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788024" y="1828800"/>
            <a:ext cx="4185761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000" b="1" dirty="0" smtClean="0">
                <a:latin typeface="Courier New" pitchFamily="49" charset="0"/>
                <a:cs typeface="Courier New" pitchFamily="49" charset="0"/>
              </a:rPr>
              <a:t>margin:5px 10px 30px 10px;</a:t>
            </a:r>
          </a:p>
          <a:p>
            <a:endParaRPr lang="sv-SE" sz="2000" b="1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sv-SE" sz="2000" b="1" dirty="0" smtClean="0">
                <a:latin typeface="Courier New" pitchFamily="49" charset="0"/>
                <a:cs typeface="Courier New" pitchFamily="49" charset="0"/>
              </a:rPr>
              <a:t>alternativt:</a:t>
            </a:r>
          </a:p>
          <a:p>
            <a:endParaRPr lang="sv-SE" sz="2000" b="1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sv-SE" sz="2000" b="1" dirty="0" smtClean="0">
                <a:latin typeface="Courier New" pitchFamily="49" charset="0"/>
                <a:cs typeface="Courier New" pitchFamily="49" charset="0"/>
              </a:rPr>
              <a:t>margin-top:5px;</a:t>
            </a:r>
          </a:p>
          <a:p>
            <a:r>
              <a:rPr lang="sv-SE" sz="2000" b="1" dirty="0" smtClean="0">
                <a:latin typeface="Courier New" pitchFamily="49" charset="0"/>
                <a:cs typeface="Courier New" pitchFamily="49" charset="0"/>
              </a:rPr>
              <a:t>margin-right:10px</a:t>
            </a:r>
          </a:p>
          <a:p>
            <a:r>
              <a:rPr lang="sv-SE" sz="2000" b="1" dirty="0" smtClean="0">
                <a:latin typeface="Courier New" pitchFamily="49" charset="0"/>
                <a:cs typeface="Courier New" pitchFamily="49" charset="0"/>
              </a:rPr>
              <a:t>margin-bottom:30px;</a:t>
            </a:r>
            <a:br>
              <a:rPr lang="sv-SE" sz="2000" b="1" dirty="0" smtClean="0">
                <a:latin typeface="Courier New" pitchFamily="49" charset="0"/>
                <a:cs typeface="Courier New" pitchFamily="49" charset="0"/>
              </a:rPr>
            </a:br>
            <a:r>
              <a:rPr lang="sv-SE" sz="2000" b="1" dirty="0" smtClean="0">
                <a:latin typeface="Courier New" pitchFamily="49" charset="0"/>
                <a:cs typeface="Courier New" pitchFamily="49" charset="0"/>
              </a:rPr>
              <a:t>margin-left:10px;</a:t>
            </a:r>
            <a:endParaRPr lang="sv-SE" sz="2000" b="1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74335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Negativa marginaler</a:t>
            </a:r>
            <a:endParaRPr lang="sv-SE" dirty="0"/>
          </a:p>
        </p:txBody>
      </p:sp>
      <p:sp>
        <p:nvSpPr>
          <p:cNvPr id="4" name="Rectangle 3"/>
          <p:cNvSpPr/>
          <p:nvPr/>
        </p:nvSpPr>
        <p:spPr>
          <a:xfrm>
            <a:off x="506104" y="1434007"/>
            <a:ext cx="3623320" cy="1783533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" name="Rectangle 4"/>
          <p:cNvSpPr/>
          <p:nvPr/>
        </p:nvSpPr>
        <p:spPr>
          <a:xfrm>
            <a:off x="783608" y="1627351"/>
            <a:ext cx="2743200" cy="8382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" name="Rectangle 5"/>
          <p:cNvSpPr/>
          <p:nvPr/>
        </p:nvSpPr>
        <p:spPr>
          <a:xfrm>
            <a:off x="555008" y="1474951"/>
            <a:ext cx="2743200" cy="1524000"/>
          </a:xfrm>
          <a:prstGeom prst="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7" name="TextBox 6"/>
          <p:cNvSpPr txBox="1"/>
          <p:nvPr/>
        </p:nvSpPr>
        <p:spPr>
          <a:xfrm>
            <a:off x="506104" y="1026818"/>
            <a:ext cx="31085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000" b="1" dirty="0" smtClean="0">
                <a:latin typeface="Courier New" pitchFamily="49" charset="0"/>
                <a:cs typeface="Courier New" pitchFamily="49" charset="0"/>
              </a:rPr>
              <a:t>margin-right:-10px;</a:t>
            </a:r>
            <a:endParaRPr lang="sv-SE" sz="20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28411" y="3680511"/>
            <a:ext cx="3601013" cy="184128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9" name="Rectangle 8"/>
          <p:cNvSpPr/>
          <p:nvPr/>
        </p:nvSpPr>
        <p:spPr>
          <a:xfrm>
            <a:off x="376011" y="3865895"/>
            <a:ext cx="2743200" cy="8382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0" name="Rectangle 9"/>
          <p:cNvSpPr/>
          <p:nvPr/>
        </p:nvSpPr>
        <p:spPr>
          <a:xfrm>
            <a:off x="576177" y="3713495"/>
            <a:ext cx="2717041" cy="1524000"/>
          </a:xfrm>
          <a:prstGeom prst="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1" name="TextBox 10"/>
          <p:cNvSpPr txBox="1"/>
          <p:nvPr/>
        </p:nvSpPr>
        <p:spPr>
          <a:xfrm>
            <a:off x="506104" y="3292949"/>
            <a:ext cx="29546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000" b="1" dirty="0" smtClean="0">
                <a:latin typeface="Courier New" pitchFamily="49" charset="0"/>
                <a:cs typeface="Courier New" pitchFamily="49" charset="0"/>
              </a:rPr>
              <a:t>margin-left:-10px;</a:t>
            </a:r>
            <a:endParaRPr lang="sv-SE" sz="20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004949" y="1426928"/>
            <a:ext cx="3671507" cy="179061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3" name="Rectangle 12"/>
          <p:cNvSpPr/>
          <p:nvPr/>
        </p:nvSpPr>
        <p:spPr>
          <a:xfrm>
            <a:off x="5282453" y="1620272"/>
            <a:ext cx="2743200" cy="8382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4" name="Rectangle 13"/>
          <p:cNvSpPr/>
          <p:nvPr/>
        </p:nvSpPr>
        <p:spPr>
          <a:xfrm>
            <a:off x="5053853" y="1467872"/>
            <a:ext cx="3151496" cy="685800"/>
          </a:xfrm>
          <a:prstGeom prst="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5" name="TextBox 14"/>
          <p:cNvSpPr txBox="1"/>
          <p:nvPr/>
        </p:nvSpPr>
        <p:spPr>
          <a:xfrm>
            <a:off x="5004949" y="1026818"/>
            <a:ext cx="32624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000" b="1" dirty="0" smtClean="0">
                <a:latin typeface="Courier New" pitchFamily="49" charset="0"/>
                <a:cs typeface="Courier New" pitchFamily="49" charset="0"/>
              </a:rPr>
              <a:t>margin-bottom:-10px;</a:t>
            </a:r>
            <a:endParaRPr lang="sv-SE" sz="20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5053853" y="3908539"/>
            <a:ext cx="3622603" cy="161325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7" name="Rectangle 16"/>
          <p:cNvSpPr/>
          <p:nvPr/>
        </p:nvSpPr>
        <p:spPr>
          <a:xfrm>
            <a:off x="5304061" y="3712923"/>
            <a:ext cx="2743200" cy="8382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8" name="TextBox 17"/>
          <p:cNvSpPr txBox="1"/>
          <p:nvPr/>
        </p:nvSpPr>
        <p:spPr>
          <a:xfrm>
            <a:off x="5026709" y="3318308"/>
            <a:ext cx="28007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000" b="1" dirty="0" smtClean="0">
                <a:latin typeface="Courier New" pitchFamily="49" charset="0"/>
                <a:cs typeface="Courier New" pitchFamily="49" charset="0"/>
              </a:rPr>
              <a:t>margin-top:-10px;</a:t>
            </a:r>
            <a:endParaRPr lang="sv-SE" sz="20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5089109" y="3941523"/>
            <a:ext cx="3200400" cy="1219200"/>
          </a:xfrm>
          <a:prstGeom prst="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9656486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/>
      <p:bldP spid="8" grpId="0" animBg="1"/>
      <p:bldP spid="9" grpId="0" animBg="1"/>
      <p:bldP spid="10" grpId="0" animBg="1"/>
      <p:bldP spid="11" grpId="0"/>
      <p:bldP spid="12" grpId="0" animBg="1"/>
      <p:bldP spid="13" grpId="0" animBg="1"/>
      <p:bldP spid="14" grpId="0" animBg="1"/>
      <p:bldP spid="15" grpId="0"/>
      <p:bldP spid="16" grpId="0" animBg="1"/>
      <p:bldP spid="17" grpId="0" animBg="1"/>
      <p:bldP spid="18" grpId="0"/>
      <p:bldP spid="19" grpId="0" animBg="1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Layout med CSS, del 2</a:t>
            </a:r>
            <a:endParaRPr lang="sv-SE" dirty="0"/>
          </a:p>
        </p:txBody>
      </p:sp>
      <p:sp>
        <p:nvSpPr>
          <p:cNvPr id="4" name="Rectangle 3"/>
          <p:cNvSpPr/>
          <p:nvPr/>
        </p:nvSpPr>
        <p:spPr>
          <a:xfrm>
            <a:off x="248276" y="1114349"/>
            <a:ext cx="8646196" cy="4417771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5" name="Rectangle 4"/>
          <p:cNvSpPr/>
          <p:nvPr/>
        </p:nvSpPr>
        <p:spPr>
          <a:xfrm>
            <a:off x="195883" y="937630"/>
            <a:ext cx="975360" cy="24384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dirty="0" err="1" smtClean="0"/>
              <a:t>body</a:t>
            </a:r>
            <a:endParaRPr lang="sv-SE" dirty="0"/>
          </a:p>
        </p:txBody>
      </p:sp>
      <p:sp>
        <p:nvSpPr>
          <p:cNvPr id="6" name="Rectangle 5"/>
          <p:cNvSpPr/>
          <p:nvPr/>
        </p:nvSpPr>
        <p:spPr>
          <a:xfrm>
            <a:off x="611560" y="1305828"/>
            <a:ext cx="7704856" cy="414395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7" name="Rectangle 6"/>
          <p:cNvSpPr/>
          <p:nvPr/>
        </p:nvSpPr>
        <p:spPr>
          <a:xfrm>
            <a:off x="7269480" y="1181470"/>
            <a:ext cx="1463040" cy="192634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dirty="0" err="1" smtClean="0"/>
              <a:t>div</a:t>
            </a:r>
            <a:r>
              <a:rPr lang="sv-SE" sz="1400" dirty="0" smtClean="0"/>
              <a:t> #container</a:t>
            </a:r>
            <a:endParaRPr lang="sv-SE" sz="1400" dirty="0"/>
          </a:p>
        </p:txBody>
      </p:sp>
      <p:sp>
        <p:nvSpPr>
          <p:cNvPr id="8" name="Rectangle 7"/>
          <p:cNvSpPr/>
          <p:nvPr/>
        </p:nvSpPr>
        <p:spPr>
          <a:xfrm>
            <a:off x="1066800" y="1691640"/>
            <a:ext cx="7010400" cy="48768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Font typeface="Arial" pitchFamily="34" charset="0"/>
              <a:buChar char="•"/>
            </a:pPr>
            <a:r>
              <a:rPr lang="sv-SE" dirty="0" smtClean="0"/>
              <a:t> start</a:t>
            </a:r>
          </a:p>
          <a:p>
            <a:pPr>
              <a:buFont typeface="Arial" pitchFamily="34" charset="0"/>
              <a:buChar char="•"/>
            </a:pPr>
            <a:r>
              <a:rPr lang="sv-SE" dirty="0" smtClean="0"/>
              <a:t> sida 1</a:t>
            </a:r>
          </a:p>
        </p:txBody>
      </p:sp>
      <p:sp>
        <p:nvSpPr>
          <p:cNvPr id="9" name="Rectangle 8"/>
          <p:cNvSpPr/>
          <p:nvPr/>
        </p:nvSpPr>
        <p:spPr>
          <a:xfrm>
            <a:off x="1066800" y="2281436"/>
            <a:ext cx="7010400" cy="146304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0" name="Rectangle 9"/>
          <p:cNvSpPr/>
          <p:nvPr/>
        </p:nvSpPr>
        <p:spPr>
          <a:xfrm>
            <a:off x="6919634" y="2219554"/>
            <a:ext cx="1331366" cy="192634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dirty="0" err="1" smtClean="0">
                <a:solidFill>
                  <a:schemeClr val="tx1"/>
                </a:solidFill>
              </a:rPr>
              <a:t>div</a:t>
            </a:r>
            <a:r>
              <a:rPr lang="sv-SE" sz="1400" dirty="0" smtClean="0">
                <a:solidFill>
                  <a:schemeClr val="tx1"/>
                </a:solidFill>
              </a:rPr>
              <a:t> #</a:t>
            </a:r>
            <a:r>
              <a:rPr lang="sv-SE" sz="1400" dirty="0" err="1" smtClean="0">
                <a:solidFill>
                  <a:schemeClr val="tx1"/>
                </a:solidFill>
              </a:rPr>
              <a:t>wrapper</a:t>
            </a:r>
            <a:endParaRPr lang="sv-SE" sz="1400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295400" y="2456092"/>
            <a:ext cx="6705600" cy="9144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sv-SE" sz="1100" dirty="0" err="1" smtClean="0"/>
              <a:t>Lorem</a:t>
            </a:r>
            <a:r>
              <a:rPr lang="sv-SE" sz="1100" dirty="0" smtClean="0"/>
              <a:t> </a:t>
            </a:r>
            <a:r>
              <a:rPr lang="sv-SE" sz="1100" dirty="0" err="1" smtClean="0"/>
              <a:t>ipsum</a:t>
            </a:r>
            <a:r>
              <a:rPr lang="sv-SE" sz="1100" dirty="0" smtClean="0"/>
              <a:t> </a:t>
            </a:r>
            <a:r>
              <a:rPr lang="sv-SE" sz="1100" dirty="0" err="1" smtClean="0"/>
              <a:t>dolor</a:t>
            </a:r>
            <a:r>
              <a:rPr lang="sv-SE" sz="1100" dirty="0" smtClean="0"/>
              <a:t> </a:t>
            </a:r>
            <a:r>
              <a:rPr lang="sv-SE" sz="1100" dirty="0" err="1" smtClean="0"/>
              <a:t>sit</a:t>
            </a:r>
            <a:r>
              <a:rPr lang="sv-SE" sz="1100" dirty="0" smtClean="0"/>
              <a:t> </a:t>
            </a:r>
            <a:r>
              <a:rPr lang="sv-SE" sz="1100" dirty="0" err="1" smtClean="0"/>
              <a:t>amet</a:t>
            </a:r>
            <a:r>
              <a:rPr lang="sv-SE" sz="1100" dirty="0" smtClean="0"/>
              <a:t>, </a:t>
            </a:r>
            <a:r>
              <a:rPr lang="sv-SE" sz="1100" dirty="0" err="1" smtClean="0"/>
              <a:t>consectetur</a:t>
            </a:r>
            <a:r>
              <a:rPr lang="sv-SE" sz="1100" dirty="0" smtClean="0"/>
              <a:t> </a:t>
            </a:r>
            <a:r>
              <a:rPr lang="sv-SE" sz="1100" dirty="0" err="1" smtClean="0"/>
              <a:t>adipiscing</a:t>
            </a:r>
            <a:r>
              <a:rPr lang="sv-SE" sz="1100" dirty="0" smtClean="0"/>
              <a:t> elit. Sed </a:t>
            </a:r>
            <a:r>
              <a:rPr lang="sv-SE" sz="1100" dirty="0" err="1" smtClean="0"/>
              <a:t>elementum</a:t>
            </a:r>
            <a:r>
              <a:rPr lang="sv-SE" sz="1100" dirty="0" smtClean="0"/>
              <a:t> </a:t>
            </a:r>
            <a:r>
              <a:rPr lang="sv-SE" sz="1100" dirty="0" err="1" smtClean="0"/>
              <a:t>mi</a:t>
            </a:r>
            <a:r>
              <a:rPr lang="sv-SE" sz="1100" dirty="0" smtClean="0"/>
              <a:t> </a:t>
            </a:r>
            <a:r>
              <a:rPr lang="sv-SE" sz="1100" dirty="0" err="1" smtClean="0"/>
              <a:t>quis</a:t>
            </a:r>
            <a:r>
              <a:rPr lang="sv-SE" sz="1100" dirty="0" smtClean="0"/>
              <a:t> </a:t>
            </a:r>
            <a:r>
              <a:rPr lang="sv-SE" sz="1100" dirty="0" err="1" smtClean="0"/>
              <a:t>ligula</a:t>
            </a:r>
            <a:r>
              <a:rPr lang="sv-SE" sz="1100" dirty="0" smtClean="0"/>
              <a:t> </a:t>
            </a:r>
            <a:r>
              <a:rPr lang="sv-SE" sz="1100" dirty="0" err="1" smtClean="0"/>
              <a:t>pretium</a:t>
            </a:r>
            <a:r>
              <a:rPr lang="sv-SE" sz="1100" dirty="0" smtClean="0"/>
              <a:t> sed rutrum tortor </a:t>
            </a:r>
            <a:r>
              <a:rPr lang="sv-SE" sz="1100" dirty="0" err="1" smtClean="0"/>
              <a:t>posuere</a:t>
            </a:r>
            <a:r>
              <a:rPr lang="sv-SE" sz="1100" dirty="0" smtClean="0"/>
              <a:t>. </a:t>
            </a:r>
            <a:r>
              <a:rPr lang="sv-SE" sz="1100" dirty="0" err="1" smtClean="0"/>
              <a:t>Vivamus</a:t>
            </a:r>
            <a:r>
              <a:rPr lang="sv-SE" sz="1100" dirty="0" smtClean="0"/>
              <a:t> </a:t>
            </a:r>
            <a:r>
              <a:rPr lang="sv-SE" sz="1100" dirty="0" err="1" smtClean="0"/>
              <a:t>aliquet</a:t>
            </a:r>
            <a:r>
              <a:rPr lang="sv-SE" sz="1100" dirty="0" smtClean="0"/>
              <a:t> </a:t>
            </a:r>
            <a:r>
              <a:rPr lang="sv-SE" sz="1100" dirty="0" err="1" smtClean="0"/>
              <a:t>velit</a:t>
            </a:r>
            <a:r>
              <a:rPr lang="sv-SE" sz="1100" dirty="0" smtClean="0"/>
              <a:t> a </a:t>
            </a:r>
            <a:r>
              <a:rPr lang="sv-SE" sz="1100" dirty="0" err="1" smtClean="0"/>
              <a:t>mauris</a:t>
            </a:r>
            <a:r>
              <a:rPr lang="sv-SE" sz="1100" dirty="0" smtClean="0"/>
              <a:t> </a:t>
            </a:r>
            <a:r>
              <a:rPr lang="sv-SE" sz="1100" dirty="0" err="1" smtClean="0"/>
              <a:t>vestibulum</a:t>
            </a:r>
            <a:r>
              <a:rPr lang="sv-SE" sz="1100" dirty="0" smtClean="0"/>
              <a:t> </a:t>
            </a:r>
            <a:r>
              <a:rPr lang="sv-SE" sz="1100" dirty="0" err="1" smtClean="0"/>
              <a:t>commodo</a:t>
            </a:r>
            <a:r>
              <a:rPr lang="sv-SE" sz="1100" dirty="0" smtClean="0"/>
              <a:t>. </a:t>
            </a:r>
            <a:r>
              <a:rPr lang="sv-SE" sz="1100" dirty="0" err="1" smtClean="0"/>
              <a:t>Etiam</a:t>
            </a:r>
            <a:r>
              <a:rPr lang="sv-SE" sz="1100" dirty="0" smtClean="0"/>
              <a:t> </a:t>
            </a:r>
            <a:r>
              <a:rPr lang="sv-SE" sz="1100" dirty="0" err="1" smtClean="0"/>
              <a:t>cursus</a:t>
            </a:r>
            <a:r>
              <a:rPr lang="sv-SE" sz="1100" dirty="0" smtClean="0"/>
              <a:t> </a:t>
            </a:r>
            <a:r>
              <a:rPr lang="sv-SE" sz="1100" dirty="0" err="1" smtClean="0"/>
              <a:t>suscipit</a:t>
            </a:r>
            <a:r>
              <a:rPr lang="sv-SE" sz="1100" dirty="0" smtClean="0"/>
              <a:t> </a:t>
            </a:r>
            <a:r>
              <a:rPr lang="sv-SE" sz="1100" dirty="0" err="1" smtClean="0"/>
              <a:t>lorem</a:t>
            </a:r>
            <a:r>
              <a:rPr lang="sv-SE" sz="1100" dirty="0" smtClean="0"/>
              <a:t>, </a:t>
            </a:r>
            <a:r>
              <a:rPr lang="sv-SE" sz="1100" dirty="0" err="1" smtClean="0"/>
              <a:t>vel</a:t>
            </a:r>
            <a:r>
              <a:rPr lang="sv-SE" sz="1100" dirty="0" smtClean="0"/>
              <a:t> </a:t>
            </a:r>
            <a:r>
              <a:rPr lang="sv-SE" sz="1100" dirty="0" err="1" smtClean="0"/>
              <a:t>mattis</a:t>
            </a:r>
            <a:r>
              <a:rPr lang="sv-SE" sz="1100" dirty="0" smtClean="0"/>
              <a:t> </a:t>
            </a:r>
            <a:r>
              <a:rPr lang="sv-SE" sz="1100" dirty="0" err="1" smtClean="0"/>
              <a:t>metus</a:t>
            </a:r>
            <a:r>
              <a:rPr lang="sv-SE" sz="1100" dirty="0" smtClean="0"/>
              <a:t> </a:t>
            </a:r>
            <a:r>
              <a:rPr lang="sv-SE" sz="1100" dirty="0" err="1" smtClean="0"/>
              <a:t>facilisis</a:t>
            </a:r>
            <a:r>
              <a:rPr lang="sv-SE" sz="1100" dirty="0" smtClean="0"/>
              <a:t> </a:t>
            </a:r>
            <a:r>
              <a:rPr lang="sv-SE" sz="1100" dirty="0" err="1" smtClean="0"/>
              <a:t>ac</a:t>
            </a:r>
            <a:r>
              <a:rPr lang="sv-SE" sz="1100" dirty="0" smtClean="0"/>
              <a:t>. </a:t>
            </a:r>
            <a:r>
              <a:rPr lang="sv-SE" sz="1100" dirty="0" err="1" smtClean="0"/>
              <a:t>Proin</a:t>
            </a:r>
            <a:r>
              <a:rPr lang="sv-SE" sz="1100" dirty="0" smtClean="0"/>
              <a:t> gravida </a:t>
            </a:r>
            <a:r>
              <a:rPr lang="sv-SE" sz="1100" dirty="0" err="1" smtClean="0"/>
              <a:t>lacinia</a:t>
            </a:r>
            <a:r>
              <a:rPr lang="sv-SE" sz="1100" dirty="0" smtClean="0"/>
              <a:t> </a:t>
            </a:r>
            <a:r>
              <a:rPr lang="sv-SE" sz="1100" dirty="0" err="1" smtClean="0"/>
              <a:t>aliquet</a:t>
            </a:r>
            <a:r>
              <a:rPr lang="sv-SE" sz="1100" dirty="0" smtClean="0"/>
              <a:t>. Mauris </a:t>
            </a:r>
            <a:r>
              <a:rPr lang="sv-SE" sz="1100" dirty="0" err="1" smtClean="0"/>
              <a:t>arcu</a:t>
            </a:r>
            <a:r>
              <a:rPr lang="sv-SE" sz="1100" dirty="0" smtClean="0"/>
              <a:t> </a:t>
            </a:r>
            <a:r>
              <a:rPr lang="sv-SE" sz="1100" dirty="0" err="1" smtClean="0"/>
              <a:t>sem</a:t>
            </a:r>
            <a:r>
              <a:rPr lang="sv-SE" sz="1100" dirty="0" smtClean="0"/>
              <a:t>, </a:t>
            </a:r>
            <a:r>
              <a:rPr lang="sv-SE" sz="1100" dirty="0" err="1" smtClean="0"/>
              <a:t>tempor</a:t>
            </a:r>
            <a:r>
              <a:rPr lang="sv-SE" sz="1100" dirty="0" smtClean="0"/>
              <a:t> id gravida </a:t>
            </a:r>
            <a:r>
              <a:rPr lang="sv-SE" sz="1100" dirty="0" err="1" smtClean="0"/>
              <a:t>quis</a:t>
            </a:r>
            <a:r>
              <a:rPr lang="sv-SE" sz="1100" dirty="0" smtClean="0"/>
              <a:t>, </a:t>
            </a:r>
            <a:r>
              <a:rPr lang="sv-SE" sz="1100" dirty="0" err="1" smtClean="0"/>
              <a:t>lacinia</a:t>
            </a:r>
            <a:r>
              <a:rPr lang="sv-SE" sz="1100" dirty="0" smtClean="0"/>
              <a:t> non </a:t>
            </a:r>
            <a:r>
              <a:rPr lang="sv-SE" sz="1100" dirty="0" err="1" smtClean="0"/>
              <a:t>mauris</a:t>
            </a:r>
            <a:r>
              <a:rPr lang="sv-SE" sz="1100" dirty="0" smtClean="0"/>
              <a:t>. </a:t>
            </a:r>
            <a:r>
              <a:rPr lang="sv-SE" sz="1100" dirty="0" err="1" smtClean="0"/>
              <a:t>Etiam</a:t>
            </a:r>
            <a:r>
              <a:rPr lang="sv-SE" sz="1100" dirty="0" smtClean="0"/>
              <a:t> </a:t>
            </a:r>
            <a:r>
              <a:rPr lang="sv-SE" sz="1100" dirty="0" err="1" smtClean="0"/>
              <a:t>ac</a:t>
            </a:r>
            <a:r>
              <a:rPr lang="sv-SE" sz="1100" dirty="0" smtClean="0"/>
              <a:t> ante </a:t>
            </a:r>
            <a:r>
              <a:rPr lang="sv-SE" sz="1100" dirty="0" err="1" smtClean="0"/>
              <a:t>ligula</a:t>
            </a:r>
            <a:r>
              <a:rPr lang="sv-SE" sz="1100" dirty="0" smtClean="0"/>
              <a:t>, a </a:t>
            </a:r>
            <a:r>
              <a:rPr lang="sv-SE" sz="1100" dirty="0" err="1" smtClean="0"/>
              <a:t>tincidunt</a:t>
            </a:r>
            <a:r>
              <a:rPr lang="sv-SE" sz="1100" dirty="0" smtClean="0"/>
              <a:t> </a:t>
            </a:r>
            <a:r>
              <a:rPr lang="sv-SE" sz="1100" dirty="0" err="1" smtClean="0"/>
              <a:t>odio</a:t>
            </a:r>
            <a:r>
              <a:rPr lang="sv-SE" sz="1100" dirty="0" smtClean="0"/>
              <a:t>. </a:t>
            </a:r>
            <a:r>
              <a:rPr lang="sv-SE" sz="1100" dirty="0" err="1" smtClean="0"/>
              <a:t>Vestibulum</a:t>
            </a:r>
            <a:r>
              <a:rPr lang="sv-SE" sz="1100" dirty="0" smtClean="0"/>
              <a:t> ante </a:t>
            </a:r>
            <a:r>
              <a:rPr lang="sv-SE" sz="1100" dirty="0" err="1" smtClean="0"/>
              <a:t>ipsum</a:t>
            </a:r>
            <a:r>
              <a:rPr lang="sv-SE" sz="1100" dirty="0" smtClean="0"/>
              <a:t> </a:t>
            </a:r>
            <a:r>
              <a:rPr lang="sv-SE" sz="1100" dirty="0" err="1" smtClean="0"/>
              <a:t>primis</a:t>
            </a:r>
            <a:r>
              <a:rPr lang="sv-SE" sz="1100" dirty="0" smtClean="0"/>
              <a:t> in </a:t>
            </a:r>
            <a:r>
              <a:rPr lang="sv-SE" sz="1100" dirty="0" err="1" smtClean="0"/>
              <a:t>faucibus</a:t>
            </a:r>
            <a:r>
              <a:rPr lang="sv-SE" sz="1100" dirty="0" smtClean="0"/>
              <a:t> </a:t>
            </a:r>
            <a:r>
              <a:rPr lang="sv-SE" sz="1100" dirty="0" err="1" smtClean="0"/>
              <a:t>orci</a:t>
            </a:r>
            <a:r>
              <a:rPr lang="sv-SE" sz="1100" dirty="0" smtClean="0"/>
              <a:t> </a:t>
            </a:r>
            <a:r>
              <a:rPr lang="sv-SE" sz="1100" dirty="0" err="1" smtClean="0"/>
              <a:t>luctus</a:t>
            </a:r>
            <a:r>
              <a:rPr lang="sv-SE" sz="1100" dirty="0" smtClean="0"/>
              <a:t> et </a:t>
            </a:r>
            <a:r>
              <a:rPr lang="sv-SE" sz="1100" dirty="0" err="1" smtClean="0"/>
              <a:t>ultrices</a:t>
            </a:r>
            <a:r>
              <a:rPr lang="sv-SE" sz="1100" dirty="0" smtClean="0"/>
              <a:t> </a:t>
            </a:r>
            <a:r>
              <a:rPr lang="sv-SE" sz="1100" dirty="0" err="1" smtClean="0"/>
              <a:t>posuere</a:t>
            </a:r>
            <a:r>
              <a:rPr lang="sv-SE" sz="1100" dirty="0" smtClean="0"/>
              <a:t> </a:t>
            </a:r>
            <a:r>
              <a:rPr lang="sv-SE" sz="1100" dirty="0" err="1" smtClean="0"/>
              <a:t>cubilia</a:t>
            </a:r>
            <a:r>
              <a:rPr lang="sv-SE" sz="1100" dirty="0" smtClean="0"/>
              <a:t> </a:t>
            </a:r>
            <a:r>
              <a:rPr lang="sv-SE" sz="1100" dirty="0" err="1" smtClean="0"/>
              <a:t>Curae</a:t>
            </a:r>
            <a:r>
              <a:rPr lang="sv-SE" sz="1100" dirty="0" smtClean="0"/>
              <a:t>; </a:t>
            </a:r>
            <a:r>
              <a:rPr lang="sv-SE" sz="1100" dirty="0" err="1" smtClean="0"/>
              <a:t>Praesent</a:t>
            </a:r>
            <a:r>
              <a:rPr lang="sv-SE" sz="1100" dirty="0" smtClean="0"/>
              <a:t> </a:t>
            </a:r>
            <a:r>
              <a:rPr lang="sv-SE" sz="1100" dirty="0" err="1" smtClean="0"/>
              <a:t>tristique</a:t>
            </a:r>
            <a:r>
              <a:rPr lang="sv-SE" sz="1100" dirty="0" smtClean="0"/>
              <a:t> </a:t>
            </a:r>
            <a:r>
              <a:rPr lang="sv-SE" sz="1100" dirty="0" err="1" smtClean="0"/>
              <a:t>euismod</a:t>
            </a:r>
            <a:r>
              <a:rPr lang="sv-SE" sz="1100" dirty="0" smtClean="0"/>
              <a:t> </a:t>
            </a:r>
            <a:r>
              <a:rPr lang="sv-SE" sz="1100" dirty="0" err="1" smtClean="0"/>
              <a:t>ipsum</a:t>
            </a:r>
            <a:r>
              <a:rPr lang="sv-SE" sz="1100" dirty="0" smtClean="0"/>
              <a:t>, </a:t>
            </a:r>
            <a:r>
              <a:rPr lang="sv-SE" sz="1100" dirty="0" err="1" smtClean="0"/>
              <a:t>mattis</a:t>
            </a:r>
            <a:r>
              <a:rPr lang="sv-SE" sz="1100" dirty="0" smtClean="0"/>
              <a:t> </a:t>
            </a:r>
            <a:r>
              <a:rPr lang="sv-SE" sz="1100" dirty="0" err="1" smtClean="0"/>
              <a:t>venenatis</a:t>
            </a:r>
            <a:r>
              <a:rPr lang="sv-SE" sz="1100" dirty="0" smtClean="0"/>
              <a:t> </a:t>
            </a:r>
            <a:r>
              <a:rPr lang="sv-SE" sz="1100" dirty="0" err="1" smtClean="0"/>
              <a:t>odio</a:t>
            </a:r>
            <a:r>
              <a:rPr lang="sv-SE" sz="1100" dirty="0" smtClean="0"/>
              <a:t> </a:t>
            </a:r>
            <a:r>
              <a:rPr lang="sv-SE" sz="1100" dirty="0" err="1" smtClean="0"/>
              <a:t>condimentum</a:t>
            </a:r>
            <a:r>
              <a:rPr lang="sv-SE" sz="1100" dirty="0" smtClean="0"/>
              <a:t> </a:t>
            </a:r>
            <a:r>
              <a:rPr lang="sv-SE" sz="1100" dirty="0" err="1" smtClean="0"/>
              <a:t>ac</a:t>
            </a:r>
            <a:r>
              <a:rPr lang="sv-SE" sz="1100" dirty="0" smtClean="0"/>
              <a:t>. </a:t>
            </a:r>
            <a:endParaRPr lang="sv-SE" sz="1100" dirty="0"/>
          </a:p>
        </p:txBody>
      </p:sp>
      <p:sp>
        <p:nvSpPr>
          <p:cNvPr id="12" name="Rectangle 11"/>
          <p:cNvSpPr/>
          <p:nvPr/>
        </p:nvSpPr>
        <p:spPr>
          <a:xfrm>
            <a:off x="1171651" y="2328063"/>
            <a:ext cx="1280160" cy="18288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dirty="0" err="1" smtClean="0"/>
              <a:t>div</a:t>
            </a:r>
            <a:r>
              <a:rPr lang="sv-SE" sz="1400" dirty="0" smtClean="0"/>
              <a:t> #</a:t>
            </a:r>
            <a:r>
              <a:rPr lang="sv-SE" sz="1400" dirty="0" err="1" smtClean="0"/>
              <a:t>content</a:t>
            </a:r>
            <a:endParaRPr lang="sv-SE" sz="1400" dirty="0"/>
          </a:p>
        </p:txBody>
      </p:sp>
      <p:sp>
        <p:nvSpPr>
          <p:cNvPr id="13" name="Rectangle 12"/>
          <p:cNvSpPr/>
          <p:nvPr/>
        </p:nvSpPr>
        <p:spPr>
          <a:xfrm>
            <a:off x="1066800" y="3886200"/>
            <a:ext cx="7010400" cy="54864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4" name="Rectangle 13"/>
          <p:cNvSpPr/>
          <p:nvPr/>
        </p:nvSpPr>
        <p:spPr>
          <a:xfrm>
            <a:off x="6919634" y="3849625"/>
            <a:ext cx="1216498" cy="18288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dirty="0" err="1" smtClean="0"/>
              <a:t>div</a:t>
            </a:r>
            <a:r>
              <a:rPr lang="sv-SE" sz="1400" dirty="0" smtClean="0"/>
              <a:t> #</a:t>
            </a:r>
            <a:r>
              <a:rPr lang="sv-SE" sz="1400" dirty="0" err="1" smtClean="0"/>
              <a:t>sidebar</a:t>
            </a:r>
            <a:endParaRPr lang="sv-SE" sz="1400" dirty="0"/>
          </a:p>
        </p:txBody>
      </p:sp>
      <p:sp>
        <p:nvSpPr>
          <p:cNvPr id="15" name="Rectangle 14"/>
          <p:cNvSpPr/>
          <p:nvPr/>
        </p:nvSpPr>
        <p:spPr>
          <a:xfrm>
            <a:off x="1066800" y="4598213"/>
            <a:ext cx="7010400" cy="54864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6" name="Rectangle 15"/>
          <p:cNvSpPr/>
          <p:nvPr/>
        </p:nvSpPr>
        <p:spPr>
          <a:xfrm>
            <a:off x="7020272" y="4526280"/>
            <a:ext cx="111586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dirty="0" err="1" smtClean="0"/>
              <a:t>div</a:t>
            </a:r>
            <a:r>
              <a:rPr lang="sv-SE" sz="1400" dirty="0" smtClean="0"/>
              <a:t> #</a:t>
            </a:r>
            <a:r>
              <a:rPr lang="sv-SE" sz="1400" dirty="0" err="1" smtClean="0"/>
              <a:t>footer</a:t>
            </a:r>
            <a:endParaRPr lang="sv-SE" sz="1400" dirty="0"/>
          </a:p>
        </p:txBody>
      </p:sp>
      <p:sp>
        <p:nvSpPr>
          <p:cNvPr id="17" name="Rectangle 16"/>
          <p:cNvSpPr/>
          <p:nvPr/>
        </p:nvSpPr>
        <p:spPr>
          <a:xfrm>
            <a:off x="1066174" y="1404584"/>
            <a:ext cx="7010400" cy="18288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8" name="Rectangle 17"/>
          <p:cNvSpPr/>
          <p:nvPr/>
        </p:nvSpPr>
        <p:spPr>
          <a:xfrm>
            <a:off x="971600" y="1374104"/>
            <a:ext cx="1341120" cy="121920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dirty="0" err="1" smtClean="0"/>
              <a:t>div</a:t>
            </a:r>
            <a:r>
              <a:rPr lang="sv-SE" sz="1400" dirty="0" smtClean="0"/>
              <a:t> #</a:t>
            </a:r>
            <a:r>
              <a:rPr lang="sv-SE" sz="1400" dirty="0" err="1" smtClean="0"/>
              <a:t>top</a:t>
            </a:r>
            <a:endParaRPr lang="sv-SE" sz="1400" dirty="0"/>
          </a:p>
        </p:txBody>
      </p:sp>
      <p:sp>
        <p:nvSpPr>
          <p:cNvPr id="19" name="Rectangle 18"/>
          <p:cNvSpPr/>
          <p:nvPr/>
        </p:nvSpPr>
        <p:spPr>
          <a:xfrm>
            <a:off x="6977069" y="1653235"/>
            <a:ext cx="1341120" cy="182880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dirty="0" err="1" smtClean="0"/>
              <a:t>div</a:t>
            </a:r>
            <a:r>
              <a:rPr lang="sv-SE" sz="1400" dirty="0" smtClean="0"/>
              <a:t> #navigation</a:t>
            </a:r>
            <a:endParaRPr lang="sv-SE" sz="1400" dirty="0"/>
          </a:p>
        </p:txBody>
      </p:sp>
    </p:spTree>
    <p:extLst>
      <p:ext uri="{BB962C8B-B14F-4D97-AF65-F5344CB8AC3E}">
        <p14:creationId xmlns:p14="http://schemas.microsoft.com/office/powerpoint/2010/main" val="9437418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sz="3600" dirty="0" smtClean="0"/>
              <a:t>Layouter med CSS – en bra grund</a:t>
            </a:r>
            <a:endParaRPr lang="sv-SE" sz="3600" dirty="0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51720" y="1345332"/>
            <a:ext cx="4987280" cy="395815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886039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sz="4000" dirty="0" smtClean="0"/>
              <a:t>Exempel på klassiska layouter</a:t>
            </a:r>
            <a:endParaRPr lang="sv-SE" sz="4000" dirty="0"/>
          </a:p>
        </p:txBody>
      </p:sp>
      <p:pic>
        <p:nvPicPr>
          <p:cNvPr id="962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099559"/>
            <a:ext cx="2841625" cy="2536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625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1091786"/>
            <a:ext cx="2841625" cy="2536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626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8" y="1091787"/>
            <a:ext cx="2841625" cy="2536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6261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3263" y="3636384"/>
            <a:ext cx="2978777" cy="1821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70666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Negativa marginaler</a:t>
            </a:r>
            <a:endParaRPr lang="sv-SE" dirty="0"/>
          </a:p>
        </p:txBody>
      </p:sp>
      <p:pic>
        <p:nvPicPr>
          <p:cNvPr id="972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316" y="1201316"/>
            <a:ext cx="3483148" cy="2134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728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0812" y="1201316"/>
            <a:ext cx="3483148" cy="2134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6" name="Straight Arrow Connector 25"/>
          <p:cNvCxnSpPr/>
          <p:nvPr/>
        </p:nvCxnSpPr>
        <p:spPr>
          <a:xfrm>
            <a:off x="8199164" y="2282139"/>
            <a:ext cx="549300" cy="0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ight Arrow 27"/>
          <p:cNvSpPr/>
          <p:nvPr/>
        </p:nvSpPr>
        <p:spPr>
          <a:xfrm>
            <a:off x="4166716" y="2065412"/>
            <a:ext cx="792088" cy="432048"/>
          </a:xfrm>
          <a:prstGeom prst="rightArrow">
            <a:avLst/>
          </a:prstGeom>
          <a:ln>
            <a:tailEnd type="arrow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9728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39" y="3361556"/>
            <a:ext cx="2642847" cy="21602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9" name="TextBox 28"/>
          <p:cNvSpPr txBox="1"/>
          <p:nvPr/>
        </p:nvSpPr>
        <p:spPr>
          <a:xfrm>
            <a:off x="323528" y="3434860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latin typeface="Minya Nouvelle" pitchFamily="2" charset="0"/>
              </a:rPr>
              <a:t>Problem: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-396552" y="4319260"/>
            <a:ext cx="17281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sv-SE" sz="1400" dirty="0" smtClean="0">
                <a:latin typeface="Minya Nouvelle" pitchFamily="2" charset="0"/>
              </a:rPr>
              <a:t>ordningen i HTML-koden</a:t>
            </a:r>
          </a:p>
        </p:txBody>
      </p:sp>
      <p:sp>
        <p:nvSpPr>
          <p:cNvPr id="42" name="Rectangle 41"/>
          <p:cNvSpPr/>
          <p:nvPr/>
        </p:nvSpPr>
        <p:spPr>
          <a:xfrm>
            <a:off x="4283968" y="3935005"/>
            <a:ext cx="4320480" cy="93871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&lt;div </a:t>
            </a:r>
            <a:r>
              <a:rPr lang="en-US" sz="11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id</a:t>
            </a:r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1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"wrapper"</a:t>
            </a:r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&gt;</a:t>
            </a:r>
          </a:p>
          <a:p>
            <a:r>
              <a:rPr lang="en-US" sz="11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&lt;</a:t>
            </a:r>
            <a:r>
              <a:rPr lang="en-US" sz="1100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div </a:t>
            </a:r>
            <a:r>
              <a:rPr lang="en-US" sz="11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id</a:t>
            </a:r>
            <a:r>
              <a:rPr lang="en-US" sz="11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100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"content"</a:t>
            </a:r>
            <a:r>
              <a:rPr lang="en-US" sz="11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&gt;</a:t>
            </a:r>
            <a:endParaRPr lang="en-US" sz="1100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100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1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  &lt;p&gt;…&lt;/p&gt;</a:t>
            </a:r>
          </a:p>
          <a:p>
            <a:r>
              <a:rPr lang="en-US" sz="11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&lt;/div&gt;</a:t>
            </a:r>
            <a:endParaRPr lang="en-US" sz="1100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&lt;/div&gt;</a:t>
            </a:r>
            <a:endParaRPr lang="en-US" sz="11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5148064" y="4813423"/>
            <a:ext cx="25346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sv-SE" sz="2000" dirty="0" smtClean="0">
                <a:latin typeface="Minya Nouvelle" pitchFamily="2" charset="0"/>
              </a:rPr>
              <a:t>+</a:t>
            </a:r>
            <a:br>
              <a:rPr lang="sv-SE" sz="2000" dirty="0" smtClean="0">
                <a:latin typeface="Minya Nouvelle" pitchFamily="2" charset="0"/>
              </a:rPr>
            </a:br>
            <a:r>
              <a:rPr lang="sv-SE" sz="2000" dirty="0" smtClean="0">
                <a:latin typeface="Minya Nouvelle" pitchFamily="2" charset="0"/>
              </a:rPr>
              <a:t>negativa marginaler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4283968" y="3505572"/>
            <a:ext cx="1085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latin typeface="Minya Nouvelle" pitchFamily="2" charset="0"/>
              </a:rPr>
              <a:t>Lösning:</a:t>
            </a:r>
          </a:p>
        </p:txBody>
      </p:sp>
    </p:spTree>
    <p:extLst>
      <p:ext uri="{BB962C8B-B14F-4D97-AF65-F5344CB8AC3E}">
        <p14:creationId xmlns:p14="http://schemas.microsoft.com/office/powerpoint/2010/main" val="16139653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7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7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/>
      <p:bldP spid="30" grpId="0"/>
      <p:bldP spid="42" grpId="0" animBg="1"/>
      <p:bldP spid="38" grpId="0"/>
      <p:bldP spid="44" grpId="0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Lösningen</a:t>
            </a:r>
            <a:endParaRPr lang="sv-SE" dirty="0"/>
          </a:p>
        </p:txBody>
      </p:sp>
      <p:sp>
        <p:nvSpPr>
          <p:cNvPr id="4" name="TextBox 3"/>
          <p:cNvSpPr txBox="1"/>
          <p:nvPr/>
        </p:nvSpPr>
        <p:spPr>
          <a:xfrm>
            <a:off x="8532440" y="49188"/>
            <a:ext cx="3866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3600" dirty="0" smtClean="0">
                <a:latin typeface="Minya Nouvelle" pitchFamily="2" charset="0"/>
              </a:rPr>
              <a:t>1</a:t>
            </a:r>
          </a:p>
        </p:txBody>
      </p:sp>
      <p:sp>
        <p:nvSpPr>
          <p:cNvPr id="5" name="Rectangle 4"/>
          <p:cNvSpPr/>
          <p:nvPr/>
        </p:nvSpPr>
        <p:spPr>
          <a:xfrm>
            <a:off x="179512" y="1057300"/>
            <a:ext cx="8739572" cy="446449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9" name="Rectangle 18"/>
          <p:cNvSpPr/>
          <p:nvPr/>
        </p:nvSpPr>
        <p:spPr>
          <a:xfrm>
            <a:off x="654988" y="1057300"/>
            <a:ext cx="7733436" cy="4176464"/>
          </a:xfrm>
          <a:prstGeom prst="rect">
            <a:avLst/>
          </a:prstGeom>
          <a:ln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9" name="Rectangle 8"/>
          <p:cNvSpPr/>
          <p:nvPr/>
        </p:nvSpPr>
        <p:spPr>
          <a:xfrm>
            <a:off x="755576" y="1080899"/>
            <a:ext cx="1656184" cy="177660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cxnSp>
        <p:nvCxnSpPr>
          <p:cNvPr id="13" name="Straight Connector 12"/>
          <p:cNvCxnSpPr/>
          <p:nvPr/>
        </p:nvCxnSpPr>
        <p:spPr>
          <a:xfrm>
            <a:off x="2483768" y="965912"/>
            <a:ext cx="0" cy="2035604"/>
          </a:xfrm>
          <a:prstGeom prst="line">
            <a:avLst/>
          </a:prstGeom>
          <a:ln w="1905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755576" y="1080899"/>
            <a:ext cx="1066318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050" b="1" dirty="0" err="1" smtClean="0">
                <a:latin typeface="Courier New" pitchFamily="49" charset="0"/>
                <a:cs typeface="Courier New" pitchFamily="49" charset="0"/>
              </a:rPr>
              <a:t>float:left</a:t>
            </a:r>
            <a:r>
              <a:rPr lang="sv-SE" sz="1050" b="1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sv-SE" sz="1050" b="1" dirty="0" smtClean="0">
                <a:latin typeface="Courier New" pitchFamily="49" charset="0"/>
                <a:cs typeface="Courier New" pitchFamily="49" charset="0"/>
              </a:rPr>
            </a:br>
            <a:r>
              <a:rPr lang="sv-SE" sz="1050" b="1" dirty="0" smtClean="0">
                <a:latin typeface="Courier New" pitchFamily="49" charset="0"/>
                <a:cs typeface="Courier New" pitchFamily="49" charset="0"/>
              </a:rPr>
              <a:t>width:150px</a:t>
            </a:r>
          </a:p>
        </p:txBody>
      </p:sp>
      <p:sp>
        <p:nvSpPr>
          <p:cNvPr id="14" name="Rectangle 13"/>
          <p:cNvSpPr/>
          <p:nvPr/>
        </p:nvSpPr>
        <p:spPr>
          <a:xfrm>
            <a:off x="755576" y="4225652"/>
            <a:ext cx="7560840" cy="9326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5" name="Rectangle 14"/>
          <p:cNvSpPr/>
          <p:nvPr/>
        </p:nvSpPr>
        <p:spPr>
          <a:xfrm>
            <a:off x="755576" y="2929508"/>
            <a:ext cx="7560840" cy="115212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6" name="Rectangle 15"/>
          <p:cNvSpPr/>
          <p:nvPr/>
        </p:nvSpPr>
        <p:spPr>
          <a:xfrm>
            <a:off x="827584" y="2979101"/>
            <a:ext cx="7416824" cy="103052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Pellentesque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habitant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morbi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tristique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senectus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et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netus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et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malesuada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fames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ac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turpis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egestas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.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Vestibulum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tortor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quam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feugiat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vitae,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ultricies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eget,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tempor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sit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amet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, ante.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Donec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eu libero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sit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amet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quam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egestas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semper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.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Aenean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ultricies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mi vitae est. </a:t>
            </a:r>
            <a:r>
              <a:rPr lang="sv-SE" sz="1600" dirty="0" smtClean="0">
                <a:solidFill>
                  <a:schemeClr val="bg1">
                    <a:lumMod val="75000"/>
                  </a:schemeClr>
                </a:solidFill>
              </a:rPr>
              <a:t>Mauris</a:t>
            </a:r>
            <a:endParaRPr lang="sv-SE" sz="16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2" name="Line Callout 1 21"/>
          <p:cNvSpPr/>
          <p:nvPr/>
        </p:nvSpPr>
        <p:spPr>
          <a:xfrm>
            <a:off x="4788008" y="1915421"/>
            <a:ext cx="1440160" cy="945794"/>
          </a:xfrm>
          <a:prstGeom prst="borderCallout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sv-SE" sz="1400" b="1" i="1" dirty="0" smtClean="0">
                <a:latin typeface="Courier New" pitchFamily="49" charset="0"/>
                <a:cs typeface="Courier New" pitchFamily="49" charset="0"/>
              </a:rPr>
              <a:t>#</a:t>
            </a:r>
            <a:r>
              <a:rPr lang="sv-SE" sz="1400" b="1" i="1" dirty="0" err="1" smtClean="0">
                <a:latin typeface="Courier New" pitchFamily="49" charset="0"/>
                <a:cs typeface="Courier New" pitchFamily="49" charset="0"/>
              </a:rPr>
              <a:t>wrapper</a:t>
            </a:r>
            <a:r>
              <a:rPr lang="sv-SE" sz="1400" b="1" i="1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sv-SE" sz="1400" b="1" i="1" dirty="0" smtClean="0">
                <a:latin typeface="Courier New" pitchFamily="49" charset="0"/>
                <a:cs typeface="Courier New" pitchFamily="49" charset="0"/>
              </a:rPr>
            </a:br>
            <a:r>
              <a:rPr lang="sv-SE" sz="1400" b="1" dirty="0" smtClean="0">
                <a:latin typeface="Courier New" pitchFamily="49" charset="0"/>
                <a:cs typeface="Courier New" pitchFamily="49" charset="0"/>
              </a:rPr>
              <a:t>width:100%</a:t>
            </a:r>
            <a:br>
              <a:rPr lang="sv-SE" sz="1400" b="1" dirty="0" smtClean="0">
                <a:latin typeface="Courier New" pitchFamily="49" charset="0"/>
                <a:cs typeface="Courier New" pitchFamily="49" charset="0"/>
              </a:rPr>
            </a:br>
            <a:r>
              <a:rPr lang="sv-SE" sz="1400" b="1" dirty="0" err="1" smtClean="0">
                <a:latin typeface="Courier New" pitchFamily="49" charset="0"/>
                <a:cs typeface="Courier New" pitchFamily="49" charset="0"/>
              </a:rPr>
              <a:t>float:left</a:t>
            </a:r>
            <a:endParaRPr lang="sv-SE" sz="1400" b="1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2165549"/>
      </p:ext>
    </p:extLst>
  </p:cSld>
  <p:clrMapOvr>
    <a:masterClrMapping/>
  </p:clrMapOvr>
  <p:transition xmlns:p14="http://schemas.microsoft.com/office/powerpoint/2010/main" spd="slow">
    <p:pull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Lösningen</a:t>
            </a:r>
            <a:endParaRPr lang="sv-SE" dirty="0"/>
          </a:p>
        </p:txBody>
      </p:sp>
      <p:sp>
        <p:nvSpPr>
          <p:cNvPr id="4" name="TextBox 3"/>
          <p:cNvSpPr txBox="1"/>
          <p:nvPr/>
        </p:nvSpPr>
        <p:spPr>
          <a:xfrm>
            <a:off x="8532440" y="49188"/>
            <a:ext cx="3930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3600" dirty="0">
                <a:latin typeface="Minya Nouvelle" pitchFamily="2" charset="0"/>
              </a:rPr>
              <a:t>2</a:t>
            </a:r>
            <a:endParaRPr lang="sv-SE" sz="3600" dirty="0" smtClean="0">
              <a:latin typeface="Minya Nouvelle" pitchFamily="2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9512" y="1057300"/>
            <a:ext cx="8739572" cy="446449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9" name="Rectangle 18"/>
          <p:cNvSpPr/>
          <p:nvPr/>
        </p:nvSpPr>
        <p:spPr>
          <a:xfrm>
            <a:off x="654988" y="1057300"/>
            <a:ext cx="7733436" cy="4176464"/>
          </a:xfrm>
          <a:prstGeom prst="rect">
            <a:avLst/>
          </a:prstGeom>
          <a:ln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8" name="Rectangle 7"/>
          <p:cNvSpPr/>
          <p:nvPr/>
        </p:nvSpPr>
        <p:spPr>
          <a:xfrm>
            <a:off x="755576" y="4225652"/>
            <a:ext cx="7560840" cy="9326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9" name="Rectangle 8"/>
          <p:cNvSpPr/>
          <p:nvPr/>
        </p:nvSpPr>
        <p:spPr>
          <a:xfrm>
            <a:off x="755576" y="1080899"/>
            <a:ext cx="1656184" cy="177660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1" name="TextBox 20"/>
          <p:cNvSpPr txBox="1"/>
          <p:nvPr/>
        </p:nvSpPr>
        <p:spPr>
          <a:xfrm>
            <a:off x="755576" y="1080899"/>
            <a:ext cx="1707519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05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float:left</a:t>
            </a:r>
            <a:r>
              <a:rPr lang="sv-SE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sv-SE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</a:br>
            <a:r>
              <a:rPr lang="sv-SE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width:150px</a:t>
            </a:r>
          </a:p>
          <a:p>
            <a:r>
              <a:rPr lang="sv-SE" sz="1050" b="1" dirty="0" err="1" smtClean="0">
                <a:latin typeface="Courier New" pitchFamily="49" charset="0"/>
                <a:cs typeface="Courier New" pitchFamily="49" charset="0"/>
              </a:rPr>
              <a:t>margin</a:t>
            </a:r>
            <a:r>
              <a:rPr lang="sv-SE" sz="1050" b="1" dirty="0" smtClean="0">
                <a:latin typeface="Courier New" pitchFamily="49" charset="0"/>
                <a:cs typeface="Courier New" pitchFamily="49" charset="0"/>
              </a:rPr>
              <a:t>-right:-150px</a:t>
            </a:r>
          </a:p>
        </p:txBody>
      </p:sp>
      <p:sp>
        <p:nvSpPr>
          <p:cNvPr id="6" name="Rectangle 5"/>
          <p:cNvSpPr/>
          <p:nvPr/>
        </p:nvSpPr>
        <p:spPr>
          <a:xfrm>
            <a:off x="755576" y="2929508"/>
            <a:ext cx="7560840" cy="115212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0" name="Rectangle 9"/>
          <p:cNvSpPr/>
          <p:nvPr/>
        </p:nvSpPr>
        <p:spPr>
          <a:xfrm>
            <a:off x="827584" y="2979101"/>
            <a:ext cx="7416824" cy="103052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Pellentesque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habitant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morbi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tristique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senectus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et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netus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et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malesuada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fames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ac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turpis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egestas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.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Vestibulum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tortor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quam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feugiat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vitae,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ultricies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eget,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tempor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sit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amet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, ante.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Donec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eu libero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sit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amet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quam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egestas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semper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.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Aenean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ultricies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mi vitae est. </a:t>
            </a:r>
            <a:r>
              <a:rPr lang="sv-SE" sz="1600" dirty="0" smtClean="0">
                <a:solidFill>
                  <a:schemeClr val="bg1">
                    <a:lumMod val="75000"/>
                  </a:schemeClr>
                </a:solidFill>
              </a:rPr>
              <a:t>Mauris</a:t>
            </a:r>
            <a:endParaRPr lang="sv-SE" sz="16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 flipH="1">
            <a:off x="748144" y="769268"/>
            <a:ext cx="7432" cy="2232248"/>
          </a:xfrm>
          <a:prstGeom prst="line">
            <a:avLst/>
          </a:prstGeom>
          <a:ln w="1905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Line Callout 1 21"/>
          <p:cNvSpPr/>
          <p:nvPr/>
        </p:nvSpPr>
        <p:spPr>
          <a:xfrm>
            <a:off x="4788024" y="1911707"/>
            <a:ext cx="1440160" cy="945794"/>
          </a:xfrm>
          <a:prstGeom prst="borderCallout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sv-SE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sv-SE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wrapper</a:t>
            </a:r>
            <a:r>
              <a:rPr lang="sv-SE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sv-SE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</a:br>
            <a:r>
              <a:rPr lang="sv-SE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width:100%</a:t>
            </a:r>
            <a:br>
              <a:rPr lang="sv-SE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</a:br>
            <a:r>
              <a:rPr lang="sv-SE" sz="14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float:left</a:t>
            </a:r>
            <a:endParaRPr lang="sv-SE" sz="1400" b="1" dirty="0">
              <a:solidFill>
                <a:schemeClr val="tx1">
                  <a:lumMod val="50000"/>
                  <a:lumOff val="50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0150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3.02138E-6 L -0.00382 -0.3193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1" y="-15968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-3.18245E-6 L 3.05556E-6 -0.32102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6051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3.64066E-6 L 0.22066 -0.33297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024" y="-16662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0.01056 L 3.05556E-6 -0.20938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0997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2.04943E-6 L -1.66667E-6 0.14718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3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1" grpId="0"/>
      <p:bldP spid="6" grpId="0" animBg="1"/>
      <p:bldP spid="10" grpId="0" animBg="1"/>
      <p:bldP spid="22" grpId="0" animBg="1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Lösningen</a:t>
            </a:r>
            <a:endParaRPr lang="sv-SE" dirty="0"/>
          </a:p>
        </p:txBody>
      </p:sp>
      <p:sp>
        <p:nvSpPr>
          <p:cNvPr id="4" name="TextBox 3"/>
          <p:cNvSpPr txBox="1"/>
          <p:nvPr/>
        </p:nvSpPr>
        <p:spPr>
          <a:xfrm>
            <a:off x="8532440" y="49188"/>
            <a:ext cx="3497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3600" dirty="0">
                <a:latin typeface="Minya Nouvelle" pitchFamily="2" charset="0"/>
              </a:rPr>
              <a:t>3</a:t>
            </a:r>
            <a:endParaRPr lang="sv-SE" sz="3600" dirty="0" smtClean="0">
              <a:latin typeface="Minya Nouvelle" pitchFamily="2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9512" y="1057300"/>
            <a:ext cx="8739572" cy="446449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9" name="Rectangle 18"/>
          <p:cNvSpPr/>
          <p:nvPr/>
        </p:nvSpPr>
        <p:spPr>
          <a:xfrm>
            <a:off x="654988" y="1057300"/>
            <a:ext cx="7733436" cy="3024336"/>
          </a:xfrm>
          <a:prstGeom prst="rect">
            <a:avLst/>
          </a:prstGeom>
          <a:ln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8" name="Rectangle 7"/>
          <p:cNvSpPr/>
          <p:nvPr/>
        </p:nvSpPr>
        <p:spPr>
          <a:xfrm>
            <a:off x="755576" y="3004931"/>
            <a:ext cx="7560840" cy="9326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9" name="Rectangle 8"/>
          <p:cNvSpPr/>
          <p:nvPr/>
        </p:nvSpPr>
        <p:spPr>
          <a:xfrm>
            <a:off x="755576" y="1080899"/>
            <a:ext cx="1656184" cy="177660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" name="Rectangle 5"/>
          <p:cNvSpPr/>
          <p:nvPr/>
        </p:nvSpPr>
        <p:spPr>
          <a:xfrm>
            <a:off x="755576" y="1129308"/>
            <a:ext cx="7560840" cy="1152128"/>
          </a:xfrm>
          <a:prstGeom prst="rect">
            <a:avLst/>
          </a:prstGeom>
          <a:gradFill>
            <a:gsLst>
              <a:gs pos="0">
                <a:schemeClr val="accent1">
                  <a:tint val="50000"/>
                  <a:satMod val="300000"/>
                  <a:alpha val="45000"/>
                </a:schemeClr>
              </a:gs>
              <a:gs pos="35000">
                <a:schemeClr val="accent1">
                  <a:tint val="37000"/>
                  <a:satMod val="300000"/>
                  <a:alpha val="41000"/>
                </a:schemeClr>
              </a:gs>
              <a:gs pos="100000">
                <a:schemeClr val="accent1">
                  <a:tint val="15000"/>
                  <a:satMod val="350000"/>
                  <a:alpha val="43000"/>
                </a:schemeClr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0" name="Rectangle 9"/>
          <p:cNvSpPr/>
          <p:nvPr/>
        </p:nvSpPr>
        <p:spPr>
          <a:xfrm>
            <a:off x="2463094" y="1178901"/>
            <a:ext cx="5781313" cy="103052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Pellentesque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habitant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morbi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tristique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senectus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et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netus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et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malesuada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fames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ac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turpis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egestas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.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Vestibulum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tortor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quam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feugiat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vitae,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ultricies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eget,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tempor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sit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amet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, ante.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Donec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eu libero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sit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amet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quam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egestas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semper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.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Aenean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ultricies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mi vitae est. </a:t>
            </a:r>
            <a:r>
              <a:rPr lang="sv-SE" sz="1600" dirty="0" smtClean="0">
                <a:solidFill>
                  <a:schemeClr val="bg1">
                    <a:lumMod val="75000"/>
                  </a:schemeClr>
                </a:solidFill>
              </a:rPr>
              <a:t>Mauris</a:t>
            </a:r>
            <a:endParaRPr lang="sv-SE" sz="16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 flipH="1">
            <a:off x="755576" y="769268"/>
            <a:ext cx="7432" cy="2232248"/>
          </a:xfrm>
          <a:prstGeom prst="line">
            <a:avLst/>
          </a:prstGeom>
          <a:ln w="1905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Line Callout 1 21"/>
          <p:cNvSpPr/>
          <p:nvPr/>
        </p:nvSpPr>
        <p:spPr>
          <a:xfrm>
            <a:off x="6804248" y="222622"/>
            <a:ext cx="1440160" cy="945794"/>
          </a:xfrm>
          <a:prstGeom prst="borderCallout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sv-SE" sz="12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sv-SE" sz="12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wrapper</a:t>
            </a:r>
            <a:r>
              <a:rPr lang="sv-SE" sz="12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sv-SE" sz="12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</a:br>
            <a:r>
              <a:rPr lang="sv-SE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width:100%</a:t>
            </a:r>
            <a:br>
              <a:rPr lang="sv-SE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</a:br>
            <a:r>
              <a:rPr lang="sv-SE" sz="12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float:left</a:t>
            </a:r>
            <a:endParaRPr lang="sv-SE" sz="1200" b="1" dirty="0">
              <a:solidFill>
                <a:schemeClr val="tx1">
                  <a:lumMod val="50000"/>
                  <a:lumOff val="50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275856" y="1434831"/>
            <a:ext cx="1627369" cy="253916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sv-SE" sz="1050" b="1" dirty="0" smtClean="0">
                <a:latin typeface="Courier New" pitchFamily="49" charset="0"/>
                <a:cs typeface="Courier New" pitchFamily="49" charset="0"/>
              </a:rPr>
              <a:t>margin-left:150px;</a:t>
            </a:r>
          </a:p>
        </p:txBody>
      </p:sp>
      <p:cxnSp>
        <p:nvCxnSpPr>
          <p:cNvPr id="15" name="Straight Connector 14"/>
          <p:cNvCxnSpPr/>
          <p:nvPr/>
        </p:nvCxnSpPr>
        <p:spPr>
          <a:xfrm>
            <a:off x="2462168" y="769268"/>
            <a:ext cx="927" cy="1512168"/>
          </a:xfrm>
          <a:prstGeom prst="line">
            <a:avLst/>
          </a:prstGeom>
          <a:ln w="1905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755576" y="1080899"/>
            <a:ext cx="1707519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05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float:left</a:t>
            </a:r>
            <a:r>
              <a:rPr lang="sv-SE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sv-SE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</a:br>
            <a:r>
              <a:rPr lang="sv-SE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width:150px</a:t>
            </a:r>
          </a:p>
          <a:p>
            <a:r>
              <a:rPr lang="sv-SE" sz="105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margin</a:t>
            </a:r>
            <a:r>
              <a:rPr lang="sv-SE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-right:-150px</a:t>
            </a:r>
          </a:p>
        </p:txBody>
      </p:sp>
    </p:spTree>
    <p:extLst>
      <p:ext uri="{BB962C8B-B14F-4D97-AF65-F5344CB8AC3E}">
        <p14:creationId xmlns:p14="http://schemas.microsoft.com/office/powerpoint/2010/main" val="1078176963"/>
      </p:ext>
    </p:extLst>
  </p:cSld>
  <p:clrMapOvr>
    <a:masterClrMapping/>
  </p:clrMapOvr>
  <p:transition xmlns:p14="http://schemas.microsoft.com/office/powerpoint/2010/main" spd="slow">
    <p:pull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Lösningen</a:t>
            </a:r>
            <a:endParaRPr lang="sv-SE" dirty="0"/>
          </a:p>
        </p:txBody>
      </p:sp>
      <p:sp>
        <p:nvSpPr>
          <p:cNvPr id="4" name="TextBox 3"/>
          <p:cNvSpPr txBox="1"/>
          <p:nvPr/>
        </p:nvSpPr>
        <p:spPr>
          <a:xfrm>
            <a:off x="8532440" y="49188"/>
            <a:ext cx="4010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3600" dirty="0" smtClean="0">
                <a:latin typeface="Minya Nouvelle" pitchFamily="2" charset="0"/>
              </a:rPr>
              <a:t>4</a:t>
            </a:r>
          </a:p>
        </p:txBody>
      </p:sp>
      <p:sp>
        <p:nvSpPr>
          <p:cNvPr id="5" name="Rectangle 4"/>
          <p:cNvSpPr/>
          <p:nvPr/>
        </p:nvSpPr>
        <p:spPr>
          <a:xfrm>
            <a:off x="179512" y="1057300"/>
            <a:ext cx="8739572" cy="446449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9" name="Rectangle 18"/>
          <p:cNvSpPr/>
          <p:nvPr/>
        </p:nvSpPr>
        <p:spPr>
          <a:xfrm>
            <a:off x="654988" y="1057300"/>
            <a:ext cx="7733436" cy="2376264"/>
          </a:xfrm>
          <a:prstGeom prst="rect">
            <a:avLst/>
          </a:prstGeom>
          <a:ln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8" name="Rectangle 7"/>
          <p:cNvSpPr/>
          <p:nvPr/>
        </p:nvSpPr>
        <p:spPr>
          <a:xfrm>
            <a:off x="6516216" y="2425452"/>
            <a:ext cx="1800200" cy="9326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b="1" dirty="0" smtClean="0">
                <a:latin typeface="Courier New" pitchFamily="49" charset="0"/>
                <a:cs typeface="Courier New" pitchFamily="49" charset="0"/>
              </a:rPr>
              <a:t>width:160px;</a:t>
            </a:r>
          </a:p>
          <a:p>
            <a:pPr algn="ctr"/>
            <a:r>
              <a:rPr lang="sv-SE" sz="1400" b="1" dirty="0" err="1" smtClean="0">
                <a:latin typeface="Courier New" pitchFamily="49" charset="0"/>
                <a:cs typeface="Courier New" pitchFamily="49" charset="0"/>
              </a:rPr>
              <a:t>float:right</a:t>
            </a:r>
            <a:r>
              <a:rPr lang="sv-SE" sz="1400" b="1" dirty="0" smtClean="0">
                <a:latin typeface="Courier New" pitchFamily="49" charset="0"/>
                <a:cs typeface="Courier New" pitchFamily="49" charset="0"/>
              </a:rPr>
              <a:t>; </a:t>
            </a:r>
            <a:endParaRPr lang="sv-SE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55576" y="1080899"/>
            <a:ext cx="1656184" cy="177660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" name="Rectangle 5"/>
          <p:cNvSpPr/>
          <p:nvPr/>
        </p:nvSpPr>
        <p:spPr>
          <a:xfrm>
            <a:off x="755576" y="1129308"/>
            <a:ext cx="7560840" cy="1152128"/>
          </a:xfrm>
          <a:prstGeom prst="rect">
            <a:avLst/>
          </a:prstGeom>
          <a:gradFill>
            <a:gsLst>
              <a:gs pos="0">
                <a:schemeClr val="accent1">
                  <a:tint val="50000"/>
                  <a:satMod val="300000"/>
                  <a:alpha val="45000"/>
                </a:schemeClr>
              </a:gs>
              <a:gs pos="35000">
                <a:schemeClr val="accent1">
                  <a:tint val="37000"/>
                  <a:satMod val="300000"/>
                  <a:alpha val="41000"/>
                </a:schemeClr>
              </a:gs>
              <a:gs pos="100000">
                <a:schemeClr val="accent1">
                  <a:tint val="15000"/>
                  <a:satMod val="350000"/>
                  <a:alpha val="43000"/>
                </a:schemeClr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0" name="Rectangle 9"/>
          <p:cNvSpPr/>
          <p:nvPr/>
        </p:nvSpPr>
        <p:spPr>
          <a:xfrm>
            <a:off x="2463094" y="1178901"/>
            <a:ext cx="5781313" cy="103052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Pellentesque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habitant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morbi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tristique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senectus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et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netus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et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malesuada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fames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ac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turpis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egestas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.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Vestibulum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tortor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quam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feugiat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vitae,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ultricies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eget,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tempor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sit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amet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, ante.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Donec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eu libero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sit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amet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quam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egestas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semper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.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Aenean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ultricies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mi vitae est. </a:t>
            </a:r>
            <a:r>
              <a:rPr lang="sv-SE" sz="1600" dirty="0" smtClean="0">
                <a:solidFill>
                  <a:schemeClr val="bg1">
                    <a:lumMod val="75000"/>
                  </a:schemeClr>
                </a:solidFill>
              </a:rPr>
              <a:t>Mauris</a:t>
            </a:r>
            <a:endParaRPr lang="sv-SE" sz="16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 flipH="1">
            <a:off x="755576" y="769268"/>
            <a:ext cx="7432" cy="2232248"/>
          </a:xfrm>
          <a:prstGeom prst="line">
            <a:avLst/>
          </a:prstGeom>
          <a:ln w="1905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Line Callout 1 21"/>
          <p:cNvSpPr/>
          <p:nvPr/>
        </p:nvSpPr>
        <p:spPr>
          <a:xfrm>
            <a:off x="6804248" y="222622"/>
            <a:ext cx="1440160" cy="945794"/>
          </a:xfrm>
          <a:prstGeom prst="borderCallout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sv-SE" sz="12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sv-SE" sz="12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wrapper</a:t>
            </a:r>
            <a:r>
              <a:rPr lang="sv-SE" sz="12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sv-SE" sz="12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</a:br>
            <a:r>
              <a:rPr lang="sv-SE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width:100%</a:t>
            </a:r>
            <a:br>
              <a:rPr lang="sv-SE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</a:br>
            <a:r>
              <a:rPr lang="sv-SE" sz="12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float:left</a:t>
            </a:r>
            <a:endParaRPr lang="sv-SE" sz="1200" b="1" dirty="0">
              <a:solidFill>
                <a:schemeClr val="tx1">
                  <a:lumMod val="50000"/>
                  <a:lumOff val="50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275856" y="1434831"/>
            <a:ext cx="1627369" cy="253916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sv-SE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margin-left:150px;</a:t>
            </a:r>
          </a:p>
        </p:txBody>
      </p:sp>
      <p:cxnSp>
        <p:nvCxnSpPr>
          <p:cNvPr id="15" name="Straight Connector 14"/>
          <p:cNvCxnSpPr/>
          <p:nvPr/>
        </p:nvCxnSpPr>
        <p:spPr>
          <a:xfrm>
            <a:off x="2462168" y="769268"/>
            <a:ext cx="927" cy="1512168"/>
          </a:xfrm>
          <a:prstGeom prst="line">
            <a:avLst/>
          </a:prstGeom>
          <a:ln w="1905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755576" y="1080899"/>
            <a:ext cx="1707519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05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float:left</a:t>
            </a:r>
            <a:r>
              <a:rPr lang="sv-SE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sv-SE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</a:br>
            <a:r>
              <a:rPr lang="sv-SE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width:150px</a:t>
            </a:r>
          </a:p>
          <a:p>
            <a:r>
              <a:rPr lang="sv-SE" sz="105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margin</a:t>
            </a:r>
            <a:r>
              <a:rPr lang="sv-SE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-right:-150px</a:t>
            </a:r>
          </a:p>
        </p:txBody>
      </p:sp>
    </p:spTree>
    <p:extLst>
      <p:ext uri="{BB962C8B-B14F-4D97-AF65-F5344CB8AC3E}">
        <p14:creationId xmlns:p14="http://schemas.microsoft.com/office/powerpoint/2010/main" val="799789898"/>
      </p:ext>
    </p:extLst>
  </p:cSld>
  <p:clrMapOvr>
    <a:masterClrMapping/>
  </p:clrMapOvr>
  <p:transition xmlns:p14="http://schemas.microsoft.com/office/powerpoint/2010/main" spd="slow">
    <p:pull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Klasselektor</a:t>
            </a:r>
            <a:endParaRPr lang="sv-SE" dirty="0"/>
          </a:p>
        </p:txBody>
      </p:sp>
      <p:sp>
        <p:nvSpPr>
          <p:cNvPr id="6" name="Rectangle 5"/>
          <p:cNvSpPr/>
          <p:nvPr/>
        </p:nvSpPr>
        <p:spPr>
          <a:xfrm>
            <a:off x="395536" y="2242527"/>
            <a:ext cx="3911886" cy="83099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.avatar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</a:t>
            </a:r>
            <a:r>
              <a:rPr lang="en-US" sz="1200" dirty="0" err="1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egenskap</a:t>
            </a:r>
            <a:r>
              <a:rPr lang="en-US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2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värde</a:t>
            </a:r>
            <a:r>
              <a:rPr lang="en-US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  <a:p>
            <a:endParaRPr lang="en-US" sz="1200" b="1" dirty="0" smtClean="0">
              <a:solidFill>
                <a:schemeClr val="accent3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2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.active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</a:t>
            </a:r>
            <a:r>
              <a:rPr lang="en-US" sz="1200" dirty="0" err="1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egenskap</a:t>
            </a:r>
            <a:r>
              <a:rPr lang="en-US" sz="12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2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värde</a:t>
            </a:r>
            <a:r>
              <a:rPr lang="en-US" sz="12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 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  <a:p>
            <a:endParaRPr lang="en-US" sz="12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427984" y="1688528"/>
            <a:ext cx="3911886" cy="138499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&lt;p </a:t>
            </a:r>
            <a:r>
              <a:rPr lang="en-US" sz="12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class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"avatar"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…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&lt;/p&gt;</a:t>
            </a:r>
          </a:p>
          <a:p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&lt;p </a:t>
            </a:r>
            <a:r>
              <a:rPr lang="en-US" sz="12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class</a:t>
            </a:r>
            <a:r>
              <a:rPr lang="en-US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en-US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avatar active"</a:t>
            </a:r>
            <a:r>
              <a:rPr lang="en-US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…</a:t>
            </a:r>
            <a:r>
              <a:rPr lang="en-US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&lt;/p&gt;</a:t>
            </a:r>
          </a:p>
          <a:p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&lt;div </a:t>
            </a:r>
            <a:r>
              <a:rPr lang="en-US" sz="12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class</a:t>
            </a:r>
            <a:r>
              <a:rPr lang="en-US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en-US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avatar active"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…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&lt;/div&gt;</a:t>
            </a:r>
          </a:p>
          <a:p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…</a:t>
            </a:r>
            <a:endParaRPr lang="en-US" sz="1200" b="1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&lt;p </a:t>
            </a:r>
            <a:r>
              <a:rPr lang="en-US" sz="12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class</a:t>
            </a:r>
            <a:r>
              <a:rPr lang="en-US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"avatar"</a:t>
            </a:r>
            <a:r>
              <a:rPr lang="en-US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…</a:t>
            </a:r>
            <a:r>
              <a:rPr lang="en-US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&lt;/p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&gt;</a:t>
            </a:r>
            <a:endParaRPr lang="en-US" sz="1200" b="1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172400" y="0"/>
            <a:ext cx="43633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7200" dirty="0" smtClean="0">
                <a:latin typeface="Minya Nouvelle" pitchFamily="2" charset="0"/>
              </a:rPr>
              <a:t>.</a:t>
            </a:r>
          </a:p>
        </p:txBody>
      </p:sp>
      <p:sp>
        <p:nvSpPr>
          <p:cNvPr id="14" name="TextBox 13"/>
          <p:cNvSpPr txBox="1"/>
          <p:nvPr/>
        </p:nvSpPr>
        <p:spPr>
          <a:xfrm rot="19815192">
            <a:off x="-100851" y="439702"/>
            <a:ext cx="13901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000" dirty="0" smtClean="0">
                <a:solidFill>
                  <a:srgbClr val="FF0000"/>
                </a:solidFill>
                <a:latin typeface="Minya Nouvelle" pitchFamily="2" charset="0"/>
              </a:rPr>
              <a:t>Selektorer</a:t>
            </a:r>
            <a:endParaRPr lang="sv-SE" sz="2000" b="1" dirty="0" smtClean="0">
              <a:solidFill>
                <a:srgbClr val="FF0000"/>
              </a:solidFill>
              <a:latin typeface="Minya Nouvell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69717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Lösningen</a:t>
            </a:r>
            <a:endParaRPr lang="sv-SE" dirty="0"/>
          </a:p>
        </p:txBody>
      </p:sp>
      <p:sp>
        <p:nvSpPr>
          <p:cNvPr id="4" name="TextBox 3"/>
          <p:cNvSpPr txBox="1"/>
          <p:nvPr/>
        </p:nvSpPr>
        <p:spPr>
          <a:xfrm>
            <a:off x="8532440" y="49188"/>
            <a:ext cx="3866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3600" dirty="0" smtClean="0">
                <a:latin typeface="Minya Nouvelle" pitchFamily="2" charset="0"/>
              </a:rPr>
              <a:t>5</a:t>
            </a:r>
          </a:p>
        </p:txBody>
      </p:sp>
      <p:sp>
        <p:nvSpPr>
          <p:cNvPr id="5" name="Rectangle 4"/>
          <p:cNvSpPr/>
          <p:nvPr/>
        </p:nvSpPr>
        <p:spPr>
          <a:xfrm>
            <a:off x="179512" y="1057300"/>
            <a:ext cx="8739572" cy="446449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9" name="Rectangle 18"/>
          <p:cNvSpPr/>
          <p:nvPr/>
        </p:nvSpPr>
        <p:spPr>
          <a:xfrm>
            <a:off x="654988" y="1057300"/>
            <a:ext cx="7733436" cy="2880320"/>
          </a:xfrm>
          <a:prstGeom prst="rect">
            <a:avLst/>
          </a:prstGeom>
          <a:ln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9" name="Rectangle 8"/>
          <p:cNvSpPr/>
          <p:nvPr/>
        </p:nvSpPr>
        <p:spPr>
          <a:xfrm>
            <a:off x="755576" y="1080899"/>
            <a:ext cx="1656184" cy="177660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" name="Rectangle 5"/>
          <p:cNvSpPr/>
          <p:nvPr/>
        </p:nvSpPr>
        <p:spPr>
          <a:xfrm>
            <a:off x="755576" y="1129308"/>
            <a:ext cx="7560840" cy="1656184"/>
          </a:xfrm>
          <a:prstGeom prst="rect">
            <a:avLst/>
          </a:prstGeom>
          <a:gradFill>
            <a:gsLst>
              <a:gs pos="0">
                <a:schemeClr val="accent1">
                  <a:tint val="50000"/>
                  <a:satMod val="300000"/>
                  <a:alpha val="45000"/>
                </a:schemeClr>
              </a:gs>
              <a:gs pos="35000">
                <a:schemeClr val="accent1">
                  <a:tint val="37000"/>
                  <a:satMod val="300000"/>
                  <a:alpha val="41000"/>
                </a:schemeClr>
              </a:gs>
              <a:gs pos="100000">
                <a:schemeClr val="accent1">
                  <a:tint val="15000"/>
                  <a:satMod val="350000"/>
                  <a:alpha val="43000"/>
                </a:schemeClr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0" name="Rectangle 9"/>
          <p:cNvSpPr/>
          <p:nvPr/>
        </p:nvSpPr>
        <p:spPr>
          <a:xfrm>
            <a:off x="2463095" y="1178901"/>
            <a:ext cx="3981114" cy="153458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Pellentesque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habitant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morbi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tristique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senectus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et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netus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et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malesuada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fames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ac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turpis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egestas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.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Vestibulum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tortor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quam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feugiat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vitae,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ultricies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eget,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tempor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sit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amet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sv-SE" sz="1600" dirty="0" smtClean="0">
                <a:solidFill>
                  <a:schemeClr val="bg1">
                    <a:lumMod val="75000"/>
                  </a:schemeClr>
                </a:solidFill>
              </a:rPr>
              <a:t>ante. </a:t>
            </a:r>
            <a:r>
              <a:rPr lang="sv-SE" sz="1600" dirty="0" err="1" smtClean="0">
                <a:solidFill>
                  <a:schemeClr val="bg1">
                    <a:lumMod val="75000"/>
                  </a:schemeClr>
                </a:solidFill>
              </a:rPr>
              <a:t>Donec</a:t>
            </a:r>
            <a:r>
              <a:rPr lang="sv-SE" sz="1600" dirty="0" smtClean="0">
                <a:solidFill>
                  <a:schemeClr val="bg1">
                    <a:lumMod val="75000"/>
                  </a:schemeClr>
                </a:solidFill>
              </a:rPr>
              <a:t> eu libero </a:t>
            </a:r>
            <a:r>
              <a:rPr lang="sv-SE" sz="1600" dirty="0" err="1" smtClean="0">
                <a:solidFill>
                  <a:schemeClr val="bg1">
                    <a:lumMod val="75000"/>
                  </a:schemeClr>
                </a:solidFill>
              </a:rPr>
              <a:t>sit</a:t>
            </a:r>
            <a:r>
              <a:rPr lang="sv-SE" sz="16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 smtClean="0">
                <a:solidFill>
                  <a:schemeClr val="bg1">
                    <a:lumMod val="75000"/>
                  </a:schemeClr>
                </a:solidFill>
              </a:rPr>
              <a:t>amet</a:t>
            </a:r>
            <a:r>
              <a:rPr lang="sv-SE" sz="16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 smtClean="0">
                <a:solidFill>
                  <a:schemeClr val="bg1">
                    <a:lumMod val="75000"/>
                  </a:schemeClr>
                </a:solidFill>
              </a:rPr>
              <a:t>quam</a:t>
            </a:r>
            <a:r>
              <a:rPr lang="sv-SE" sz="16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 smtClean="0">
                <a:solidFill>
                  <a:schemeClr val="bg1">
                    <a:lumMod val="75000"/>
                  </a:schemeClr>
                </a:solidFill>
              </a:rPr>
              <a:t>egestas</a:t>
            </a:r>
            <a:r>
              <a:rPr lang="sv-SE" sz="16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 smtClean="0">
                <a:solidFill>
                  <a:schemeClr val="bg1">
                    <a:lumMod val="75000"/>
                  </a:schemeClr>
                </a:solidFill>
              </a:rPr>
              <a:t>semper</a:t>
            </a:r>
            <a:r>
              <a:rPr lang="sv-SE" sz="1600" dirty="0" smtClean="0">
                <a:solidFill>
                  <a:schemeClr val="bg1">
                    <a:lumMod val="75000"/>
                  </a:schemeClr>
                </a:solidFill>
              </a:rPr>
              <a:t>. </a:t>
            </a:r>
            <a:r>
              <a:rPr lang="sv-SE" sz="1600" dirty="0" err="1" smtClean="0">
                <a:solidFill>
                  <a:schemeClr val="bg1">
                    <a:lumMod val="75000"/>
                  </a:schemeClr>
                </a:solidFill>
              </a:rPr>
              <a:t>Aenean</a:t>
            </a:r>
            <a:r>
              <a:rPr lang="sv-SE" sz="16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 smtClean="0">
                <a:solidFill>
                  <a:schemeClr val="bg1">
                    <a:lumMod val="75000"/>
                  </a:schemeClr>
                </a:solidFill>
              </a:rPr>
              <a:t>ultricies</a:t>
            </a:r>
            <a:r>
              <a:rPr lang="sv-SE" sz="1600" dirty="0" smtClean="0">
                <a:solidFill>
                  <a:schemeClr val="bg1">
                    <a:lumMod val="75000"/>
                  </a:schemeClr>
                </a:solidFill>
              </a:rPr>
              <a:t> mi vitae est. Mauris</a:t>
            </a:r>
            <a:endParaRPr lang="sv-SE" sz="16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 flipH="1">
            <a:off x="755576" y="769268"/>
            <a:ext cx="7432" cy="2232248"/>
          </a:xfrm>
          <a:prstGeom prst="line">
            <a:avLst/>
          </a:prstGeom>
          <a:ln w="1905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Line Callout 1 21"/>
          <p:cNvSpPr/>
          <p:nvPr/>
        </p:nvSpPr>
        <p:spPr>
          <a:xfrm>
            <a:off x="6804248" y="222622"/>
            <a:ext cx="1440160" cy="945794"/>
          </a:xfrm>
          <a:prstGeom prst="borderCallout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sv-SE" sz="12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sv-SE" sz="12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wrapper</a:t>
            </a:r>
            <a:r>
              <a:rPr lang="sv-SE" sz="12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sv-SE" sz="12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</a:br>
            <a:r>
              <a:rPr lang="sv-SE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width:100%</a:t>
            </a:r>
            <a:br>
              <a:rPr lang="sv-SE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</a:br>
            <a:r>
              <a:rPr lang="sv-SE" sz="12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float:left</a:t>
            </a:r>
            <a:endParaRPr lang="sv-SE" sz="1200" b="1" dirty="0">
              <a:solidFill>
                <a:schemeClr val="tx1">
                  <a:lumMod val="50000"/>
                  <a:lumOff val="50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275856" y="1434831"/>
            <a:ext cx="1707519" cy="41549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sv-SE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margin-left:150px;</a:t>
            </a:r>
          </a:p>
          <a:p>
            <a:r>
              <a:rPr lang="sv-SE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margin-right:160px;</a:t>
            </a:r>
          </a:p>
        </p:txBody>
      </p:sp>
      <p:cxnSp>
        <p:nvCxnSpPr>
          <p:cNvPr id="15" name="Straight Connector 14"/>
          <p:cNvCxnSpPr/>
          <p:nvPr/>
        </p:nvCxnSpPr>
        <p:spPr>
          <a:xfrm>
            <a:off x="2462168" y="769268"/>
            <a:ext cx="463" cy="2016224"/>
          </a:xfrm>
          <a:prstGeom prst="line">
            <a:avLst/>
          </a:prstGeom>
          <a:ln w="1905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755576" y="1080899"/>
            <a:ext cx="1707519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05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float:left</a:t>
            </a:r>
            <a:r>
              <a:rPr lang="sv-SE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sv-SE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</a:br>
            <a:r>
              <a:rPr lang="sv-SE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width:150px</a:t>
            </a:r>
          </a:p>
          <a:p>
            <a:r>
              <a:rPr lang="sv-SE" sz="105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margin</a:t>
            </a:r>
            <a:r>
              <a:rPr lang="sv-SE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-right:-150px</a:t>
            </a:r>
          </a:p>
        </p:txBody>
      </p:sp>
      <p:sp>
        <p:nvSpPr>
          <p:cNvPr id="8" name="Rectangle 7"/>
          <p:cNvSpPr/>
          <p:nvPr/>
        </p:nvSpPr>
        <p:spPr>
          <a:xfrm>
            <a:off x="6494932" y="2857500"/>
            <a:ext cx="1800200" cy="9326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b="1" dirty="0" smtClean="0">
                <a:latin typeface="Courier New" pitchFamily="49" charset="0"/>
                <a:cs typeface="Courier New" pitchFamily="49" charset="0"/>
              </a:rPr>
              <a:t>width:160px;</a:t>
            </a:r>
          </a:p>
          <a:p>
            <a:pPr algn="ctr"/>
            <a:r>
              <a:rPr lang="sv-SE" sz="1400" b="1" dirty="0" err="1" smtClean="0">
                <a:latin typeface="Courier New" pitchFamily="49" charset="0"/>
                <a:cs typeface="Courier New" pitchFamily="49" charset="0"/>
              </a:rPr>
              <a:t>float:right</a:t>
            </a:r>
            <a:r>
              <a:rPr lang="sv-SE" sz="1400" b="1" dirty="0" smtClean="0">
                <a:latin typeface="Courier New" pitchFamily="49" charset="0"/>
                <a:cs typeface="Courier New" pitchFamily="49" charset="0"/>
              </a:rPr>
              <a:t>; </a:t>
            </a:r>
            <a:endParaRPr lang="sv-SE" sz="1400" dirty="0">
              <a:latin typeface="Courier New" pitchFamily="49" charset="0"/>
              <a:cs typeface="Courier New" pitchFamily="49" charset="0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>
            <a:off x="6443282" y="985292"/>
            <a:ext cx="927" cy="1872209"/>
          </a:xfrm>
          <a:prstGeom prst="line">
            <a:avLst/>
          </a:prstGeom>
          <a:ln w="1905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1992267"/>
      </p:ext>
    </p:extLst>
  </p:cSld>
  <p:clrMapOvr>
    <a:masterClrMapping/>
  </p:clrMapOvr>
  <p:transition xmlns:p14="http://schemas.microsoft.com/office/powerpoint/2010/main" spd="slow">
    <p:pull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Lösningen</a:t>
            </a:r>
            <a:endParaRPr lang="sv-SE" dirty="0"/>
          </a:p>
        </p:txBody>
      </p:sp>
      <p:sp>
        <p:nvSpPr>
          <p:cNvPr id="4" name="TextBox 3"/>
          <p:cNvSpPr txBox="1"/>
          <p:nvPr/>
        </p:nvSpPr>
        <p:spPr>
          <a:xfrm>
            <a:off x="8532440" y="49188"/>
            <a:ext cx="3802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3600" dirty="0" smtClean="0">
                <a:latin typeface="Minya Nouvelle" pitchFamily="2" charset="0"/>
              </a:rPr>
              <a:t>6</a:t>
            </a:r>
          </a:p>
        </p:txBody>
      </p:sp>
      <p:sp>
        <p:nvSpPr>
          <p:cNvPr id="5" name="Rectangle 4"/>
          <p:cNvSpPr/>
          <p:nvPr/>
        </p:nvSpPr>
        <p:spPr>
          <a:xfrm>
            <a:off x="179512" y="1057300"/>
            <a:ext cx="8739572" cy="446449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9" name="Rectangle 18"/>
          <p:cNvSpPr/>
          <p:nvPr/>
        </p:nvSpPr>
        <p:spPr>
          <a:xfrm>
            <a:off x="654988" y="1057300"/>
            <a:ext cx="7733436" cy="2880320"/>
          </a:xfrm>
          <a:prstGeom prst="rect">
            <a:avLst/>
          </a:prstGeom>
          <a:ln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9" name="Rectangle 8"/>
          <p:cNvSpPr/>
          <p:nvPr/>
        </p:nvSpPr>
        <p:spPr>
          <a:xfrm>
            <a:off x="755576" y="1080899"/>
            <a:ext cx="1656184" cy="177660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" name="Rectangle 5"/>
          <p:cNvSpPr/>
          <p:nvPr/>
        </p:nvSpPr>
        <p:spPr>
          <a:xfrm>
            <a:off x="755576" y="1129308"/>
            <a:ext cx="7560840" cy="1656184"/>
          </a:xfrm>
          <a:prstGeom prst="rect">
            <a:avLst/>
          </a:prstGeom>
          <a:gradFill>
            <a:gsLst>
              <a:gs pos="0">
                <a:schemeClr val="accent1">
                  <a:tint val="50000"/>
                  <a:satMod val="300000"/>
                  <a:alpha val="45000"/>
                </a:schemeClr>
              </a:gs>
              <a:gs pos="35000">
                <a:schemeClr val="accent1">
                  <a:tint val="37000"/>
                  <a:satMod val="300000"/>
                  <a:alpha val="41000"/>
                </a:schemeClr>
              </a:gs>
              <a:gs pos="100000">
                <a:schemeClr val="accent1">
                  <a:tint val="15000"/>
                  <a:satMod val="350000"/>
                  <a:alpha val="43000"/>
                </a:schemeClr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0" name="Rectangle 9"/>
          <p:cNvSpPr/>
          <p:nvPr/>
        </p:nvSpPr>
        <p:spPr>
          <a:xfrm>
            <a:off x="2463095" y="1178901"/>
            <a:ext cx="3981114" cy="153458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Pellentesque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habitant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morbi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tristique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senectus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et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netus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et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malesuada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fames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ac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turpis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egestas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.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Vestibulum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tortor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quam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feugiat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vitae,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ultricies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eget,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tempor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sit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amet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sv-SE" sz="1600" dirty="0" smtClean="0">
                <a:solidFill>
                  <a:schemeClr val="bg1">
                    <a:lumMod val="75000"/>
                  </a:schemeClr>
                </a:solidFill>
              </a:rPr>
              <a:t>ante. </a:t>
            </a:r>
            <a:r>
              <a:rPr lang="sv-SE" sz="1600" dirty="0" err="1" smtClean="0">
                <a:solidFill>
                  <a:schemeClr val="bg1">
                    <a:lumMod val="75000"/>
                  </a:schemeClr>
                </a:solidFill>
              </a:rPr>
              <a:t>Donec</a:t>
            </a:r>
            <a:r>
              <a:rPr lang="sv-SE" sz="1600" dirty="0" smtClean="0">
                <a:solidFill>
                  <a:schemeClr val="bg1">
                    <a:lumMod val="75000"/>
                  </a:schemeClr>
                </a:solidFill>
              </a:rPr>
              <a:t> eu libero </a:t>
            </a:r>
            <a:r>
              <a:rPr lang="sv-SE" sz="1600" dirty="0" err="1" smtClean="0">
                <a:solidFill>
                  <a:schemeClr val="bg1">
                    <a:lumMod val="75000"/>
                  </a:schemeClr>
                </a:solidFill>
              </a:rPr>
              <a:t>sit</a:t>
            </a:r>
            <a:r>
              <a:rPr lang="sv-SE" sz="16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 smtClean="0">
                <a:solidFill>
                  <a:schemeClr val="bg1">
                    <a:lumMod val="75000"/>
                  </a:schemeClr>
                </a:solidFill>
              </a:rPr>
              <a:t>amet</a:t>
            </a:r>
            <a:r>
              <a:rPr lang="sv-SE" sz="16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 smtClean="0">
                <a:solidFill>
                  <a:schemeClr val="bg1">
                    <a:lumMod val="75000"/>
                  </a:schemeClr>
                </a:solidFill>
              </a:rPr>
              <a:t>quam</a:t>
            </a:r>
            <a:r>
              <a:rPr lang="sv-SE" sz="16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 smtClean="0">
                <a:solidFill>
                  <a:schemeClr val="bg1">
                    <a:lumMod val="75000"/>
                  </a:schemeClr>
                </a:solidFill>
              </a:rPr>
              <a:t>egestas</a:t>
            </a:r>
            <a:r>
              <a:rPr lang="sv-SE" sz="16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 smtClean="0">
                <a:solidFill>
                  <a:schemeClr val="bg1">
                    <a:lumMod val="75000"/>
                  </a:schemeClr>
                </a:solidFill>
              </a:rPr>
              <a:t>semper</a:t>
            </a:r>
            <a:r>
              <a:rPr lang="sv-SE" sz="1600" dirty="0" smtClean="0">
                <a:solidFill>
                  <a:schemeClr val="bg1">
                    <a:lumMod val="75000"/>
                  </a:schemeClr>
                </a:solidFill>
              </a:rPr>
              <a:t>. </a:t>
            </a:r>
            <a:r>
              <a:rPr lang="sv-SE" sz="1600" dirty="0" err="1" smtClean="0">
                <a:solidFill>
                  <a:schemeClr val="bg1">
                    <a:lumMod val="75000"/>
                  </a:schemeClr>
                </a:solidFill>
              </a:rPr>
              <a:t>Aenean</a:t>
            </a:r>
            <a:r>
              <a:rPr lang="sv-SE" sz="16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 smtClean="0">
                <a:solidFill>
                  <a:schemeClr val="bg1">
                    <a:lumMod val="75000"/>
                  </a:schemeClr>
                </a:solidFill>
              </a:rPr>
              <a:t>ultricies</a:t>
            </a:r>
            <a:r>
              <a:rPr lang="sv-SE" sz="1600" dirty="0" smtClean="0">
                <a:solidFill>
                  <a:schemeClr val="bg1">
                    <a:lumMod val="75000"/>
                  </a:schemeClr>
                </a:solidFill>
              </a:rPr>
              <a:t> mi vitae est. Mauris</a:t>
            </a:r>
            <a:endParaRPr lang="sv-SE" sz="16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 flipH="1">
            <a:off x="755576" y="769268"/>
            <a:ext cx="7432" cy="2232248"/>
          </a:xfrm>
          <a:prstGeom prst="line">
            <a:avLst/>
          </a:prstGeom>
          <a:ln w="1905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Line Callout 1 21"/>
          <p:cNvSpPr/>
          <p:nvPr/>
        </p:nvSpPr>
        <p:spPr>
          <a:xfrm>
            <a:off x="6300192" y="49188"/>
            <a:ext cx="1944216" cy="945794"/>
          </a:xfrm>
          <a:prstGeom prst="borderCallout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sv-SE" sz="12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sv-SE" sz="12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wrapper</a:t>
            </a:r>
            <a:r>
              <a:rPr lang="sv-SE" sz="12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sv-SE" sz="12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</a:br>
            <a:r>
              <a:rPr lang="sv-SE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width:100%</a:t>
            </a:r>
            <a:br>
              <a:rPr lang="sv-SE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</a:br>
            <a:r>
              <a:rPr lang="sv-SE" sz="12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float:left</a:t>
            </a:r>
            <a:endParaRPr lang="sv-SE" sz="1200" b="1" dirty="0" smtClean="0">
              <a:solidFill>
                <a:schemeClr val="tx1">
                  <a:lumMod val="50000"/>
                  <a:lumOff val="50000"/>
                </a:schemeClr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sv-SE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margin</a:t>
            </a:r>
            <a:r>
              <a:rPr lang="sv-SE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-right:-180px</a:t>
            </a:r>
            <a:endParaRPr lang="sv-SE" sz="1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275856" y="1434831"/>
            <a:ext cx="1707519" cy="41549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sv-SE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margin-left:150px;</a:t>
            </a:r>
          </a:p>
          <a:p>
            <a:r>
              <a:rPr lang="sv-SE" sz="105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margin-right:160px;</a:t>
            </a:r>
          </a:p>
        </p:txBody>
      </p:sp>
      <p:cxnSp>
        <p:nvCxnSpPr>
          <p:cNvPr id="15" name="Straight Connector 14"/>
          <p:cNvCxnSpPr/>
          <p:nvPr/>
        </p:nvCxnSpPr>
        <p:spPr>
          <a:xfrm>
            <a:off x="2462168" y="769268"/>
            <a:ext cx="463" cy="2016224"/>
          </a:xfrm>
          <a:prstGeom prst="line">
            <a:avLst/>
          </a:prstGeom>
          <a:ln w="1905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755576" y="1080899"/>
            <a:ext cx="1707519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05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float:left</a:t>
            </a:r>
            <a:r>
              <a:rPr lang="sv-SE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sv-SE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</a:br>
            <a:r>
              <a:rPr lang="sv-SE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width:150px</a:t>
            </a:r>
          </a:p>
          <a:p>
            <a:r>
              <a:rPr lang="sv-SE" sz="105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margin</a:t>
            </a:r>
            <a:r>
              <a:rPr lang="sv-SE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-right:-150px</a:t>
            </a:r>
          </a:p>
        </p:txBody>
      </p:sp>
      <p:sp>
        <p:nvSpPr>
          <p:cNvPr id="8" name="Rectangle 7"/>
          <p:cNvSpPr/>
          <p:nvPr/>
        </p:nvSpPr>
        <p:spPr>
          <a:xfrm>
            <a:off x="6494932" y="2857500"/>
            <a:ext cx="1800200" cy="9326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b="1" dirty="0" smtClean="0">
                <a:latin typeface="Courier New" pitchFamily="49" charset="0"/>
                <a:cs typeface="Courier New" pitchFamily="49" charset="0"/>
              </a:rPr>
              <a:t>width:160px;</a:t>
            </a:r>
          </a:p>
          <a:p>
            <a:pPr algn="ctr"/>
            <a:r>
              <a:rPr lang="sv-SE" sz="1400" b="1" dirty="0" err="1" smtClean="0">
                <a:latin typeface="Courier New" pitchFamily="49" charset="0"/>
                <a:cs typeface="Courier New" pitchFamily="49" charset="0"/>
              </a:rPr>
              <a:t>float:right</a:t>
            </a:r>
            <a:r>
              <a:rPr lang="sv-SE" sz="1400" b="1" dirty="0" smtClean="0">
                <a:latin typeface="Courier New" pitchFamily="49" charset="0"/>
                <a:cs typeface="Courier New" pitchFamily="49" charset="0"/>
              </a:rPr>
              <a:t>; </a:t>
            </a:r>
            <a:endParaRPr lang="sv-SE" sz="1400" dirty="0">
              <a:latin typeface="Courier New" pitchFamily="49" charset="0"/>
              <a:cs typeface="Courier New" pitchFamily="49" charset="0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>
            <a:off x="6443282" y="985292"/>
            <a:ext cx="927" cy="1872209"/>
          </a:xfrm>
          <a:prstGeom prst="line">
            <a:avLst/>
          </a:prstGeom>
          <a:ln w="1905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8315489" y="1033095"/>
            <a:ext cx="927" cy="1872209"/>
          </a:xfrm>
          <a:prstGeom prst="line">
            <a:avLst/>
          </a:prstGeom>
          <a:ln w="1905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6991821"/>
      </p:ext>
    </p:extLst>
  </p:cSld>
  <p:clrMapOvr>
    <a:masterClrMapping/>
  </p:clrMapOvr>
  <p:transition xmlns:p14="http://schemas.microsoft.com/office/powerpoint/2010/main" spd="slow">
    <p:pull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1.208E-6 L -0.20244 -0.0019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122" y="-1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4.86254E-6 L -5.55556E-7 -0.29576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48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Lösningen</a:t>
            </a:r>
            <a:endParaRPr lang="sv-SE" dirty="0"/>
          </a:p>
        </p:txBody>
      </p:sp>
      <p:sp>
        <p:nvSpPr>
          <p:cNvPr id="4" name="TextBox 3"/>
          <p:cNvSpPr txBox="1"/>
          <p:nvPr/>
        </p:nvSpPr>
        <p:spPr>
          <a:xfrm>
            <a:off x="8532440" y="49188"/>
            <a:ext cx="394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3600" dirty="0" smtClean="0">
                <a:latin typeface="Minya Nouvelle" pitchFamily="2" charset="0"/>
              </a:rPr>
              <a:t>7</a:t>
            </a:r>
          </a:p>
        </p:txBody>
      </p:sp>
      <p:sp>
        <p:nvSpPr>
          <p:cNvPr id="5" name="Rectangle 4"/>
          <p:cNvSpPr/>
          <p:nvPr/>
        </p:nvSpPr>
        <p:spPr>
          <a:xfrm>
            <a:off x="179512" y="1057300"/>
            <a:ext cx="8739572" cy="446449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9" name="Rectangle 18"/>
          <p:cNvSpPr/>
          <p:nvPr/>
        </p:nvSpPr>
        <p:spPr>
          <a:xfrm>
            <a:off x="654988" y="1057300"/>
            <a:ext cx="7733436" cy="1872208"/>
          </a:xfrm>
          <a:prstGeom prst="rect">
            <a:avLst/>
          </a:prstGeom>
          <a:ln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9" name="Rectangle 8"/>
          <p:cNvSpPr/>
          <p:nvPr/>
        </p:nvSpPr>
        <p:spPr>
          <a:xfrm>
            <a:off x="755576" y="1080899"/>
            <a:ext cx="1656184" cy="177660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 smtClean="0"/>
              <a:t>Navigation</a:t>
            </a:r>
            <a:endParaRPr lang="sv-SE" dirty="0"/>
          </a:p>
        </p:txBody>
      </p:sp>
      <p:sp>
        <p:nvSpPr>
          <p:cNvPr id="6" name="Rectangle 5"/>
          <p:cNvSpPr/>
          <p:nvPr/>
        </p:nvSpPr>
        <p:spPr>
          <a:xfrm>
            <a:off x="755576" y="1071700"/>
            <a:ext cx="7560840" cy="1656184"/>
          </a:xfrm>
          <a:prstGeom prst="rect">
            <a:avLst/>
          </a:prstGeom>
          <a:gradFill>
            <a:gsLst>
              <a:gs pos="0">
                <a:schemeClr val="accent1">
                  <a:tint val="50000"/>
                  <a:satMod val="300000"/>
                  <a:alpha val="45000"/>
                </a:schemeClr>
              </a:gs>
              <a:gs pos="35000">
                <a:schemeClr val="accent1">
                  <a:tint val="37000"/>
                  <a:satMod val="300000"/>
                  <a:alpha val="41000"/>
                </a:schemeClr>
              </a:gs>
              <a:gs pos="100000">
                <a:schemeClr val="accent1">
                  <a:tint val="15000"/>
                  <a:satMod val="350000"/>
                  <a:alpha val="43000"/>
                </a:schemeClr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0" name="Rectangle 9"/>
          <p:cNvSpPr/>
          <p:nvPr/>
        </p:nvSpPr>
        <p:spPr>
          <a:xfrm>
            <a:off x="2463095" y="1098029"/>
            <a:ext cx="3981114" cy="153458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Pellentesque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habitant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morbi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tristique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senectus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et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netus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et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malesuada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fames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ac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turpis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egestas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.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Vestibulum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tortor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quam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feugiat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vitae,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ultricies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eget,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tempor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sit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amet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sv-SE" sz="1600" dirty="0" smtClean="0">
                <a:solidFill>
                  <a:schemeClr val="bg1">
                    <a:lumMod val="75000"/>
                  </a:schemeClr>
                </a:solidFill>
              </a:rPr>
              <a:t>ante. </a:t>
            </a:r>
            <a:r>
              <a:rPr lang="sv-SE" sz="1600" dirty="0" err="1" smtClean="0">
                <a:solidFill>
                  <a:schemeClr val="bg1">
                    <a:lumMod val="75000"/>
                  </a:schemeClr>
                </a:solidFill>
              </a:rPr>
              <a:t>Donec</a:t>
            </a:r>
            <a:r>
              <a:rPr lang="sv-SE" sz="1600" dirty="0" smtClean="0">
                <a:solidFill>
                  <a:schemeClr val="bg1">
                    <a:lumMod val="75000"/>
                  </a:schemeClr>
                </a:solidFill>
              </a:rPr>
              <a:t> eu libero </a:t>
            </a:r>
            <a:r>
              <a:rPr lang="sv-SE" sz="1600" dirty="0" err="1" smtClean="0">
                <a:solidFill>
                  <a:schemeClr val="bg1">
                    <a:lumMod val="75000"/>
                  </a:schemeClr>
                </a:solidFill>
              </a:rPr>
              <a:t>sit</a:t>
            </a:r>
            <a:r>
              <a:rPr lang="sv-SE" sz="16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 smtClean="0">
                <a:solidFill>
                  <a:schemeClr val="bg1">
                    <a:lumMod val="75000"/>
                  </a:schemeClr>
                </a:solidFill>
              </a:rPr>
              <a:t>amet</a:t>
            </a:r>
            <a:r>
              <a:rPr lang="sv-SE" sz="16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 smtClean="0">
                <a:solidFill>
                  <a:schemeClr val="bg1">
                    <a:lumMod val="75000"/>
                  </a:schemeClr>
                </a:solidFill>
              </a:rPr>
              <a:t>quam</a:t>
            </a:r>
            <a:r>
              <a:rPr lang="sv-SE" sz="16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 smtClean="0">
                <a:solidFill>
                  <a:schemeClr val="bg1">
                    <a:lumMod val="75000"/>
                  </a:schemeClr>
                </a:solidFill>
              </a:rPr>
              <a:t>egestas</a:t>
            </a:r>
            <a:r>
              <a:rPr lang="sv-SE" sz="16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 smtClean="0">
                <a:solidFill>
                  <a:schemeClr val="bg1">
                    <a:lumMod val="75000"/>
                  </a:schemeClr>
                </a:solidFill>
              </a:rPr>
              <a:t>semper</a:t>
            </a:r>
            <a:r>
              <a:rPr lang="sv-SE" sz="1600" dirty="0" smtClean="0">
                <a:solidFill>
                  <a:schemeClr val="bg1">
                    <a:lumMod val="75000"/>
                  </a:schemeClr>
                </a:solidFill>
              </a:rPr>
              <a:t>. </a:t>
            </a:r>
            <a:r>
              <a:rPr lang="sv-SE" sz="1600" dirty="0" err="1" smtClean="0">
                <a:solidFill>
                  <a:schemeClr val="bg1">
                    <a:lumMod val="75000"/>
                  </a:schemeClr>
                </a:solidFill>
              </a:rPr>
              <a:t>Aenean</a:t>
            </a:r>
            <a:r>
              <a:rPr lang="sv-SE" sz="16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 smtClean="0">
                <a:solidFill>
                  <a:schemeClr val="bg1">
                    <a:lumMod val="75000"/>
                  </a:schemeClr>
                </a:solidFill>
              </a:rPr>
              <a:t>ultricies</a:t>
            </a:r>
            <a:r>
              <a:rPr lang="sv-SE" sz="1600" dirty="0" smtClean="0">
                <a:solidFill>
                  <a:schemeClr val="bg1">
                    <a:lumMod val="75000"/>
                  </a:schemeClr>
                </a:solidFill>
              </a:rPr>
              <a:t> mi vitae est. Mauris</a:t>
            </a:r>
            <a:endParaRPr lang="sv-SE" sz="16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494932" y="1114916"/>
            <a:ext cx="1800200" cy="9326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b="1" dirty="0" err="1" smtClean="0">
                <a:latin typeface="Courier New" pitchFamily="49" charset="0"/>
                <a:cs typeface="Courier New" pitchFamily="49" charset="0"/>
              </a:rPr>
              <a:t>Sidebar</a:t>
            </a:r>
            <a:endParaRPr lang="sv-SE" sz="1400" dirty="0">
              <a:latin typeface="Courier New" pitchFamily="49" charset="0"/>
              <a:cs typeface="Courier New" pitchFamily="49" charset="0"/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2463095" y="2632612"/>
            <a:ext cx="3981114" cy="0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8582558" y="1899792"/>
            <a:ext cx="573099" cy="0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/>
          <p:cNvSpPr/>
          <p:nvPr/>
        </p:nvSpPr>
        <p:spPr>
          <a:xfrm>
            <a:off x="8885280" y="1870988"/>
            <a:ext cx="72008" cy="72008"/>
          </a:xfrm>
          <a:prstGeom prst="ellipse">
            <a:avLst/>
          </a:prstGeom>
          <a:solidFill>
            <a:schemeClr val="tx1"/>
          </a:solidFill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grpSp>
        <p:nvGrpSpPr>
          <p:cNvPr id="22" name="Group 21"/>
          <p:cNvGrpSpPr/>
          <p:nvPr/>
        </p:nvGrpSpPr>
        <p:grpSpPr>
          <a:xfrm>
            <a:off x="5796136" y="4556495"/>
            <a:ext cx="1623377" cy="792088"/>
            <a:chOff x="251520" y="4663307"/>
            <a:chExt cx="1623377" cy="792088"/>
          </a:xfrm>
        </p:grpSpPr>
        <p:pic>
          <p:nvPicPr>
            <p:cNvPr id="23" name="Picture 10" descr="S:\dfm\info\icons\v-collections\v_collections_png\software_graphics_media\64x64\shadow\film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528" y="4760345"/>
              <a:ext cx="609600" cy="609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TextBox 23"/>
            <p:cNvSpPr txBox="1"/>
            <p:nvPr/>
          </p:nvSpPr>
          <p:spPr>
            <a:xfrm>
              <a:off x="794778" y="4772757"/>
              <a:ext cx="108011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sv-SE" sz="1600" dirty="0" smtClean="0">
                  <a:latin typeface="Minya Nouvelle" pitchFamily="2" charset="0"/>
                </a:rPr>
                <a:t>Se demo </a:t>
              </a:r>
              <a:br>
                <a:rPr lang="sv-SE" sz="1600" dirty="0" smtClean="0">
                  <a:latin typeface="Minya Nouvelle" pitchFamily="2" charset="0"/>
                </a:rPr>
              </a:br>
              <a:r>
                <a:rPr lang="sv-SE" sz="1600" dirty="0" smtClean="0">
                  <a:latin typeface="Minya Nouvelle" pitchFamily="2" charset="0"/>
                </a:rPr>
                <a:t>#7</a:t>
              </a:r>
            </a:p>
          </p:txBody>
        </p:sp>
        <p:sp>
          <p:nvSpPr>
            <p:cNvPr id="25" name="Rounded Rectangle 24"/>
            <p:cNvSpPr/>
            <p:nvPr/>
          </p:nvSpPr>
          <p:spPr>
            <a:xfrm>
              <a:off x="251520" y="4663307"/>
              <a:ext cx="1584176" cy="792088"/>
            </a:xfrm>
            <a:prstGeom prst="roundRect">
              <a:avLst/>
            </a:prstGeom>
            <a:noFill/>
            <a:ln>
              <a:tailEnd type="arrow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</p:spTree>
    <p:extLst>
      <p:ext uri="{BB962C8B-B14F-4D97-AF65-F5344CB8AC3E}">
        <p14:creationId xmlns:p14="http://schemas.microsoft.com/office/powerpoint/2010/main" val="2917029975"/>
      </p:ext>
    </p:extLst>
  </p:cSld>
  <p:clrMapOvr>
    <a:masterClrMapping/>
  </p:clrMapOvr>
  <p:transition xmlns:p14="http://schemas.microsoft.com/office/powerpoint/2010/main" spd="slow">
    <p:pull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Lösningen</a:t>
            </a:r>
            <a:endParaRPr lang="sv-SE" dirty="0"/>
          </a:p>
        </p:txBody>
      </p:sp>
      <p:sp>
        <p:nvSpPr>
          <p:cNvPr id="4" name="TextBox 3"/>
          <p:cNvSpPr txBox="1"/>
          <p:nvPr/>
        </p:nvSpPr>
        <p:spPr>
          <a:xfrm>
            <a:off x="8532440" y="49188"/>
            <a:ext cx="394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3600" dirty="0" smtClean="0">
                <a:latin typeface="Minya Nouvelle" pitchFamily="2" charset="0"/>
              </a:rPr>
              <a:t>7</a:t>
            </a:r>
          </a:p>
        </p:txBody>
      </p:sp>
      <p:sp>
        <p:nvSpPr>
          <p:cNvPr id="5" name="Rectangle 4"/>
          <p:cNvSpPr/>
          <p:nvPr/>
        </p:nvSpPr>
        <p:spPr>
          <a:xfrm>
            <a:off x="179512" y="1057300"/>
            <a:ext cx="7416824" cy="446449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9" name="Rectangle 18"/>
          <p:cNvSpPr/>
          <p:nvPr/>
        </p:nvSpPr>
        <p:spPr>
          <a:xfrm>
            <a:off x="438964" y="1057300"/>
            <a:ext cx="6869340" cy="2376264"/>
          </a:xfrm>
          <a:prstGeom prst="rect">
            <a:avLst/>
          </a:prstGeom>
          <a:ln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9" name="Rectangle 8"/>
          <p:cNvSpPr/>
          <p:nvPr/>
        </p:nvSpPr>
        <p:spPr>
          <a:xfrm>
            <a:off x="539552" y="1080899"/>
            <a:ext cx="1656184" cy="177660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 smtClean="0"/>
              <a:t>Navigation</a:t>
            </a:r>
            <a:endParaRPr lang="sv-SE" dirty="0"/>
          </a:p>
        </p:txBody>
      </p:sp>
      <p:sp>
        <p:nvSpPr>
          <p:cNvPr id="6" name="Rectangle 5"/>
          <p:cNvSpPr/>
          <p:nvPr/>
        </p:nvSpPr>
        <p:spPr>
          <a:xfrm>
            <a:off x="539552" y="1071700"/>
            <a:ext cx="6696744" cy="2289856"/>
          </a:xfrm>
          <a:prstGeom prst="rect">
            <a:avLst/>
          </a:prstGeom>
          <a:gradFill>
            <a:gsLst>
              <a:gs pos="0">
                <a:schemeClr val="accent1">
                  <a:tint val="50000"/>
                  <a:satMod val="300000"/>
                  <a:alpha val="45000"/>
                </a:schemeClr>
              </a:gs>
              <a:gs pos="35000">
                <a:schemeClr val="accent1">
                  <a:tint val="37000"/>
                  <a:satMod val="300000"/>
                  <a:alpha val="41000"/>
                </a:schemeClr>
              </a:gs>
              <a:gs pos="100000">
                <a:schemeClr val="accent1">
                  <a:tint val="15000"/>
                  <a:satMod val="350000"/>
                  <a:alpha val="43000"/>
                </a:schemeClr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0" name="Rectangle 9"/>
          <p:cNvSpPr/>
          <p:nvPr/>
        </p:nvSpPr>
        <p:spPr>
          <a:xfrm>
            <a:off x="2247071" y="1098029"/>
            <a:ext cx="3045009" cy="219151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Pellentesque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habitant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morbi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tristique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senectus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et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netus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et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malesuada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fames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ac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turpis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egestas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.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Vestibulum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tortor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quam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feugiat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vitae,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ultricies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eget,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tempor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sit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amet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sv-SE" sz="1600" dirty="0" smtClean="0">
                <a:solidFill>
                  <a:schemeClr val="bg1">
                    <a:lumMod val="75000"/>
                  </a:schemeClr>
                </a:solidFill>
              </a:rPr>
              <a:t>ante. </a:t>
            </a:r>
            <a:r>
              <a:rPr lang="sv-SE" sz="1600" dirty="0" err="1" smtClean="0">
                <a:solidFill>
                  <a:schemeClr val="bg1">
                    <a:lumMod val="75000"/>
                  </a:schemeClr>
                </a:solidFill>
              </a:rPr>
              <a:t>Donec</a:t>
            </a:r>
            <a:r>
              <a:rPr lang="sv-SE" sz="1600" dirty="0" smtClean="0">
                <a:solidFill>
                  <a:schemeClr val="bg1">
                    <a:lumMod val="75000"/>
                  </a:schemeClr>
                </a:solidFill>
              </a:rPr>
              <a:t> eu libero </a:t>
            </a:r>
            <a:r>
              <a:rPr lang="sv-SE" sz="1600" dirty="0" err="1" smtClean="0">
                <a:solidFill>
                  <a:schemeClr val="bg1">
                    <a:lumMod val="75000"/>
                  </a:schemeClr>
                </a:solidFill>
              </a:rPr>
              <a:t>sit</a:t>
            </a:r>
            <a:r>
              <a:rPr lang="sv-SE" sz="16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 smtClean="0">
                <a:solidFill>
                  <a:schemeClr val="bg1">
                    <a:lumMod val="75000"/>
                  </a:schemeClr>
                </a:solidFill>
              </a:rPr>
              <a:t>amet</a:t>
            </a:r>
            <a:r>
              <a:rPr lang="sv-SE" sz="16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 smtClean="0">
                <a:solidFill>
                  <a:schemeClr val="bg1">
                    <a:lumMod val="75000"/>
                  </a:schemeClr>
                </a:solidFill>
              </a:rPr>
              <a:t>quam</a:t>
            </a:r>
            <a:r>
              <a:rPr lang="sv-SE" sz="16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 smtClean="0">
                <a:solidFill>
                  <a:schemeClr val="bg1">
                    <a:lumMod val="75000"/>
                  </a:schemeClr>
                </a:solidFill>
              </a:rPr>
              <a:t>egestas</a:t>
            </a:r>
            <a:r>
              <a:rPr lang="sv-SE" sz="16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 smtClean="0">
                <a:solidFill>
                  <a:schemeClr val="bg1">
                    <a:lumMod val="75000"/>
                  </a:schemeClr>
                </a:solidFill>
              </a:rPr>
              <a:t>semper</a:t>
            </a:r>
            <a:r>
              <a:rPr lang="sv-SE" sz="1600" dirty="0" smtClean="0">
                <a:solidFill>
                  <a:schemeClr val="bg1">
                    <a:lumMod val="75000"/>
                  </a:schemeClr>
                </a:solidFill>
              </a:rPr>
              <a:t>. </a:t>
            </a:r>
            <a:r>
              <a:rPr lang="sv-SE" sz="1600" dirty="0" err="1" smtClean="0">
                <a:solidFill>
                  <a:schemeClr val="bg1">
                    <a:lumMod val="75000"/>
                  </a:schemeClr>
                </a:solidFill>
              </a:rPr>
              <a:t>Aenean</a:t>
            </a:r>
            <a:r>
              <a:rPr lang="sv-SE" sz="16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 smtClean="0">
                <a:solidFill>
                  <a:schemeClr val="bg1">
                    <a:lumMod val="75000"/>
                  </a:schemeClr>
                </a:solidFill>
              </a:rPr>
              <a:t>ultricies</a:t>
            </a:r>
            <a:r>
              <a:rPr lang="sv-SE" sz="1600" dirty="0" smtClean="0">
                <a:solidFill>
                  <a:schemeClr val="bg1">
                    <a:lumMod val="75000"/>
                  </a:schemeClr>
                </a:solidFill>
              </a:rPr>
              <a:t> mi vitae est. Mauris</a:t>
            </a:r>
            <a:endParaRPr lang="sv-SE" sz="16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364088" y="1114916"/>
            <a:ext cx="1800200" cy="9326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b="1" dirty="0" err="1" smtClean="0">
                <a:latin typeface="Courier New" pitchFamily="49" charset="0"/>
                <a:cs typeface="Courier New" pitchFamily="49" charset="0"/>
              </a:rPr>
              <a:t>Sidebar</a:t>
            </a:r>
            <a:endParaRPr lang="sv-SE" sz="1400" dirty="0">
              <a:latin typeface="Courier New" pitchFamily="49" charset="0"/>
              <a:cs typeface="Courier New" pitchFamily="49" charset="0"/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2247071" y="3289548"/>
            <a:ext cx="3045009" cy="0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7311269" y="1899792"/>
            <a:ext cx="573099" cy="0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7560328" y="1870988"/>
            <a:ext cx="72008" cy="72008"/>
          </a:xfrm>
          <a:prstGeom prst="ellipse">
            <a:avLst/>
          </a:prstGeom>
          <a:solidFill>
            <a:schemeClr val="tx1"/>
          </a:solidFill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grpSp>
        <p:nvGrpSpPr>
          <p:cNvPr id="13" name="Group 12"/>
          <p:cNvGrpSpPr/>
          <p:nvPr/>
        </p:nvGrpSpPr>
        <p:grpSpPr>
          <a:xfrm>
            <a:off x="5796136" y="4556495"/>
            <a:ext cx="1623377" cy="792088"/>
            <a:chOff x="251520" y="4663307"/>
            <a:chExt cx="1623377" cy="792088"/>
          </a:xfrm>
        </p:grpSpPr>
        <p:pic>
          <p:nvPicPr>
            <p:cNvPr id="14" name="Picture 10" descr="S:\dfm\info\icons\v-collections\v_collections_png\software_graphics_media\64x64\shadow\film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528" y="4760345"/>
              <a:ext cx="609600" cy="609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/>
            <p:cNvSpPr txBox="1"/>
            <p:nvPr/>
          </p:nvSpPr>
          <p:spPr>
            <a:xfrm>
              <a:off x="794778" y="4772757"/>
              <a:ext cx="108011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sv-SE" sz="1600" dirty="0" smtClean="0">
                  <a:latin typeface="Minya Nouvelle" pitchFamily="2" charset="0"/>
                </a:rPr>
                <a:t>Se demo </a:t>
              </a:r>
              <a:br>
                <a:rPr lang="sv-SE" sz="1600" dirty="0" smtClean="0">
                  <a:latin typeface="Minya Nouvelle" pitchFamily="2" charset="0"/>
                </a:rPr>
              </a:br>
              <a:r>
                <a:rPr lang="sv-SE" sz="1600" dirty="0" smtClean="0">
                  <a:latin typeface="Minya Nouvelle" pitchFamily="2" charset="0"/>
                </a:rPr>
                <a:t>#7</a:t>
              </a:r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251520" y="4663307"/>
              <a:ext cx="1584176" cy="792088"/>
            </a:xfrm>
            <a:prstGeom prst="roundRect">
              <a:avLst/>
            </a:prstGeom>
            <a:noFill/>
            <a:ln>
              <a:tailEnd type="arrow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</p:spTree>
    <p:extLst>
      <p:ext uri="{BB962C8B-B14F-4D97-AF65-F5344CB8AC3E}">
        <p14:creationId xmlns:p14="http://schemas.microsoft.com/office/powerpoint/2010/main" val="4015285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min/max </a:t>
            </a:r>
            <a:r>
              <a:rPr lang="sv-SE" dirty="0" err="1" smtClean="0"/>
              <a:t>width</a:t>
            </a:r>
            <a:r>
              <a:rPr lang="sv-SE" dirty="0" smtClean="0"/>
              <a:t>/</a:t>
            </a:r>
            <a:r>
              <a:rPr lang="sv-SE" dirty="0" err="1" smtClean="0"/>
              <a:t>height</a:t>
            </a:r>
            <a:endParaRPr lang="sv-SE" dirty="0"/>
          </a:p>
        </p:txBody>
      </p:sp>
      <p:grpSp>
        <p:nvGrpSpPr>
          <p:cNvPr id="4" name="Group 3"/>
          <p:cNvGrpSpPr/>
          <p:nvPr/>
        </p:nvGrpSpPr>
        <p:grpSpPr>
          <a:xfrm>
            <a:off x="6975804" y="3937620"/>
            <a:ext cx="2016224" cy="1492343"/>
            <a:chOff x="6732240" y="1301860"/>
            <a:chExt cx="2016224" cy="1492343"/>
          </a:xfrm>
        </p:grpSpPr>
        <p:pic>
          <p:nvPicPr>
            <p:cNvPr id="5" name="Picture 10" descr="http://www.favbrowser.com/wp-content/uploads/2010/08/internetexplorer7logo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65543" y="1301860"/>
              <a:ext cx="807533" cy="8075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2" descr="S:\dfm\info\icons\v-collections\v_collections_png\basic_foundation\48x48\shadow\sign_warning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69309" y="1677527"/>
              <a:ext cx="457200" cy="457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/>
            <p:cNvSpPr txBox="1"/>
            <p:nvPr/>
          </p:nvSpPr>
          <p:spPr>
            <a:xfrm>
              <a:off x="6732240" y="2209428"/>
              <a:ext cx="201622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sv-SE" sz="1600" dirty="0" smtClean="0">
                  <a:latin typeface="Minya Nouvelle" pitchFamily="2" charset="0"/>
                </a:rPr>
                <a:t>Stöds först från och med IE7</a:t>
              </a:r>
            </a:p>
          </p:txBody>
        </p:sp>
      </p:grp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8516079"/>
              </p:ext>
            </p:extLst>
          </p:nvPr>
        </p:nvGraphicFramePr>
        <p:xfrm>
          <a:off x="506922" y="3774503"/>
          <a:ext cx="2269082" cy="16764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269082"/>
              </a:tblGrid>
              <a:tr h="288032">
                <a:tc>
                  <a:txBody>
                    <a:bodyPr/>
                    <a:lstStyle/>
                    <a:p>
                      <a:r>
                        <a:rPr lang="sv-SE" sz="1600" dirty="0" smtClean="0"/>
                        <a:t>egenskaper</a:t>
                      </a:r>
                      <a:endParaRPr lang="sv-SE" sz="1600" dirty="0"/>
                    </a:p>
                  </a:txBody>
                  <a:tcPr/>
                </a:tc>
              </a:tr>
              <a:tr h="288032">
                <a:tc>
                  <a:txBody>
                    <a:bodyPr/>
                    <a:lstStyle/>
                    <a:p>
                      <a:r>
                        <a:rPr lang="sv-SE" sz="1600" dirty="0" smtClean="0"/>
                        <a:t>min-</a:t>
                      </a:r>
                      <a:r>
                        <a:rPr lang="sv-SE" sz="1600" dirty="0" err="1" smtClean="0"/>
                        <a:t>width</a:t>
                      </a:r>
                      <a:endParaRPr lang="sv-SE" sz="1600" dirty="0"/>
                    </a:p>
                  </a:txBody>
                  <a:tcPr/>
                </a:tc>
              </a:tr>
              <a:tr h="288032">
                <a:tc>
                  <a:txBody>
                    <a:bodyPr/>
                    <a:lstStyle/>
                    <a:p>
                      <a:r>
                        <a:rPr lang="sv-SE" sz="1600" dirty="0" smtClean="0"/>
                        <a:t>min-</a:t>
                      </a:r>
                      <a:r>
                        <a:rPr lang="sv-SE" sz="1600" dirty="0" err="1" smtClean="0"/>
                        <a:t>height</a:t>
                      </a:r>
                      <a:endParaRPr lang="sv-SE" sz="1600" dirty="0"/>
                    </a:p>
                  </a:txBody>
                  <a:tcPr/>
                </a:tc>
              </a:tr>
              <a:tr h="288032">
                <a:tc>
                  <a:txBody>
                    <a:bodyPr/>
                    <a:lstStyle/>
                    <a:p>
                      <a:r>
                        <a:rPr lang="sv-SE" sz="1600" dirty="0" smtClean="0"/>
                        <a:t>max-</a:t>
                      </a:r>
                      <a:r>
                        <a:rPr lang="sv-SE" sz="1600" dirty="0" err="1" smtClean="0"/>
                        <a:t>height</a:t>
                      </a:r>
                      <a:endParaRPr lang="sv-SE" sz="1600" dirty="0"/>
                    </a:p>
                  </a:txBody>
                  <a:tcPr/>
                </a:tc>
              </a:tr>
              <a:tr h="288032">
                <a:tc>
                  <a:txBody>
                    <a:bodyPr/>
                    <a:lstStyle/>
                    <a:p>
                      <a:r>
                        <a:rPr lang="sv-SE" sz="1600" dirty="0" smtClean="0"/>
                        <a:t>min-</a:t>
                      </a:r>
                      <a:r>
                        <a:rPr lang="sv-SE" sz="1600" dirty="0" err="1" smtClean="0"/>
                        <a:t>height</a:t>
                      </a:r>
                      <a:endParaRPr lang="sv-SE" sz="16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0" name="Rectangle 9"/>
          <p:cNvSpPr/>
          <p:nvPr/>
        </p:nvSpPr>
        <p:spPr>
          <a:xfrm>
            <a:off x="507122" y="1125874"/>
            <a:ext cx="3416806" cy="22098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1" name="Rectangle 10"/>
          <p:cNvSpPr/>
          <p:nvPr/>
        </p:nvSpPr>
        <p:spPr>
          <a:xfrm>
            <a:off x="862971" y="1202074"/>
            <a:ext cx="1836821" cy="202038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2" name="Rectangle 11"/>
          <p:cNvSpPr/>
          <p:nvPr/>
        </p:nvSpPr>
        <p:spPr>
          <a:xfrm>
            <a:off x="939172" y="1278274"/>
            <a:ext cx="1734778" cy="25254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3" name="Rectangle 12"/>
          <p:cNvSpPr/>
          <p:nvPr/>
        </p:nvSpPr>
        <p:spPr>
          <a:xfrm>
            <a:off x="2258324" y="1567834"/>
            <a:ext cx="408182" cy="132588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4" name="Rectangle 13"/>
          <p:cNvSpPr/>
          <p:nvPr/>
        </p:nvSpPr>
        <p:spPr>
          <a:xfrm>
            <a:off x="939171" y="1567834"/>
            <a:ext cx="204091" cy="132588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5" name="Rectangle 14"/>
          <p:cNvSpPr/>
          <p:nvPr/>
        </p:nvSpPr>
        <p:spPr>
          <a:xfrm>
            <a:off x="1178974" y="1567834"/>
            <a:ext cx="1020456" cy="132588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6" name="Rectangle 15"/>
          <p:cNvSpPr/>
          <p:nvPr/>
        </p:nvSpPr>
        <p:spPr>
          <a:xfrm>
            <a:off x="926111" y="2950982"/>
            <a:ext cx="1734771" cy="18941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7" name="Rectangle 16"/>
          <p:cNvSpPr/>
          <p:nvPr/>
        </p:nvSpPr>
        <p:spPr>
          <a:xfrm>
            <a:off x="4567110" y="1125874"/>
            <a:ext cx="3416806" cy="22098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8" name="Rectangle 17"/>
          <p:cNvSpPr/>
          <p:nvPr/>
        </p:nvSpPr>
        <p:spPr>
          <a:xfrm>
            <a:off x="4686796" y="1202074"/>
            <a:ext cx="3177433" cy="202038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9" name="Rectangle 18"/>
          <p:cNvSpPr/>
          <p:nvPr/>
        </p:nvSpPr>
        <p:spPr>
          <a:xfrm>
            <a:off x="4762996" y="1278274"/>
            <a:ext cx="3000913" cy="25254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0" name="Rectangle 19"/>
          <p:cNvSpPr/>
          <p:nvPr/>
        </p:nvSpPr>
        <p:spPr>
          <a:xfrm>
            <a:off x="7044742" y="1569702"/>
            <a:ext cx="706095" cy="132588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1" name="Rectangle 20"/>
          <p:cNvSpPr/>
          <p:nvPr/>
        </p:nvSpPr>
        <p:spPr>
          <a:xfrm>
            <a:off x="4762996" y="1567834"/>
            <a:ext cx="353048" cy="132588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2" name="Rectangle 21"/>
          <p:cNvSpPr/>
          <p:nvPr/>
        </p:nvSpPr>
        <p:spPr>
          <a:xfrm>
            <a:off x="5210564" y="1569702"/>
            <a:ext cx="1765240" cy="132588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3" name="Rectangle 22"/>
          <p:cNvSpPr/>
          <p:nvPr/>
        </p:nvSpPr>
        <p:spPr>
          <a:xfrm>
            <a:off x="4749936" y="2950982"/>
            <a:ext cx="3000901" cy="18941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cxnSp>
        <p:nvCxnSpPr>
          <p:cNvPr id="25" name="Straight Connector 24"/>
          <p:cNvCxnSpPr/>
          <p:nvPr/>
        </p:nvCxnSpPr>
        <p:spPr>
          <a:xfrm>
            <a:off x="2699792" y="1057300"/>
            <a:ext cx="0" cy="2520280"/>
          </a:xfrm>
          <a:prstGeom prst="line">
            <a:avLst/>
          </a:prstGeom>
          <a:ln w="1905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849184" y="1057300"/>
            <a:ext cx="0" cy="2520280"/>
          </a:xfrm>
          <a:prstGeom prst="line">
            <a:avLst/>
          </a:prstGeom>
          <a:ln w="1905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7884368" y="1057300"/>
            <a:ext cx="0" cy="2520280"/>
          </a:xfrm>
          <a:prstGeom prst="line">
            <a:avLst/>
          </a:prstGeom>
          <a:ln w="1905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4665608" y="1057300"/>
            <a:ext cx="0" cy="2520280"/>
          </a:xfrm>
          <a:prstGeom prst="line">
            <a:avLst/>
          </a:prstGeom>
          <a:ln w="1905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>
            <a:off x="2239164" y="2232642"/>
            <a:ext cx="460628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2642104" y="2204260"/>
            <a:ext cx="72008" cy="72008"/>
          </a:xfrm>
          <a:prstGeom prst="ellipse">
            <a:avLst/>
          </a:prstGeom>
          <a:solidFill>
            <a:schemeClr val="tx1"/>
          </a:solidFill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2" name="Oval 31"/>
          <p:cNvSpPr/>
          <p:nvPr/>
        </p:nvSpPr>
        <p:spPr>
          <a:xfrm>
            <a:off x="7833960" y="2209428"/>
            <a:ext cx="72008" cy="72008"/>
          </a:xfrm>
          <a:prstGeom prst="ellipse">
            <a:avLst/>
          </a:prstGeom>
          <a:solidFill>
            <a:schemeClr val="tx1"/>
          </a:solidFill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cxnSp>
        <p:nvCxnSpPr>
          <p:cNvPr id="34" name="Straight Arrow Connector 33"/>
          <p:cNvCxnSpPr/>
          <p:nvPr/>
        </p:nvCxnSpPr>
        <p:spPr>
          <a:xfrm>
            <a:off x="7821376" y="2237974"/>
            <a:ext cx="495040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1037025" y="3335674"/>
            <a:ext cx="1425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min-</a:t>
            </a:r>
            <a:r>
              <a:rPr lang="sv-SE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width</a:t>
            </a:r>
            <a:endParaRPr lang="sv-SE" b="1" dirty="0" smtClean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652120" y="3341080"/>
            <a:ext cx="1425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max-</a:t>
            </a:r>
            <a:r>
              <a:rPr lang="sv-SE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width</a:t>
            </a:r>
            <a:endParaRPr lang="sv-SE" b="1" dirty="0" smtClean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2998800" y="4009628"/>
            <a:ext cx="3528392" cy="116955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#container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</a:p>
          <a:p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max-width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1480px;</a:t>
            </a:r>
          </a:p>
          <a:p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min-width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960px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</a:t>
            </a:r>
            <a:endParaRPr lang="en-US" sz="14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  <a:p>
            <a:endParaRPr lang="en-US" sz="14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8640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err="1" smtClean="0"/>
              <a:t>Tables</a:t>
            </a:r>
            <a:endParaRPr lang="sv-S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31640" y="2209428"/>
            <a:ext cx="6400800" cy="1460500"/>
          </a:xfrm>
        </p:spPr>
        <p:txBody>
          <a:bodyPr/>
          <a:lstStyle/>
          <a:p>
            <a:r>
              <a:rPr lang="sv-SE" sz="3600" dirty="0" smtClean="0"/>
              <a:t>Table layout is </a:t>
            </a:r>
            <a:r>
              <a:rPr lang="sv-SE" sz="3600" dirty="0" err="1" smtClean="0"/>
              <a:t>dead</a:t>
            </a:r>
            <a:r>
              <a:rPr lang="sv-SE" sz="3600" dirty="0" smtClean="0"/>
              <a:t>, long live table layout!</a:t>
            </a:r>
          </a:p>
          <a:p>
            <a:endParaRPr lang="sv-SE" sz="3600" dirty="0"/>
          </a:p>
          <a:p>
            <a:r>
              <a:rPr lang="sv-SE" sz="3600" dirty="0">
                <a:hlinkClick r:id="rId2"/>
              </a:rPr>
              <a:t>http://www.w3.org/TR/CSS21/tables.html</a:t>
            </a:r>
            <a:endParaRPr lang="sv-SE" sz="3600" dirty="0"/>
          </a:p>
        </p:txBody>
      </p:sp>
    </p:spTree>
    <p:extLst>
      <p:ext uri="{BB962C8B-B14F-4D97-AF65-F5344CB8AC3E}">
        <p14:creationId xmlns:p14="http://schemas.microsoft.com/office/powerpoint/2010/main" val="1263823856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Sprites</a:t>
            </a:r>
            <a:endParaRPr lang="sv-SE" dirty="0"/>
          </a:p>
        </p:txBody>
      </p:sp>
      <p:pic>
        <p:nvPicPr>
          <p:cNvPr id="4" name="Picture 2" descr="http://www.studio-quena.be/cyborgjeff/site/wp-content/uploads/2008/11/giana-sisters-screenshot.g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19672" y="1281300"/>
            <a:ext cx="5913120" cy="36957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3045018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CSS Sprites</a:t>
            </a:r>
            <a:endParaRPr lang="sv-SE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88310" y="1170389"/>
            <a:ext cx="2098731" cy="41094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Freeform 5"/>
          <p:cNvSpPr/>
          <p:nvPr/>
        </p:nvSpPr>
        <p:spPr>
          <a:xfrm>
            <a:off x="2220563" y="1088229"/>
            <a:ext cx="3322143" cy="4266389"/>
          </a:xfrm>
          <a:custGeom>
            <a:avLst/>
            <a:gdLst>
              <a:gd name="connsiteX0" fmla="*/ 0 w 1600200"/>
              <a:gd name="connsiteY0" fmla="*/ 0 h 1494100"/>
              <a:gd name="connsiteX1" fmla="*/ 1600200 w 1600200"/>
              <a:gd name="connsiteY1" fmla="*/ 0 h 1494100"/>
              <a:gd name="connsiteX2" fmla="*/ 1600200 w 1600200"/>
              <a:gd name="connsiteY2" fmla="*/ 1494100 h 1494100"/>
              <a:gd name="connsiteX3" fmla="*/ 0 w 1600200"/>
              <a:gd name="connsiteY3" fmla="*/ 1494100 h 1494100"/>
              <a:gd name="connsiteX4" fmla="*/ 0 w 1600200"/>
              <a:gd name="connsiteY4" fmla="*/ 0 h 1494100"/>
              <a:gd name="connsiteX5" fmla="*/ 186763 w 1600200"/>
              <a:gd name="connsiteY5" fmla="*/ 186763 h 1494100"/>
              <a:gd name="connsiteX6" fmla="*/ 186763 w 1600200"/>
              <a:gd name="connsiteY6" fmla="*/ 1307338 h 1494100"/>
              <a:gd name="connsiteX7" fmla="*/ 1413438 w 1600200"/>
              <a:gd name="connsiteY7" fmla="*/ 1307338 h 1494100"/>
              <a:gd name="connsiteX8" fmla="*/ 1413438 w 1600200"/>
              <a:gd name="connsiteY8" fmla="*/ 186763 h 1494100"/>
              <a:gd name="connsiteX9" fmla="*/ 186763 w 1600200"/>
              <a:gd name="connsiteY9" fmla="*/ 186763 h 1494100"/>
              <a:gd name="connsiteX0" fmla="*/ 0 w 2961190"/>
              <a:gd name="connsiteY0" fmla="*/ 0 h 1494100"/>
              <a:gd name="connsiteX1" fmla="*/ 1600200 w 2961190"/>
              <a:gd name="connsiteY1" fmla="*/ 0 h 1494100"/>
              <a:gd name="connsiteX2" fmla="*/ 2961190 w 2961190"/>
              <a:gd name="connsiteY2" fmla="*/ 1491206 h 1494100"/>
              <a:gd name="connsiteX3" fmla="*/ 0 w 2961190"/>
              <a:gd name="connsiteY3" fmla="*/ 1494100 h 1494100"/>
              <a:gd name="connsiteX4" fmla="*/ 0 w 2961190"/>
              <a:gd name="connsiteY4" fmla="*/ 0 h 1494100"/>
              <a:gd name="connsiteX5" fmla="*/ 186763 w 2961190"/>
              <a:gd name="connsiteY5" fmla="*/ 186763 h 1494100"/>
              <a:gd name="connsiteX6" fmla="*/ 186763 w 2961190"/>
              <a:gd name="connsiteY6" fmla="*/ 1307338 h 1494100"/>
              <a:gd name="connsiteX7" fmla="*/ 1413438 w 2961190"/>
              <a:gd name="connsiteY7" fmla="*/ 1307338 h 1494100"/>
              <a:gd name="connsiteX8" fmla="*/ 1413438 w 2961190"/>
              <a:gd name="connsiteY8" fmla="*/ 186763 h 1494100"/>
              <a:gd name="connsiteX9" fmla="*/ 186763 w 2961190"/>
              <a:gd name="connsiteY9" fmla="*/ 186763 h 1494100"/>
              <a:gd name="connsiteX0" fmla="*/ 0 w 2966012"/>
              <a:gd name="connsiteY0" fmla="*/ 0 h 1494100"/>
              <a:gd name="connsiteX1" fmla="*/ 2966012 w 2966012"/>
              <a:gd name="connsiteY1" fmla="*/ 11574 h 1494100"/>
              <a:gd name="connsiteX2" fmla="*/ 2961190 w 2966012"/>
              <a:gd name="connsiteY2" fmla="*/ 1491206 h 1494100"/>
              <a:gd name="connsiteX3" fmla="*/ 0 w 2966012"/>
              <a:gd name="connsiteY3" fmla="*/ 1494100 h 1494100"/>
              <a:gd name="connsiteX4" fmla="*/ 0 w 2966012"/>
              <a:gd name="connsiteY4" fmla="*/ 0 h 1494100"/>
              <a:gd name="connsiteX5" fmla="*/ 186763 w 2966012"/>
              <a:gd name="connsiteY5" fmla="*/ 186763 h 1494100"/>
              <a:gd name="connsiteX6" fmla="*/ 186763 w 2966012"/>
              <a:gd name="connsiteY6" fmla="*/ 1307338 h 1494100"/>
              <a:gd name="connsiteX7" fmla="*/ 1413438 w 2966012"/>
              <a:gd name="connsiteY7" fmla="*/ 1307338 h 1494100"/>
              <a:gd name="connsiteX8" fmla="*/ 1413438 w 2966012"/>
              <a:gd name="connsiteY8" fmla="*/ 186763 h 1494100"/>
              <a:gd name="connsiteX9" fmla="*/ 186763 w 2966012"/>
              <a:gd name="connsiteY9" fmla="*/ 186763 h 1494100"/>
              <a:gd name="connsiteX0" fmla="*/ 0 w 2977587"/>
              <a:gd name="connsiteY0" fmla="*/ 0 h 1887639"/>
              <a:gd name="connsiteX1" fmla="*/ 2977587 w 2977587"/>
              <a:gd name="connsiteY1" fmla="*/ 405113 h 1887639"/>
              <a:gd name="connsiteX2" fmla="*/ 2972765 w 2977587"/>
              <a:gd name="connsiteY2" fmla="*/ 1884745 h 1887639"/>
              <a:gd name="connsiteX3" fmla="*/ 11575 w 2977587"/>
              <a:gd name="connsiteY3" fmla="*/ 1887639 h 1887639"/>
              <a:gd name="connsiteX4" fmla="*/ 0 w 2977587"/>
              <a:gd name="connsiteY4" fmla="*/ 0 h 1887639"/>
              <a:gd name="connsiteX5" fmla="*/ 198338 w 2977587"/>
              <a:gd name="connsiteY5" fmla="*/ 580302 h 1887639"/>
              <a:gd name="connsiteX6" fmla="*/ 198338 w 2977587"/>
              <a:gd name="connsiteY6" fmla="*/ 1700877 h 1887639"/>
              <a:gd name="connsiteX7" fmla="*/ 1425013 w 2977587"/>
              <a:gd name="connsiteY7" fmla="*/ 1700877 h 1887639"/>
              <a:gd name="connsiteX8" fmla="*/ 1425013 w 2977587"/>
              <a:gd name="connsiteY8" fmla="*/ 580302 h 1887639"/>
              <a:gd name="connsiteX9" fmla="*/ 198338 w 2977587"/>
              <a:gd name="connsiteY9" fmla="*/ 580302 h 1887639"/>
              <a:gd name="connsiteX0" fmla="*/ 0 w 2989162"/>
              <a:gd name="connsiteY0" fmla="*/ 0 h 1887639"/>
              <a:gd name="connsiteX1" fmla="*/ 2989162 w 2989162"/>
              <a:gd name="connsiteY1" fmla="*/ 11573 h 1887639"/>
              <a:gd name="connsiteX2" fmla="*/ 2972765 w 2989162"/>
              <a:gd name="connsiteY2" fmla="*/ 1884745 h 1887639"/>
              <a:gd name="connsiteX3" fmla="*/ 11575 w 2989162"/>
              <a:gd name="connsiteY3" fmla="*/ 1887639 h 1887639"/>
              <a:gd name="connsiteX4" fmla="*/ 0 w 2989162"/>
              <a:gd name="connsiteY4" fmla="*/ 0 h 1887639"/>
              <a:gd name="connsiteX5" fmla="*/ 198338 w 2989162"/>
              <a:gd name="connsiteY5" fmla="*/ 580302 h 1887639"/>
              <a:gd name="connsiteX6" fmla="*/ 198338 w 2989162"/>
              <a:gd name="connsiteY6" fmla="*/ 1700877 h 1887639"/>
              <a:gd name="connsiteX7" fmla="*/ 1425013 w 2989162"/>
              <a:gd name="connsiteY7" fmla="*/ 1700877 h 1887639"/>
              <a:gd name="connsiteX8" fmla="*/ 1425013 w 2989162"/>
              <a:gd name="connsiteY8" fmla="*/ 580302 h 1887639"/>
              <a:gd name="connsiteX9" fmla="*/ 198338 w 2989162"/>
              <a:gd name="connsiteY9" fmla="*/ 580302 h 1887639"/>
              <a:gd name="connsiteX0" fmla="*/ 0 w 2989162"/>
              <a:gd name="connsiteY0" fmla="*/ 0 h 2802039"/>
              <a:gd name="connsiteX1" fmla="*/ 2989162 w 2989162"/>
              <a:gd name="connsiteY1" fmla="*/ 925973 h 2802039"/>
              <a:gd name="connsiteX2" fmla="*/ 2972765 w 2989162"/>
              <a:gd name="connsiteY2" fmla="*/ 2799145 h 2802039"/>
              <a:gd name="connsiteX3" fmla="*/ 11575 w 2989162"/>
              <a:gd name="connsiteY3" fmla="*/ 2802039 h 2802039"/>
              <a:gd name="connsiteX4" fmla="*/ 0 w 2989162"/>
              <a:gd name="connsiteY4" fmla="*/ 0 h 2802039"/>
              <a:gd name="connsiteX5" fmla="*/ 198338 w 2989162"/>
              <a:gd name="connsiteY5" fmla="*/ 1494702 h 2802039"/>
              <a:gd name="connsiteX6" fmla="*/ 198338 w 2989162"/>
              <a:gd name="connsiteY6" fmla="*/ 2615277 h 2802039"/>
              <a:gd name="connsiteX7" fmla="*/ 1425013 w 2989162"/>
              <a:gd name="connsiteY7" fmla="*/ 2615277 h 2802039"/>
              <a:gd name="connsiteX8" fmla="*/ 1425013 w 2989162"/>
              <a:gd name="connsiteY8" fmla="*/ 1494702 h 2802039"/>
              <a:gd name="connsiteX9" fmla="*/ 198338 w 2989162"/>
              <a:gd name="connsiteY9" fmla="*/ 1494702 h 2802039"/>
              <a:gd name="connsiteX0" fmla="*/ 0 w 3048000"/>
              <a:gd name="connsiteY0" fmla="*/ 0 h 2802039"/>
              <a:gd name="connsiteX1" fmla="*/ 3048000 w 3048000"/>
              <a:gd name="connsiteY1" fmla="*/ 0 h 2802039"/>
              <a:gd name="connsiteX2" fmla="*/ 2972765 w 3048000"/>
              <a:gd name="connsiteY2" fmla="*/ 2799145 h 2802039"/>
              <a:gd name="connsiteX3" fmla="*/ 11575 w 3048000"/>
              <a:gd name="connsiteY3" fmla="*/ 2802039 h 2802039"/>
              <a:gd name="connsiteX4" fmla="*/ 0 w 3048000"/>
              <a:gd name="connsiteY4" fmla="*/ 0 h 2802039"/>
              <a:gd name="connsiteX5" fmla="*/ 198338 w 3048000"/>
              <a:gd name="connsiteY5" fmla="*/ 1494702 h 2802039"/>
              <a:gd name="connsiteX6" fmla="*/ 198338 w 3048000"/>
              <a:gd name="connsiteY6" fmla="*/ 2615277 h 2802039"/>
              <a:gd name="connsiteX7" fmla="*/ 1425013 w 3048000"/>
              <a:gd name="connsiteY7" fmla="*/ 2615277 h 2802039"/>
              <a:gd name="connsiteX8" fmla="*/ 1425013 w 3048000"/>
              <a:gd name="connsiteY8" fmla="*/ 1494702 h 2802039"/>
              <a:gd name="connsiteX9" fmla="*/ 198338 w 3048000"/>
              <a:gd name="connsiteY9" fmla="*/ 1494702 h 2802039"/>
              <a:gd name="connsiteX0" fmla="*/ 0 w 2974372"/>
              <a:gd name="connsiteY0" fmla="*/ 0 h 2802039"/>
              <a:gd name="connsiteX1" fmla="*/ 2971800 w 2974372"/>
              <a:gd name="connsiteY1" fmla="*/ 0 h 2802039"/>
              <a:gd name="connsiteX2" fmla="*/ 2972765 w 2974372"/>
              <a:gd name="connsiteY2" fmla="*/ 2799145 h 2802039"/>
              <a:gd name="connsiteX3" fmla="*/ 11575 w 2974372"/>
              <a:gd name="connsiteY3" fmla="*/ 2802039 h 2802039"/>
              <a:gd name="connsiteX4" fmla="*/ 0 w 2974372"/>
              <a:gd name="connsiteY4" fmla="*/ 0 h 2802039"/>
              <a:gd name="connsiteX5" fmla="*/ 198338 w 2974372"/>
              <a:gd name="connsiteY5" fmla="*/ 1494702 h 2802039"/>
              <a:gd name="connsiteX6" fmla="*/ 198338 w 2974372"/>
              <a:gd name="connsiteY6" fmla="*/ 2615277 h 2802039"/>
              <a:gd name="connsiteX7" fmla="*/ 1425013 w 2974372"/>
              <a:gd name="connsiteY7" fmla="*/ 2615277 h 2802039"/>
              <a:gd name="connsiteX8" fmla="*/ 1425013 w 2974372"/>
              <a:gd name="connsiteY8" fmla="*/ 1494702 h 2802039"/>
              <a:gd name="connsiteX9" fmla="*/ 198338 w 2974372"/>
              <a:gd name="connsiteY9" fmla="*/ 1494702 h 2802039"/>
              <a:gd name="connsiteX0" fmla="*/ 0 w 2973407"/>
              <a:gd name="connsiteY0" fmla="*/ 0 h 5257800"/>
              <a:gd name="connsiteX1" fmla="*/ 2971800 w 2973407"/>
              <a:gd name="connsiteY1" fmla="*/ 0 h 5257800"/>
              <a:gd name="connsiteX2" fmla="*/ 2971800 w 2973407"/>
              <a:gd name="connsiteY2" fmla="*/ 5257800 h 5257800"/>
              <a:gd name="connsiteX3" fmla="*/ 11575 w 2973407"/>
              <a:gd name="connsiteY3" fmla="*/ 2802039 h 5257800"/>
              <a:gd name="connsiteX4" fmla="*/ 0 w 2973407"/>
              <a:gd name="connsiteY4" fmla="*/ 0 h 5257800"/>
              <a:gd name="connsiteX5" fmla="*/ 198338 w 2973407"/>
              <a:gd name="connsiteY5" fmla="*/ 1494702 h 5257800"/>
              <a:gd name="connsiteX6" fmla="*/ 198338 w 2973407"/>
              <a:gd name="connsiteY6" fmla="*/ 2615277 h 5257800"/>
              <a:gd name="connsiteX7" fmla="*/ 1425013 w 2973407"/>
              <a:gd name="connsiteY7" fmla="*/ 2615277 h 5257800"/>
              <a:gd name="connsiteX8" fmla="*/ 1425013 w 2973407"/>
              <a:gd name="connsiteY8" fmla="*/ 1494702 h 5257800"/>
              <a:gd name="connsiteX9" fmla="*/ 198338 w 2973407"/>
              <a:gd name="connsiteY9" fmla="*/ 1494702 h 5257800"/>
              <a:gd name="connsiteX0" fmla="*/ 3857 w 2977264"/>
              <a:gd name="connsiteY0" fmla="*/ 0 h 5257800"/>
              <a:gd name="connsiteX1" fmla="*/ 2975657 w 2977264"/>
              <a:gd name="connsiteY1" fmla="*/ 0 h 5257800"/>
              <a:gd name="connsiteX2" fmla="*/ 2975657 w 2977264"/>
              <a:gd name="connsiteY2" fmla="*/ 5257800 h 5257800"/>
              <a:gd name="connsiteX3" fmla="*/ 3858 w 2977264"/>
              <a:gd name="connsiteY3" fmla="*/ 5257799 h 5257800"/>
              <a:gd name="connsiteX4" fmla="*/ 3857 w 2977264"/>
              <a:gd name="connsiteY4" fmla="*/ 0 h 5257800"/>
              <a:gd name="connsiteX5" fmla="*/ 202195 w 2977264"/>
              <a:gd name="connsiteY5" fmla="*/ 1494702 h 5257800"/>
              <a:gd name="connsiteX6" fmla="*/ 202195 w 2977264"/>
              <a:gd name="connsiteY6" fmla="*/ 2615277 h 5257800"/>
              <a:gd name="connsiteX7" fmla="*/ 1428870 w 2977264"/>
              <a:gd name="connsiteY7" fmla="*/ 2615277 h 5257800"/>
              <a:gd name="connsiteX8" fmla="*/ 1428870 w 2977264"/>
              <a:gd name="connsiteY8" fmla="*/ 1494702 h 5257800"/>
              <a:gd name="connsiteX9" fmla="*/ 202195 w 2977264"/>
              <a:gd name="connsiteY9" fmla="*/ 1494702 h 5257800"/>
              <a:gd name="connsiteX0" fmla="*/ 0 w 3967732"/>
              <a:gd name="connsiteY0" fmla="*/ 0 h 5257800"/>
              <a:gd name="connsiteX1" fmla="*/ 3967269 w 3967732"/>
              <a:gd name="connsiteY1" fmla="*/ 0 h 5257800"/>
              <a:gd name="connsiteX2" fmla="*/ 3967269 w 3967732"/>
              <a:gd name="connsiteY2" fmla="*/ 5257800 h 5257800"/>
              <a:gd name="connsiteX3" fmla="*/ 995470 w 3967732"/>
              <a:gd name="connsiteY3" fmla="*/ 5257799 h 5257800"/>
              <a:gd name="connsiteX4" fmla="*/ 0 w 3967732"/>
              <a:gd name="connsiteY4" fmla="*/ 0 h 5257800"/>
              <a:gd name="connsiteX5" fmla="*/ 1193807 w 3967732"/>
              <a:gd name="connsiteY5" fmla="*/ 1494702 h 5257800"/>
              <a:gd name="connsiteX6" fmla="*/ 1193807 w 3967732"/>
              <a:gd name="connsiteY6" fmla="*/ 2615277 h 5257800"/>
              <a:gd name="connsiteX7" fmla="*/ 2420482 w 3967732"/>
              <a:gd name="connsiteY7" fmla="*/ 2615277 h 5257800"/>
              <a:gd name="connsiteX8" fmla="*/ 2420482 w 3967732"/>
              <a:gd name="connsiteY8" fmla="*/ 1494702 h 5257800"/>
              <a:gd name="connsiteX9" fmla="*/ 1193807 w 3967732"/>
              <a:gd name="connsiteY9" fmla="*/ 1494702 h 5257800"/>
              <a:gd name="connsiteX0" fmla="*/ 0 w 3967732"/>
              <a:gd name="connsiteY0" fmla="*/ 0 h 5257800"/>
              <a:gd name="connsiteX1" fmla="*/ 3967269 w 3967732"/>
              <a:gd name="connsiteY1" fmla="*/ 0 h 5257800"/>
              <a:gd name="connsiteX2" fmla="*/ 3967269 w 3967732"/>
              <a:gd name="connsiteY2" fmla="*/ 5257800 h 5257800"/>
              <a:gd name="connsiteX3" fmla="*/ 17777 w 3967732"/>
              <a:gd name="connsiteY3" fmla="*/ 5240024 h 5257800"/>
              <a:gd name="connsiteX4" fmla="*/ 0 w 3967732"/>
              <a:gd name="connsiteY4" fmla="*/ 0 h 5257800"/>
              <a:gd name="connsiteX5" fmla="*/ 1193807 w 3967732"/>
              <a:gd name="connsiteY5" fmla="*/ 1494702 h 5257800"/>
              <a:gd name="connsiteX6" fmla="*/ 1193807 w 3967732"/>
              <a:gd name="connsiteY6" fmla="*/ 2615277 h 5257800"/>
              <a:gd name="connsiteX7" fmla="*/ 2420482 w 3967732"/>
              <a:gd name="connsiteY7" fmla="*/ 2615277 h 5257800"/>
              <a:gd name="connsiteX8" fmla="*/ 2420482 w 3967732"/>
              <a:gd name="connsiteY8" fmla="*/ 1494702 h 5257800"/>
              <a:gd name="connsiteX9" fmla="*/ 1193807 w 3967732"/>
              <a:gd name="connsiteY9" fmla="*/ 1494702 h 5257800"/>
              <a:gd name="connsiteX0" fmla="*/ 0 w 4101054"/>
              <a:gd name="connsiteY0" fmla="*/ 0 h 5266688"/>
              <a:gd name="connsiteX1" fmla="*/ 4100591 w 4101054"/>
              <a:gd name="connsiteY1" fmla="*/ 8888 h 5266688"/>
              <a:gd name="connsiteX2" fmla="*/ 4100591 w 4101054"/>
              <a:gd name="connsiteY2" fmla="*/ 5266688 h 5266688"/>
              <a:gd name="connsiteX3" fmla="*/ 151099 w 4101054"/>
              <a:gd name="connsiteY3" fmla="*/ 5248912 h 5266688"/>
              <a:gd name="connsiteX4" fmla="*/ 0 w 4101054"/>
              <a:gd name="connsiteY4" fmla="*/ 0 h 5266688"/>
              <a:gd name="connsiteX5" fmla="*/ 1327129 w 4101054"/>
              <a:gd name="connsiteY5" fmla="*/ 1503590 h 5266688"/>
              <a:gd name="connsiteX6" fmla="*/ 1327129 w 4101054"/>
              <a:gd name="connsiteY6" fmla="*/ 2624165 h 5266688"/>
              <a:gd name="connsiteX7" fmla="*/ 2553804 w 4101054"/>
              <a:gd name="connsiteY7" fmla="*/ 2624165 h 5266688"/>
              <a:gd name="connsiteX8" fmla="*/ 2553804 w 4101054"/>
              <a:gd name="connsiteY8" fmla="*/ 1503590 h 5266688"/>
              <a:gd name="connsiteX9" fmla="*/ 1327129 w 4101054"/>
              <a:gd name="connsiteY9" fmla="*/ 1503590 h 5266688"/>
              <a:gd name="connsiteX0" fmla="*/ 0 w 4101054"/>
              <a:gd name="connsiteY0" fmla="*/ 0 h 5266688"/>
              <a:gd name="connsiteX1" fmla="*/ 4100591 w 4101054"/>
              <a:gd name="connsiteY1" fmla="*/ 8888 h 5266688"/>
              <a:gd name="connsiteX2" fmla="*/ 4100591 w 4101054"/>
              <a:gd name="connsiteY2" fmla="*/ 5266688 h 5266688"/>
              <a:gd name="connsiteX3" fmla="*/ 8889 w 4101054"/>
              <a:gd name="connsiteY3" fmla="*/ 5248912 h 5266688"/>
              <a:gd name="connsiteX4" fmla="*/ 0 w 4101054"/>
              <a:gd name="connsiteY4" fmla="*/ 0 h 5266688"/>
              <a:gd name="connsiteX5" fmla="*/ 1327129 w 4101054"/>
              <a:gd name="connsiteY5" fmla="*/ 1503590 h 5266688"/>
              <a:gd name="connsiteX6" fmla="*/ 1327129 w 4101054"/>
              <a:gd name="connsiteY6" fmla="*/ 2624165 h 5266688"/>
              <a:gd name="connsiteX7" fmla="*/ 2553804 w 4101054"/>
              <a:gd name="connsiteY7" fmla="*/ 2624165 h 5266688"/>
              <a:gd name="connsiteX8" fmla="*/ 2553804 w 4101054"/>
              <a:gd name="connsiteY8" fmla="*/ 1503590 h 5266688"/>
              <a:gd name="connsiteX9" fmla="*/ 1327129 w 4101054"/>
              <a:gd name="connsiteY9" fmla="*/ 1503590 h 52666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101054" h="5266688">
                <a:moveTo>
                  <a:pt x="0" y="0"/>
                </a:moveTo>
                <a:lnTo>
                  <a:pt x="4100591" y="8888"/>
                </a:lnTo>
                <a:cubicBezTo>
                  <a:pt x="4098984" y="502099"/>
                  <a:pt x="4102198" y="4773477"/>
                  <a:pt x="4100591" y="5266688"/>
                </a:cubicBezTo>
                <a:lnTo>
                  <a:pt x="8889" y="5248912"/>
                </a:lnTo>
                <a:cubicBezTo>
                  <a:pt x="5031" y="4619699"/>
                  <a:pt x="3858" y="629213"/>
                  <a:pt x="0" y="0"/>
                </a:cubicBezTo>
                <a:close/>
                <a:moveTo>
                  <a:pt x="1327129" y="1503590"/>
                </a:moveTo>
                <a:lnTo>
                  <a:pt x="1327129" y="2624165"/>
                </a:lnTo>
                <a:lnTo>
                  <a:pt x="2553804" y="2624165"/>
                </a:lnTo>
                <a:lnTo>
                  <a:pt x="2553804" y="1503590"/>
                </a:lnTo>
                <a:lnTo>
                  <a:pt x="1327129" y="1503590"/>
                </a:lnTo>
                <a:close/>
              </a:path>
            </a:pathLst>
          </a:custGeom>
          <a:solidFill>
            <a:schemeClr val="accent1">
              <a:alpha val="52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pPr algn="ctr"/>
            <a:endParaRPr lang="sv-S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6829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2.77701E-9 L -0.10816 -0.0011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417" y="-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CSS Sprites</a:t>
            </a:r>
            <a:endParaRPr lang="sv-SE" dirty="0"/>
          </a:p>
        </p:txBody>
      </p:sp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0072" y="1129308"/>
            <a:ext cx="5325874" cy="62950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5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0072" y="1875881"/>
            <a:ext cx="5325874" cy="288032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6" name="Picture 7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596608" y="1266325"/>
            <a:ext cx="2030836" cy="1008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xtBox 16"/>
          <p:cNvSpPr txBox="1"/>
          <p:nvPr/>
        </p:nvSpPr>
        <p:spPr>
          <a:xfrm>
            <a:off x="6507833" y="961525"/>
            <a:ext cx="18085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err="1" smtClean="0">
                <a:cs typeface="Courier New" pitchFamily="49" charset="0"/>
              </a:rPr>
              <a:t>socialsprite.png</a:t>
            </a:r>
            <a:endParaRPr lang="sv-SE" dirty="0">
              <a:cs typeface="Courier New" pitchFamily="49" charset="0"/>
            </a:endParaRPr>
          </a:p>
        </p:txBody>
      </p:sp>
      <p:pic>
        <p:nvPicPr>
          <p:cNvPr id="18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667367" y="2634302"/>
            <a:ext cx="949516" cy="129596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9" name="TextBox 18"/>
          <p:cNvSpPr txBox="1"/>
          <p:nvPr/>
        </p:nvSpPr>
        <p:spPr>
          <a:xfrm>
            <a:off x="6615900" y="2353444"/>
            <a:ext cx="12684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100" dirty="0" smtClean="0">
                <a:latin typeface="Courier New" pitchFamily="49" charset="0"/>
                <a:cs typeface="Courier New" pitchFamily="49" charset="0"/>
              </a:rPr>
              <a:t>#</a:t>
            </a:r>
            <a:r>
              <a:rPr lang="sv-SE" sz="1100" dirty="0" err="1" smtClean="0">
                <a:latin typeface="Courier New" pitchFamily="49" charset="0"/>
                <a:cs typeface="Courier New" pitchFamily="49" charset="0"/>
              </a:rPr>
              <a:t>fbIcon</a:t>
            </a:r>
            <a:endParaRPr lang="sv-SE" sz="1100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20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784381" y="2868376"/>
            <a:ext cx="982245" cy="106188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1" name="TextBox 20"/>
          <p:cNvSpPr txBox="1"/>
          <p:nvPr/>
        </p:nvSpPr>
        <p:spPr>
          <a:xfrm>
            <a:off x="7668344" y="2353444"/>
            <a:ext cx="13779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100" dirty="0" smtClean="0">
                <a:latin typeface="Courier New" pitchFamily="49" charset="0"/>
                <a:cs typeface="Courier New" pitchFamily="49" charset="0"/>
              </a:rPr>
              <a:t>#</a:t>
            </a:r>
            <a:r>
              <a:rPr lang="sv-SE" sz="1100" dirty="0" err="1" smtClean="0">
                <a:latin typeface="Courier New" pitchFamily="49" charset="0"/>
                <a:cs typeface="Courier New" pitchFamily="49" charset="0"/>
              </a:rPr>
              <a:t>fbIcon:hover</a:t>
            </a:r>
            <a:endParaRPr lang="sv-SE" sz="1100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22" name="Picture 7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874134" y="4475703"/>
            <a:ext cx="1806820" cy="8969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" name="Freeform 22"/>
          <p:cNvSpPr/>
          <p:nvPr/>
        </p:nvSpPr>
        <p:spPr>
          <a:xfrm>
            <a:off x="6695975" y="4081636"/>
            <a:ext cx="2286376" cy="1443834"/>
          </a:xfrm>
          <a:custGeom>
            <a:avLst/>
            <a:gdLst>
              <a:gd name="connsiteX0" fmla="*/ 0 w 1600200"/>
              <a:gd name="connsiteY0" fmla="*/ 0 h 1494100"/>
              <a:gd name="connsiteX1" fmla="*/ 1600200 w 1600200"/>
              <a:gd name="connsiteY1" fmla="*/ 0 h 1494100"/>
              <a:gd name="connsiteX2" fmla="*/ 1600200 w 1600200"/>
              <a:gd name="connsiteY2" fmla="*/ 1494100 h 1494100"/>
              <a:gd name="connsiteX3" fmla="*/ 0 w 1600200"/>
              <a:gd name="connsiteY3" fmla="*/ 1494100 h 1494100"/>
              <a:gd name="connsiteX4" fmla="*/ 0 w 1600200"/>
              <a:gd name="connsiteY4" fmla="*/ 0 h 1494100"/>
              <a:gd name="connsiteX5" fmla="*/ 186763 w 1600200"/>
              <a:gd name="connsiteY5" fmla="*/ 186763 h 1494100"/>
              <a:gd name="connsiteX6" fmla="*/ 186763 w 1600200"/>
              <a:gd name="connsiteY6" fmla="*/ 1307338 h 1494100"/>
              <a:gd name="connsiteX7" fmla="*/ 1413438 w 1600200"/>
              <a:gd name="connsiteY7" fmla="*/ 1307338 h 1494100"/>
              <a:gd name="connsiteX8" fmla="*/ 1413438 w 1600200"/>
              <a:gd name="connsiteY8" fmla="*/ 186763 h 1494100"/>
              <a:gd name="connsiteX9" fmla="*/ 186763 w 1600200"/>
              <a:gd name="connsiteY9" fmla="*/ 186763 h 1494100"/>
              <a:gd name="connsiteX0" fmla="*/ 0 w 2961190"/>
              <a:gd name="connsiteY0" fmla="*/ 0 h 1494100"/>
              <a:gd name="connsiteX1" fmla="*/ 1600200 w 2961190"/>
              <a:gd name="connsiteY1" fmla="*/ 0 h 1494100"/>
              <a:gd name="connsiteX2" fmla="*/ 2961190 w 2961190"/>
              <a:gd name="connsiteY2" fmla="*/ 1491206 h 1494100"/>
              <a:gd name="connsiteX3" fmla="*/ 0 w 2961190"/>
              <a:gd name="connsiteY3" fmla="*/ 1494100 h 1494100"/>
              <a:gd name="connsiteX4" fmla="*/ 0 w 2961190"/>
              <a:gd name="connsiteY4" fmla="*/ 0 h 1494100"/>
              <a:gd name="connsiteX5" fmla="*/ 186763 w 2961190"/>
              <a:gd name="connsiteY5" fmla="*/ 186763 h 1494100"/>
              <a:gd name="connsiteX6" fmla="*/ 186763 w 2961190"/>
              <a:gd name="connsiteY6" fmla="*/ 1307338 h 1494100"/>
              <a:gd name="connsiteX7" fmla="*/ 1413438 w 2961190"/>
              <a:gd name="connsiteY7" fmla="*/ 1307338 h 1494100"/>
              <a:gd name="connsiteX8" fmla="*/ 1413438 w 2961190"/>
              <a:gd name="connsiteY8" fmla="*/ 186763 h 1494100"/>
              <a:gd name="connsiteX9" fmla="*/ 186763 w 2961190"/>
              <a:gd name="connsiteY9" fmla="*/ 186763 h 1494100"/>
              <a:gd name="connsiteX0" fmla="*/ 0 w 2966012"/>
              <a:gd name="connsiteY0" fmla="*/ 0 h 1494100"/>
              <a:gd name="connsiteX1" fmla="*/ 2966012 w 2966012"/>
              <a:gd name="connsiteY1" fmla="*/ 11574 h 1494100"/>
              <a:gd name="connsiteX2" fmla="*/ 2961190 w 2966012"/>
              <a:gd name="connsiteY2" fmla="*/ 1491206 h 1494100"/>
              <a:gd name="connsiteX3" fmla="*/ 0 w 2966012"/>
              <a:gd name="connsiteY3" fmla="*/ 1494100 h 1494100"/>
              <a:gd name="connsiteX4" fmla="*/ 0 w 2966012"/>
              <a:gd name="connsiteY4" fmla="*/ 0 h 1494100"/>
              <a:gd name="connsiteX5" fmla="*/ 186763 w 2966012"/>
              <a:gd name="connsiteY5" fmla="*/ 186763 h 1494100"/>
              <a:gd name="connsiteX6" fmla="*/ 186763 w 2966012"/>
              <a:gd name="connsiteY6" fmla="*/ 1307338 h 1494100"/>
              <a:gd name="connsiteX7" fmla="*/ 1413438 w 2966012"/>
              <a:gd name="connsiteY7" fmla="*/ 1307338 h 1494100"/>
              <a:gd name="connsiteX8" fmla="*/ 1413438 w 2966012"/>
              <a:gd name="connsiteY8" fmla="*/ 186763 h 1494100"/>
              <a:gd name="connsiteX9" fmla="*/ 186763 w 2966012"/>
              <a:gd name="connsiteY9" fmla="*/ 186763 h 1494100"/>
              <a:gd name="connsiteX0" fmla="*/ 0 w 2977587"/>
              <a:gd name="connsiteY0" fmla="*/ 0 h 1887639"/>
              <a:gd name="connsiteX1" fmla="*/ 2977587 w 2977587"/>
              <a:gd name="connsiteY1" fmla="*/ 405113 h 1887639"/>
              <a:gd name="connsiteX2" fmla="*/ 2972765 w 2977587"/>
              <a:gd name="connsiteY2" fmla="*/ 1884745 h 1887639"/>
              <a:gd name="connsiteX3" fmla="*/ 11575 w 2977587"/>
              <a:gd name="connsiteY3" fmla="*/ 1887639 h 1887639"/>
              <a:gd name="connsiteX4" fmla="*/ 0 w 2977587"/>
              <a:gd name="connsiteY4" fmla="*/ 0 h 1887639"/>
              <a:gd name="connsiteX5" fmla="*/ 198338 w 2977587"/>
              <a:gd name="connsiteY5" fmla="*/ 580302 h 1887639"/>
              <a:gd name="connsiteX6" fmla="*/ 198338 w 2977587"/>
              <a:gd name="connsiteY6" fmla="*/ 1700877 h 1887639"/>
              <a:gd name="connsiteX7" fmla="*/ 1425013 w 2977587"/>
              <a:gd name="connsiteY7" fmla="*/ 1700877 h 1887639"/>
              <a:gd name="connsiteX8" fmla="*/ 1425013 w 2977587"/>
              <a:gd name="connsiteY8" fmla="*/ 580302 h 1887639"/>
              <a:gd name="connsiteX9" fmla="*/ 198338 w 2977587"/>
              <a:gd name="connsiteY9" fmla="*/ 580302 h 1887639"/>
              <a:gd name="connsiteX0" fmla="*/ 0 w 2989162"/>
              <a:gd name="connsiteY0" fmla="*/ 0 h 1887639"/>
              <a:gd name="connsiteX1" fmla="*/ 2989162 w 2989162"/>
              <a:gd name="connsiteY1" fmla="*/ 11573 h 1887639"/>
              <a:gd name="connsiteX2" fmla="*/ 2972765 w 2989162"/>
              <a:gd name="connsiteY2" fmla="*/ 1884745 h 1887639"/>
              <a:gd name="connsiteX3" fmla="*/ 11575 w 2989162"/>
              <a:gd name="connsiteY3" fmla="*/ 1887639 h 1887639"/>
              <a:gd name="connsiteX4" fmla="*/ 0 w 2989162"/>
              <a:gd name="connsiteY4" fmla="*/ 0 h 1887639"/>
              <a:gd name="connsiteX5" fmla="*/ 198338 w 2989162"/>
              <a:gd name="connsiteY5" fmla="*/ 580302 h 1887639"/>
              <a:gd name="connsiteX6" fmla="*/ 198338 w 2989162"/>
              <a:gd name="connsiteY6" fmla="*/ 1700877 h 1887639"/>
              <a:gd name="connsiteX7" fmla="*/ 1425013 w 2989162"/>
              <a:gd name="connsiteY7" fmla="*/ 1700877 h 1887639"/>
              <a:gd name="connsiteX8" fmla="*/ 1425013 w 2989162"/>
              <a:gd name="connsiteY8" fmla="*/ 580302 h 1887639"/>
              <a:gd name="connsiteX9" fmla="*/ 198338 w 2989162"/>
              <a:gd name="connsiteY9" fmla="*/ 580302 h 1887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89162" h="1887639">
                <a:moveTo>
                  <a:pt x="0" y="0"/>
                </a:moveTo>
                <a:lnTo>
                  <a:pt x="2989162" y="11573"/>
                </a:lnTo>
                <a:cubicBezTo>
                  <a:pt x="2987555" y="504784"/>
                  <a:pt x="2974372" y="1391534"/>
                  <a:pt x="2972765" y="1884745"/>
                </a:cubicBezTo>
                <a:lnTo>
                  <a:pt x="11575" y="1887639"/>
                </a:lnTo>
                <a:cubicBezTo>
                  <a:pt x="7717" y="1258426"/>
                  <a:pt x="3858" y="629213"/>
                  <a:pt x="0" y="0"/>
                </a:cubicBezTo>
                <a:close/>
                <a:moveTo>
                  <a:pt x="198338" y="580302"/>
                </a:moveTo>
                <a:lnTo>
                  <a:pt x="198338" y="1700877"/>
                </a:lnTo>
                <a:lnTo>
                  <a:pt x="1425013" y="1700877"/>
                </a:lnTo>
                <a:lnTo>
                  <a:pt x="1425013" y="580302"/>
                </a:lnTo>
                <a:lnTo>
                  <a:pt x="198338" y="580302"/>
                </a:lnTo>
                <a:close/>
              </a:path>
            </a:pathLst>
          </a:custGeom>
          <a:solidFill>
            <a:schemeClr val="accent1"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pPr algn="ctr"/>
            <a:endParaRPr lang="sv-SE">
              <a:solidFill>
                <a:schemeClr val="tx1"/>
              </a:solidFill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212319" y="4873724"/>
            <a:ext cx="1623377" cy="792088"/>
            <a:chOff x="251520" y="4663307"/>
            <a:chExt cx="1623377" cy="792088"/>
          </a:xfrm>
        </p:grpSpPr>
        <p:pic>
          <p:nvPicPr>
            <p:cNvPr id="25" name="Picture 10" descr="S:\dfm\info\icons\v-collections\v_collections_png\software_graphics_media\64x64\shadow\film.pn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528" y="4760345"/>
              <a:ext cx="609600" cy="609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TextBox 25"/>
            <p:cNvSpPr txBox="1"/>
            <p:nvPr/>
          </p:nvSpPr>
          <p:spPr>
            <a:xfrm>
              <a:off x="794778" y="4772757"/>
              <a:ext cx="108011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sv-SE" sz="1600" dirty="0" smtClean="0">
                  <a:latin typeface="Minya Nouvelle" pitchFamily="2" charset="0"/>
                </a:rPr>
                <a:t>Se demo </a:t>
              </a:r>
            </a:p>
          </p:txBody>
        </p:sp>
        <p:sp>
          <p:nvSpPr>
            <p:cNvPr id="27" name="Rounded Rectangle 26"/>
            <p:cNvSpPr/>
            <p:nvPr/>
          </p:nvSpPr>
          <p:spPr>
            <a:xfrm>
              <a:off x="251520" y="4663307"/>
              <a:ext cx="1584176" cy="792088"/>
            </a:xfrm>
            <a:prstGeom prst="roundRect">
              <a:avLst/>
            </a:prstGeom>
            <a:noFill/>
            <a:ln>
              <a:tailEnd type="arrow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</p:spTree>
    <p:extLst>
      <p:ext uri="{BB962C8B-B14F-4D97-AF65-F5344CB8AC3E}">
        <p14:creationId xmlns:p14="http://schemas.microsoft.com/office/powerpoint/2010/main" val="8156854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3.19356E-7 L -0.09844 0.0005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931" y="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CSS Sprites</a:t>
            </a:r>
            <a:endParaRPr lang="sv-SE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1129308"/>
            <a:ext cx="8663880" cy="134104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048699" y="1488448"/>
            <a:ext cx="915789" cy="404602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Rectangle 5"/>
          <p:cNvSpPr/>
          <p:nvPr/>
        </p:nvSpPr>
        <p:spPr>
          <a:xfrm>
            <a:off x="221691" y="2569468"/>
            <a:ext cx="3551173" cy="1905916"/>
          </a:xfrm>
          <a:prstGeom prst="rect">
            <a:avLst/>
          </a:prstGeom>
          <a:gradFill rotWithShape="1">
            <a:gsLst>
              <a:gs pos="0">
                <a:srgbClr val="9BBB59">
                  <a:tint val="50000"/>
                  <a:satMod val="300000"/>
                </a:srgbClr>
              </a:gs>
              <a:gs pos="35000">
                <a:srgbClr val="9BBB59">
                  <a:tint val="37000"/>
                  <a:satMod val="300000"/>
                </a:srgbClr>
              </a:gs>
              <a:gs pos="100000">
                <a:srgbClr val="9BBB59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7" name="Picture 6" descr="L:\WorkSpace\tstjo\Icons\v_collection_png\64x64\shadow\gear_ok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660" y="2640023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074423" y="2713990"/>
            <a:ext cx="14205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400" b="1" dirty="0" smtClean="0">
                <a:latin typeface="Minya Nouvelle" pitchFamily="2" charset="0"/>
              </a:rPr>
              <a:t>Fördelar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11660" y="3272768"/>
            <a:ext cx="346120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sv-SE" sz="1600" dirty="0">
                <a:latin typeface="Minya Nouvelle" pitchFamily="2" charset="0"/>
              </a:rPr>
              <a:t>Minskad totalstorlek på bilder</a:t>
            </a:r>
          </a:p>
          <a:p>
            <a:pPr marL="285750" indent="-285750">
              <a:buFont typeface="Arial" charset="0"/>
              <a:buChar char="•"/>
            </a:pPr>
            <a:r>
              <a:rPr lang="sv-SE" sz="1600" dirty="0" smtClean="0">
                <a:latin typeface="Minya Nouvelle" pitchFamily="2" charset="0"/>
              </a:rPr>
              <a:t>Färre </a:t>
            </a:r>
            <a:r>
              <a:rPr lang="sv-SE" sz="1600" dirty="0">
                <a:latin typeface="Minya Nouvelle" pitchFamily="2" charset="0"/>
              </a:rPr>
              <a:t>HTTP-anrop till servern</a:t>
            </a:r>
          </a:p>
          <a:p>
            <a:pPr marL="285750" indent="-285750">
              <a:buFont typeface="Arial" charset="0"/>
              <a:buChar char="•"/>
            </a:pPr>
            <a:r>
              <a:rPr lang="sv-SE" sz="1600" dirty="0" smtClean="0">
                <a:latin typeface="Minya Nouvelle" pitchFamily="2" charset="0"/>
              </a:rPr>
              <a:t>Färre </a:t>
            </a:r>
            <a:r>
              <a:rPr lang="sv-SE" sz="1600" dirty="0">
                <a:latin typeface="Minya Nouvelle" pitchFamily="2" charset="0"/>
              </a:rPr>
              <a:t>HTTP-anrop från klienten</a:t>
            </a:r>
          </a:p>
          <a:p>
            <a:pPr marL="285750" indent="-285750">
              <a:buFont typeface="Arial" charset="0"/>
              <a:buChar char="•"/>
            </a:pPr>
            <a:r>
              <a:rPr lang="sv-SE" sz="1600" dirty="0" smtClean="0">
                <a:latin typeface="Minya Nouvelle" pitchFamily="2" charset="0"/>
              </a:rPr>
              <a:t>Vi </a:t>
            </a:r>
            <a:r>
              <a:rPr lang="sv-SE" sz="1600" dirty="0">
                <a:latin typeface="Minya Nouvelle" pitchFamily="2" charset="0"/>
              </a:rPr>
              <a:t>riskerar inte ”</a:t>
            </a:r>
            <a:r>
              <a:rPr lang="sv-SE" sz="1600" dirty="0" err="1">
                <a:latin typeface="Minya Nouvelle" pitchFamily="2" charset="0"/>
              </a:rPr>
              <a:t>flickering</a:t>
            </a:r>
            <a:r>
              <a:rPr lang="sv-SE" sz="1600" dirty="0">
                <a:latin typeface="Minya Nouvelle" pitchFamily="2" charset="0"/>
              </a:rPr>
              <a:t>”</a:t>
            </a:r>
          </a:p>
        </p:txBody>
      </p:sp>
      <p:sp>
        <p:nvSpPr>
          <p:cNvPr id="10" name="Rectangle 9"/>
          <p:cNvSpPr/>
          <p:nvPr/>
        </p:nvSpPr>
        <p:spPr>
          <a:xfrm>
            <a:off x="3707904" y="3446180"/>
            <a:ext cx="4176464" cy="2088296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771527" y="4159961"/>
            <a:ext cx="418953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sv-SE" sz="1400" dirty="0" smtClean="0">
                <a:latin typeface="Minya Nouvelle" pitchFamily="2" charset="0"/>
              </a:rPr>
              <a:t>Ovana </a:t>
            </a:r>
            <a:r>
              <a:rPr lang="sv-SE" sz="1400" dirty="0">
                <a:latin typeface="Minya Nouvelle" pitchFamily="2" charset="0"/>
              </a:rPr>
              <a:t>utvecklare riskerar att lägga bilder som hör hemma i HTML-koden som CSS Sprites.</a:t>
            </a:r>
          </a:p>
          <a:p>
            <a:pPr marL="285750" indent="-285750">
              <a:buFont typeface="Arial" charset="0"/>
              <a:buChar char="•"/>
            </a:pPr>
            <a:r>
              <a:rPr lang="sv-SE" sz="1400" dirty="0" smtClean="0">
                <a:latin typeface="Minya Nouvelle" pitchFamily="2" charset="0"/>
              </a:rPr>
              <a:t>Jobbigare </a:t>
            </a:r>
            <a:r>
              <a:rPr lang="sv-SE" sz="1400" dirty="0">
                <a:latin typeface="Minya Nouvelle" pitchFamily="2" charset="0"/>
              </a:rPr>
              <a:t>att underhålla stora CSS Sprites</a:t>
            </a:r>
          </a:p>
          <a:p>
            <a:pPr marL="285750" indent="-285750">
              <a:buFont typeface="Arial" charset="0"/>
              <a:buChar char="•"/>
            </a:pPr>
            <a:r>
              <a:rPr lang="sv-SE" sz="1400" dirty="0" smtClean="0">
                <a:latin typeface="Minya Nouvelle" pitchFamily="2" charset="0"/>
              </a:rPr>
              <a:t>Kan </a:t>
            </a:r>
            <a:r>
              <a:rPr lang="sv-SE" sz="1400" dirty="0">
                <a:latin typeface="Minya Nouvelle" pitchFamily="2" charset="0"/>
              </a:rPr>
              <a:t>bli jobbigare CSS att koda.</a:t>
            </a:r>
          </a:p>
        </p:txBody>
      </p:sp>
      <p:pic>
        <p:nvPicPr>
          <p:cNvPr id="12" name="Picture 8" descr="L:\WorkSpace\tstjo\Icons\v_collection_png\64x64\shadow\gear_error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2808" y="3590701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4650449" y="3618409"/>
            <a:ext cx="16768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400" b="1" dirty="0" smtClean="0">
                <a:latin typeface="Minya Nouvelle" pitchFamily="2" charset="0"/>
              </a:rPr>
              <a:t>Nackdelar</a:t>
            </a:r>
          </a:p>
        </p:txBody>
      </p:sp>
    </p:spTree>
    <p:extLst>
      <p:ext uri="{BB962C8B-B14F-4D97-AF65-F5344CB8AC3E}">
        <p14:creationId xmlns:p14="http://schemas.microsoft.com/office/powerpoint/2010/main" val="32535796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/>
      <p:bldP spid="9" grpId="0"/>
      <p:bldP spid="10" grpId="0" animBg="1"/>
      <p:bldP spid="11" grpId="0"/>
      <p:bldP spid="1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ID-selektor</a:t>
            </a:r>
            <a:endParaRPr lang="sv-SE" dirty="0"/>
          </a:p>
        </p:txBody>
      </p:sp>
      <p:sp>
        <p:nvSpPr>
          <p:cNvPr id="4" name="Rectangle 3"/>
          <p:cNvSpPr/>
          <p:nvPr/>
        </p:nvSpPr>
        <p:spPr>
          <a:xfrm>
            <a:off x="395536" y="1991662"/>
            <a:ext cx="3911886" cy="27699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#content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</a:t>
            </a:r>
            <a:r>
              <a:rPr lang="en-US" sz="1200" dirty="0" err="1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egenskap</a:t>
            </a:r>
            <a:r>
              <a:rPr lang="en-US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2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värde</a:t>
            </a:r>
            <a:r>
              <a:rPr lang="en-US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5" name="Rectangle 4"/>
          <p:cNvSpPr/>
          <p:nvPr/>
        </p:nvSpPr>
        <p:spPr>
          <a:xfrm>
            <a:off x="4427984" y="1437663"/>
            <a:ext cx="3911886" cy="138499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&lt;div </a:t>
            </a:r>
            <a:r>
              <a:rPr lang="en-US" sz="12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id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"content"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&gt;</a:t>
            </a:r>
          </a:p>
          <a:p>
            <a:endParaRPr lang="en-US" sz="1200" b="1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…</a:t>
            </a:r>
          </a:p>
          <a:p>
            <a:endParaRPr lang="en-US" sz="1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&lt;/div&gt;</a:t>
            </a:r>
          </a:p>
          <a:p>
            <a:r>
              <a:rPr lang="en-US" sz="1200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200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&lt;div id="footer"&gt;…&lt;/div&gt;</a:t>
            </a:r>
            <a:endParaRPr lang="en-US" sz="1200" dirty="0">
              <a:solidFill>
                <a:schemeClr val="tx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172400" y="0"/>
            <a:ext cx="69121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7200" dirty="0" smtClean="0">
                <a:latin typeface="Minya Nouvelle" pitchFamily="2" charset="0"/>
              </a:rPr>
              <a:t>#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839144" y="3503367"/>
            <a:ext cx="68028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400" dirty="0" smtClean="0">
                <a:latin typeface="Minya Nouvelle" pitchFamily="2" charset="0"/>
              </a:rPr>
              <a:t>På en och samma sida får det aldrig förekomma att två id-attribut har samma värde!</a:t>
            </a:r>
          </a:p>
        </p:txBody>
      </p:sp>
      <p:pic>
        <p:nvPicPr>
          <p:cNvPr id="96258" name="Picture 2" descr="S:\dfm\info\icons\v-collections\v_collections_png\business_finance_data\128x128\shadow\hand_point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842" y="4081636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 rot="19815192">
            <a:off x="-100851" y="439702"/>
            <a:ext cx="13901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000" dirty="0" smtClean="0">
                <a:solidFill>
                  <a:srgbClr val="FF0000"/>
                </a:solidFill>
                <a:latin typeface="Minya Nouvelle" pitchFamily="2" charset="0"/>
              </a:rPr>
              <a:t>Selektorer</a:t>
            </a:r>
            <a:endParaRPr lang="sv-SE" sz="2000" b="1" dirty="0" smtClean="0">
              <a:solidFill>
                <a:srgbClr val="FF0000"/>
              </a:solidFill>
              <a:latin typeface="Minya Nouvell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08246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Gridbaserade layouter</a:t>
            </a:r>
            <a:endParaRPr lang="sv-SE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143000"/>
            <a:ext cx="5612626" cy="3177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  <a:reflection blurRad="6350" stA="52000" endA="300" endPos="35000" dir="5400000" sy="-100000" algn="bl" rotWithShape="0"/>
          </a:effectLst>
          <a:scene3d>
            <a:camera prst="perspectiveContrastingRightFacing"/>
            <a:lightRig rig="threePt" dir="t"/>
          </a:scene3d>
        </p:spPr>
      </p:pic>
      <p:sp>
        <p:nvSpPr>
          <p:cNvPr id="6" name="TextBox 5"/>
          <p:cNvSpPr txBox="1"/>
          <p:nvPr/>
        </p:nvSpPr>
        <p:spPr>
          <a:xfrm>
            <a:off x="4911690" y="1143000"/>
            <a:ext cx="388843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>
                <a:latin typeface="Minya Nouvelle" pitchFamily="2" charset="0"/>
              </a:rPr>
              <a:t>Bygger på att man försöker arbeta med kolumner i </a:t>
            </a:r>
            <a:r>
              <a:rPr lang="sv-SE" b="1" dirty="0">
                <a:latin typeface="Minya Nouvelle" pitchFamily="2" charset="0"/>
              </a:rPr>
              <a:t>multipler om 3 eller 4</a:t>
            </a:r>
            <a:r>
              <a:rPr lang="sv-SE" dirty="0">
                <a:latin typeface="Minya Nouvelle" pitchFamily="2" charset="0"/>
              </a:rPr>
              <a:t>.</a:t>
            </a:r>
          </a:p>
          <a:p>
            <a:endParaRPr lang="sv-SE" dirty="0">
              <a:latin typeface="Minya Nouvelle" pitchFamily="2" charset="0"/>
            </a:endParaRPr>
          </a:p>
          <a:p>
            <a:r>
              <a:rPr lang="sv-SE" dirty="0">
                <a:latin typeface="Minya Nouvelle" pitchFamily="2" charset="0"/>
              </a:rPr>
              <a:t>Fokuserar på </a:t>
            </a:r>
            <a:r>
              <a:rPr lang="sv-SE" b="1" dirty="0">
                <a:latin typeface="Minya Nouvelle" pitchFamily="2" charset="0"/>
              </a:rPr>
              <a:t>kolumner</a:t>
            </a:r>
            <a:r>
              <a:rPr lang="sv-SE" dirty="0">
                <a:latin typeface="Minya Nouvelle" pitchFamily="2" charset="0"/>
              </a:rPr>
              <a:t>, men rader kan användas i viss utsträckning</a:t>
            </a:r>
          </a:p>
          <a:p>
            <a:endParaRPr lang="sv-SE" dirty="0">
              <a:latin typeface="Minya Nouvelle" pitchFamily="2" charset="0"/>
            </a:endParaRPr>
          </a:p>
          <a:p>
            <a:r>
              <a:rPr lang="sv-SE" dirty="0">
                <a:latin typeface="Minya Nouvelle" pitchFamily="2" charset="0"/>
              </a:rPr>
              <a:t>Ger ett </a:t>
            </a:r>
            <a:r>
              <a:rPr lang="sv-SE" b="1" dirty="0">
                <a:latin typeface="Minya Nouvelle" pitchFamily="2" charset="0"/>
              </a:rPr>
              <a:t>proffsigare intryck </a:t>
            </a:r>
            <a:r>
              <a:rPr lang="sv-SE" dirty="0">
                <a:latin typeface="Minya Nouvelle" pitchFamily="2" charset="0"/>
              </a:rPr>
              <a:t>och ofta per automatik en snyggare och behagligare sida att titta på.</a:t>
            </a:r>
          </a:p>
          <a:p>
            <a:endParaRPr lang="sv-SE" dirty="0">
              <a:latin typeface="Minya Nouvelle" pitchFamily="2" charset="0"/>
            </a:endParaRPr>
          </a:p>
          <a:p>
            <a:r>
              <a:rPr lang="sv-SE" dirty="0">
                <a:latin typeface="Minya Nouvelle" pitchFamily="2" charset="0"/>
              </a:rPr>
              <a:t>Bygger på kolumner med marginaler.</a:t>
            </a:r>
          </a:p>
          <a:p>
            <a:endParaRPr lang="sv-SE" dirty="0">
              <a:latin typeface="Minya Nouvelle" pitchFamily="2" charset="0"/>
            </a:endParaRPr>
          </a:p>
          <a:p>
            <a:endParaRPr lang="sv-SE" dirty="0">
              <a:latin typeface="Minya Nouvelle" pitchFamily="2" charset="0"/>
            </a:endParaRPr>
          </a:p>
          <a:p>
            <a:endParaRPr lang="sv-SE" dirty="0" smtClean="0">
              <a:latin typeface="Minya Nouvell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06304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Gridbaserade layouter</a:t>
            </a:r>
            <a:endParaRPr lang="sv-SE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1057300"/>
            <a:ext cx="7848872" cy="44440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004690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4580384" y="3176828"/>
            <a:ext cx="4176464" cy="2088296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51520" y="3176827"/>
            <a:ext cx="4176464" cy="2088296"/>
          </a:xfrm>
          <a:prstGeom prst="rect">
            <a:avLst/>
          </a:prstGeom>
          <a:gradFill rotWithShape="1">
            <a:gsLst>
              <a:gs pos="0">
                <a:srgbClr val="9BBB59">
                  <a:tint val="50000"/>
                  <a:satMod val="300000"/>
                </a:srgbClr>
              </a:gs>
              <a:gs pos="35000">
                <a:srgbClr val="9BBB59">
                  <a:tint val="37000"/>
                  <a:satMod val="300000"/>
                </a:srgbClr>
              </a:gs>
              <a:gs pos="100000">
                <a:srgbClr val="9BBB59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Ramverk</a:t>
            </a:r>
            <a:endParaRPr lang="sv-SE" dirty="0"/>
          </a:p>
        </p:txBody>
      </p:sp>
      <p:pic>
        <p:nvPicPr>
          <p:cNvPr id="4" name="Picture 4" descr="CSS frameworks 96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18720" y="1586151"/>
            <a:ext cx="1295400" cy="81178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1520" y="1433751"/>
            <a:ext cx="4238625" cy="10858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213920" y="1128951"/>
            <a:ext cx="1152525" cy="5334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Picture 8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528120" y="2271951"/>
            <a:ext cx="2705100" cy="8286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Picture 2" descr="CSS frameworks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165920" y="2348151"/>
            <a:ext cx="2857500" cy="828676"/>
          </a:xfrm>
          <a:prstGeom prst="rect">
            <a:avLst/>
          </a:prstGeom>
          <a:noFill/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233220" y="809863"/>
            <a:ext cx="2600325" cy="12477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1" name="TextBox 10"/>
          <p:cNvSpPr txBox="1"/>
          <p:nvPr/>
        </p:nvSpPr>
        <p:spPr>
          <a:xfrm>
            <a:off x="341489" y="3880127"/>
            <a:ext cx="4001416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sv-SE" sz="1400" dirty="0" smtClean="0">
                <a:latin typeface="Minya Nouvelle" pitchFamily="2" charset="0"/>
              </a:rPr>
              <a:t>Ökad produktivitet</a:t>
            </a:r>
          </a:p>
          <a:p>
            <a:pPr marL="285750" indent="-285750">
              <a:buFont typeface="Arial" charset="0"/>
              <a:buChar char="•"/>
            </a:pPr>
            <a:r>
              <a:rPr lang="sv-SE" sz="1400" dirty="0" smtClean="0">
                <a:latin typeface="Minya Nouvelle" pitchFamily="2" charset="0"/>
              </a:rPr>
              <a:t>Du </a:t>
            </a:r>
            <a:r>
              <a:rPr lang="sv-SE" sz="1400" dirty="0">
                <a:latin typeface="Minya Nouvelle" pitchFamily="2" charset="0"/>
              </a:rPr>
              <a:t>undviker vanliga </a:t>
            </a:r>
            <a:r>
              <a:rPr lang="sv-SE" sz="1400" dirty="0" smtClean="0">
                <a:latin typeface="Minya Nouvelle" pitchFamily="2" charset="0"/>
              </a:rPr>
              <a:t>misstag</a:t>
            </a:r>
          </a:p>
          <a:p>
            <a:pPr marL="285750" indent="-285750">
              <a:buFont typeface="Arial" charset="0"/>
              <a:buChar char="•"/>
            </a:pPr>
            <a:r>
              <a:rPr lang="sv-SE" sz="1400" dirty="0" smtClean="0">
                <a:latin typeface="Minya Nouvelle" pitchFamily="2" charset="0"/>
              </a:rPr>
              <a:t>Du </a:t>
            </a:r>
            <a:r>
              <a:rPr lang="sv-SE" sz="1400" dirty="0">
                <a:latin typeface="Minya Nouvelle" pitchFamily="2" charset="0"/>
              </a:rPr>
              <a:t>arbetar in en standard för </a:t>
            </a:r>
            <a:r>
              <a:rPr lang="sv-SE" sz="1400" dirty="0" smtClean="0">
                <a:latin typeface="Minya Nouvelle" pitchFamily="2" charset="0"/>
              </a:rPr>
              <a:t>namngivning</a:t>
            </a:r>
          </a:p>
          <a:p>
            <a:pPr marL="285750" indent="-285750">
              <a:buFont typeface="Arial" charset="0"/>
              <a:buChar char="•"/>
            </a:pPr>
            <a:r>
              <a:rPr lang="sv-SE" sz="1400" dirty="0" smtClean="0">
                <a:latin typeface="Minya Nouvelle" pitchFamily="2" charset="0"/>
              </a:rPr>
              <a:t>Förenklar samarbete</a:t>
            </a:r>
          </a:p>
          <a:p>
            <a:pPr marL="285750" indent="-285750">
              <a:buFont typeface="Arial" charset="0"/>
              <a:buChar char="•"/>
            </a:pPr>
            <a:r>
              <a:rPr lang="sv-SE" sz="1400" dirty="0" smtClean="0">
                <a:latin typeface="Minya Nouvelle" pitchFamily="2" charset="0"/>
              </a:rPr>
              <a:t>Du </a:t>
            </a:r>
            <a:r>
              <a:rPr lang="sv-SE" sz="1400" dirty="0">
                <a:latin typeface="Minya Nouvelle" pitchFamily="2" charset="0"/>
              </a:rPr>
              <a:t>slipper tänka på </a:t>
            </a:r>
            <a:r>
              <a:rPr lang="sv-SE" sz="1400" dirty="0" smtClean="0">
                <a:latin typeface="Minya Nouvelle" pitchFamily="2" charset="0"/>
              </a:rPr>
              <a:t>webbläsarkompabilitet</a:t>
            </a:r>
          </a:p>
          <a:p>
            <a:pPr marL="285750" indent="-285750">
              <a:buFont typeface="Arial" charset="0"/>
              <a:buChar char="•"/>
            </a:pPr>
            <a:r>
              <a:rPr lang="sv-SE" sz="1400" dirty="0" smtClean="0">
                <a:latin typeface="Minya Nouvelle" pitchFamily="2" charset="0"/>
              </a:rPr>
              <a:t>Du </a:t>
            </a:r>
            <a:r>
              <a:rPr lang="sv-SE" sz="1400" dirty="0">
                <a:latin typeface="Minya Nouvelle" pitchFamily="2" charset="0"/>
              </a:rPr>
              <a:t>får ren och välstrukturerad </a:t>
            </a:r>
            <a:r>
              <a:rPr lang="sv-SE" sz="1400" dirty="0" smtClean="0">
                <a:latin typeface="Minya Nouvelle" pitchFamily="2" charset="0"/>
              </a:rPr>
              <a:t>kod</a:t>
            </a:r>
          </a:p>
        </p:txBody>
      </p:sp>
      <p:pic>
        <p:nvPicPr>
          <p:cNvPr id="91142" name="Picture 6" descr="L:\WorkSpace\tstjo\Icons\v_collection_png\64x64\shadow\gear_ok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489" y="3247382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1104252" y="3321349"/>
            <a:ext cx="14205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400" b="1" dirty="0" smtClean="0">
                <a:latin typeface="Minya Nouvelle" pitchFamily="2" charset="0"/>
              </a:rPr>
              <a:t>Fördelar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644007" y="3890609"/>
            <a:ext cx="418953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sv-SE" sz="1400" dirty="0" smtClean="0">
                <a:latin typeface="Minya Nouvelle" pitchFamily="2" charset="0"/>
              </a:rPr>
              <a:t>Tar </a:t>
            </a:r>
            <a:r>
              <a:rPr lang="sv-SE" sz="1400" dirty="0">
                <a:latin typeface="Minya Nouvelle" pitchFamily="2" charset="0"/>
              </a:rPr>
              <a:t>tid att lära </a:t>
            </a:r>
            <a:r>
              <a:rPr lang="sv-SE" sz="1400" dirty="0" smtClean="0">
                <a:latin typeface="Minya Nouvelle" pitchFamily="2" charset="0"/>
              </a:rPr>
              <a:t>sig</a:t>
            </a:r>
          </a:p>
          <a:p>
            <a:pPr marL="285750" indent="-285750">
              <a:buFont typeface="Arial" charset="0"/>
              <a:buChar char="•"/>
            </a:pPr>
            <a:r>
              <a:rPr lang="sv-SE" sz="1400" dirty="0" smtClean="0">
                <a:latin typeface="Minya Nouvelle" pitchFamily="2" charset="0"/>
              </a:rPr>
              <a:t>Riskerar </a:t>
            </a:r>
            <a:r>
              <a:rPr lang="sv-SE" sz="1400" dirty="0">
                <a:latin typeface="Minya Nouvelle" pitchFamily="2" charset="0"/>
              </a:rPr>
              <a:t>att ärva fel och </a:t>
            </a:r>
            <a:r>
              <a:rPr lang="sv-SE" sz="1400" dirty="0" smtClean="0">
                <a:latin typeface="Minya Nouvelle" pitchFamily="2" charset="0"/>
              </a:rPr>
              <a:t>buggar</a:t>
            </a:r>
          </a:p>
          <a:p>
            <a:pPr marL="285750" indent="-285750">
              <a:buFont typeface="Arial" charset="0"/>
              <a:buChar char="•"/>
            </a:pPr>
            <a:r>
              <a:rPr lang="sv-SE" sz="1400" dirty="0" smtClean="0">
                <a:latin typeface="Minya Nouvelle" pitchFamily="2" charset="0"/>
              </a:rPr>
              <a:t>Du </a:t>
            </a:r>
            <a:r>
              <a:rPr lang="sv-SE" sz="1400" dirty="0">
                <a:latin typeface="Minya Nouvelle" pitchFamily="2" charset="0"/>
              </a:rPr>
              <a:t>mister genuin kunskap om </a:t>
            </a:r>
            <a:r>
              <a:rPr lang="sv-SE" sz="1400" dirty="0" smtClean="0">
                <a:latin typeface="Minya Nouvelle" pitchFamily="2" charset="0"/>
              </a:rPr>
              <a:t>CSS</a:t>
            </a:r>
          </a:p>
          <a:p>
            <a:pPr marL="285750" indent="-285750">
              <a:buFont typeface="Arial" charset="0"/>
              <a:buChar char="•"/>
            </a:pPr>
            <a:r>
              <a:rPr lang="sv-SE" sz="1400" dirty="0" smtClean="0">
                <a:latin typeface="Minya Nouvelle" pitchFamily="2" charset="0"/>
              </a:rPr>
              <a:t>Källkod </a:t>
            </a:r>
            <a:r>
              <a:rPr lang="sv-SE" sz="1400" dirty="0">
                <a:latin typeface="Minya Nouvelle" pitchFamily="2" charset="0"/>
              </a:rPr>
              <a:t>som innehåller mycket onödig </a:t>
            </a:r>
            <a:r>
              <a:rPr lang="sv-SE" sz="1400" dirty="0" smtClean="0">
                <a:latin typeface="Minya Nouvelle" pitchFamily="2" charset="0"/>
              </a:rPr>
              <a:t>kod</a:t>
            </a:r>
          </a:p>
          <a:p>
            <a:pPr marL="285750" indent="-285750">
              <a:buFont typeface="Arial" charset="0"/>
              <a:buChar char="•"/>
            </a:pPr>
            <a:r>
              <a:rPr lang="sv-SE" sz="1400" dirty="0" smtClean="0">
                <a:latin typeface="Minya Nouvelle" pitchFamily="2" charset="0"/>
              </a:rPr>
              <a:t>Du </a:t>
            </a:r>
            <a:r>
              <a:rPr lang="sv-SE" sz="1400" dirty="0">
                <a:latin typeface="Minya Nouvelle" pitchFamily="2" charset="0"/>
              </a:rPr>
              <a:t>riskerar att fastna i gamla </a:t>
            </a:r>
            <a:r>
              <a:rPr lang="sv-SE" sz="1400" dirty="0" smtClean="0">
                <a:latin typeface="Minya Nouvelle" pitchFamily="2" charset="0"/>
              </a:rPr>
              <a:t>hjulspår</a:t>
            </a:r>
          </a:p>
        </p:txBody>
      </p:sp>
      <p:pic>
        <p:nvPicPr>
          <p:cNvPr id="91144" name="Picture 8" descr="L:\WorkSpace\tstjo\Icons\v_collection_png\64x64\shadow\gear_error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5288" y="3321349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5522929" y="3349057"/>
            <a:ext cx="16768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400" b="1" dirty="0" smtClean="0">
                <a:latin typeface="Minya Nouvelle" pitchFamily="2" charset="0"/>
              </a:rPr>
              <a:t>Nackdelar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64703" y="5266287"/>
            <a:ext cx="77174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400" i="1" dirty="0" smtClean="0"/>
              <a:t>Källa: http://www.smashingmagazine.com/2007/09/21/css-frameworks-css-reset-design-from-scratch/</a:t>
            </a:r>
            <a:endParaRPr lang="sv-SE" sz="1400" i="1" dirty="0"/>
          </a:p>
        </p:txBody>
      </p:sp>
      <p:pic>
        <p:nvPicPr>
          <p:cNvPr id="174082" name="Picture 2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913284"/>
            <a:ext cx="2244030" cy="6024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978764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1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1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17" grpId="0" animBg="1"/>
      <p:bldP spid="11" grpId="0"/>
      <p:bldP spid="13" grpId="0"/>
      <p:bldP spid="14" grpId="0"/>
      <p:bldP spid="22" grpId="0"/>
      <p:bldP spid="23" grpId="0"/>
    </p:bld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b="1" dirty="0" smtClean="0"/>
              <a:t>F11 – CSS3</a:t>
            </a:r>
            <a:endParaRPr lang="sv-SE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395536" y="1201316"/>
            <a:ext cx="418197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800" b="1" dirty="0" smtClean="0">
                <a:latin typeface="Minya Nouvelle" pitchFamily="2" charset="0"/>
              </a:rPr>
              <a:t>Föreläsning 11, HT2012</a:t>
            </a:r>
          </a:p>
          <a:p>
            <a:r>
              <a:rPr lang="sv-SE" sz="2800" dirty="0" smtClean="0">
                <a:latin typeface="Minya Nouvelle" pitchFamily="2" charset="0"/>
              </a:rPr>
              <a:t>CSS3</a:t>
            </a:r>
          </a:p>
        </p:txBody>
      </p:sp>
      <p:sp>
        <p:nvSpPr>
          <p:cNvPr id="3" name="Rectangle 2"/>
          <p:cNvSpPr/>
          <p:nvPr/>
        </p:nvSpPr>
        <p:spPr>
          <a:xfrm>
            <a:off x="179512" y="4585692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sv-SE" b="1" dirty="0">
                <a:latin typeface="Minya Nouvelle" pitchFamily="2" charset="0"/>
              </a:rPr>
              <a:t>Kurser:</a:t>
            </a:r>
          </a:p>
          <a:p>
            <a:r>
              <a:rPr lang="sv-SE" dirty="0">
                <a:latin typeface="Minya Nouvelle" pitchFamily="2" charset="0"/>
              </a:rPr>
              <a:t>Webbteknisk introduktion </a:t>
            </a:r>
            <a:r>
              <a:rPr lang="sv-SE" dirty="0" smtClean="0">
                <a:latin typeface="Minya Nouvelle" pitchFamily="2" charset="0"/>
              </a:rPr>
              <a:t>1IK415</a:t>
            </a:r>
            <a:endParaRPr lang="sv-SE" dirty="0">
              <a:latin typeface="Minya Nouvelle" pitchFamily="2" charset="0"/>
            </a:endParaRPr>
          </a:p>
        </p:txBody>
      </p:sp>
      <p:pic>
        <p:nvPicPr>
          <p:cNvPr id="115714" name="Picture 2" descr="C:\Dropbox\Avatar\Avatar228x22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2785492"/>
            <a:ext cx="2088232" cy="2088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156176" y="4887347"/>
            <a:ext cx="2088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sv-SE" dirty="0" smtClean="0">
                <a:latin typeface="Minya Nouvelle" pitchFamily="2" charset="0"/>
              </a:rPr>
              <a:t>Johan Leitet</a:t>
            </a:r>
          </a:p>
        </p:txBody>
      </p:sp>
    </p:spTree>
    <p:extLst>
      <p:ext uri="{BB962C8B-B14F-4D97-AF65-F5344CB8AC3E}">
        <p14:creationId xmlns:p14="http://schemas.microsoft.com/office/powerpoint/2010/main" val="9238510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b="1" dirty="0" smtClean="0"/>
              <a:t>F11 – CSS3</a:t>
            </a:r>
            <a:endParaRPr lang="sv-SE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1403648" y="1378601"/>
            <a:ext cx="4427559" cy="59400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800" b="1" dirty="0" smtClean="0">
                <a:latin typeface="Minya Nouvelle" pitchFamily="2" charset="0"/>
              </a:rPr>
              <a:t>Dagens agenda</a:t>
            </a:r>
          </a:p>
          <a:p>
            <a:endParaRPr lang="sv-SE" sz="2800" dirty="0" smtClean="0">
              <a:latin typeface="Minya Nouvelle" pitchFamily="2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sv-SE" dirty="0" smtClean="0">
                <a:latin typeface="Minya Nouvelle" pitchFamily="2" charset="0"/>
              </a:rPr>
              <a:t>Vad är CSS3, är det redo att användas?</a:t>
            </a:r>
          </a:p>
          <a:p>
            <a:pPr marL="285750" indent="-285750">
              <a:buFont typeface="Arial" charset="0"/>
              <a:buChar char="•"/>
            </a:pPr>
            <a:r>
              <a:rPr lang="sv-SE" dirty="0" smtClean="0">
                <a:latin typeface="Minya Nouvelle" pitchFamily="2" charset="0"/>
              </a:rPr>
              <a:t>Webbläsarprefix</a:t>
            </a:r>
          </a:p>
          <a:p>
            <a:pPr marL="285750" indent="-285750">
              <a:buFont typeface="Arial" charset="0"/>
              <a:buChar char="•"/>
            </a:pPr>
            <a:r>
              <a:rPr lang="sv-SE" dirty="0" smtClean="0">
                <a:latin typeface="Minya Nouvelle" pitchFamily="2" charset="0"/>
              </a:rPr>
              <a:t>Selektorer</a:t>
            </a:r>
          </a:p>
          <a:p>
            <a:pPr marL="285750" indent="-285750">
              <a:buFont typeface="Arial" charset="0"/>
              <a:buChar char="•"/>
            </a:pPr>
            <a:r>
              <a:rPr lang="sv-SE" dirty="0" smtClean="0">
                <a:latin typeface="Minya Nouvelle" pitchFamily="2" charset="0"/>
              </a:rPr>
              <a:t>Färger</a:t>
            </a:r>
          </a:p>
          <a:p>
            <a:pPr marL="285750" indent="-285750">
              <a:buFont typeface="Arial" charset="0"/>
              <a:buChar char="•"/>
            </a:pPr>
            <a:r>
              <a:rPr lang="sv-SE" dirty="0" smtClean="0">
                <a:latin typeface="Minya Nouvelle" pitchFamily="2" charset="0"/>
              </a:rPr>
              <a:t>Bakgrunder och ramar</a:t>
            </a:r>
          </a:p>
          <a:p>
            <a:pPr marL="285750" indent="-285750">
              <a:buFont typeface="Arial" charset="0"/>
              <a:buChar char="•"/>
            </a:pPr>
            <a:r>
              <a:rPr lang="sv-SE" dirty="0" smtClean="0">
                <a:latin typeface="Minya Nouvelle" pitchFamily="2" charset="0"/>
              </a:rPr>
              <a:t>Fonter och texter</a:t>
            </a:r>
          </a:p>
          <a:p>
            <a:pPr marL="285750" indent="-285750">
              <a:buFont typeface="Arial" charset="0"/>
              <a:buChar char="•"/>
            </a:pPr>
            <a:r>
              <a:rPr lang="sv-SE" dirty="0" err="1" smtClean="0">
                <a:latin typeface="Minya Nouvelle" pitchFamily="2" charset="0"/>
              </a:rPr>
              <a:t>Flerkolumnslayouter</a:t>
            </a:r>
            <a:endParaRPr lang="sv-SE" dirty="0" smtClean="0">
              <a:latin typeface="Minya Nouvelle" pitchFamily="2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sv-SE" dirty="0" smtClean="0">
                <a:latin typeface="Minya Nouvelle" pitchFamily="2" charset="0"/>
              </a:rPr>
              <a:t>Transformationer</a:t>
            </a:r>
          </a:p>
          <a:p>
            <a:pPr marL="285750" indent="-285750">
              <a:buFont typeface="Arial" charset="0"/>
              <a:buChar char="•"/>
            </a:pPr>
            <a:r>
              <a:rPr lang="sv-SE" dirty="0" err="1" smtClean="0">
                <a:latin typeface="Minya Nouvelle" pitchFamily="2" charset="0"/>
              </a:rPr>
              <a:t>Transitioner</a:t>
            </a:r>
            <a:endParaRPr lang="sv-SE" dirty="0" smtClean="0">
              <a:latin typeface="Minya Nouvelle" pitchFamily="2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sv-SE" dirty="0" smtClean="0">
                <a:latin typeface="Minya Nouvelle" pitchFamily="2" charset="0"/>
              </a:rPr>
              <a:t>Media </a:t>
            </a:r>
            <a:r>
              <a:rPr lang="sv-SE" dirty="0" err="1" smtClean="0">
                <a:latin typeface="Minya Nouvelle" pitchFamily="2" charset="0"/>
              </a:rPr>
              <a:t>Queries</a:t>
            </a:r>
            <a:endParaRPr lang="sv-SE" dirty="0" smtClean="0">
              <a:latin typeface="Minya Nouvelle" pitchFamily="2" charset="0"/>
            </a:endParaRPr>
          </a:p>
          <a:p>
            <a:pPr marL="285750" indent="-285750">
              <a:buFont typeface="Arial" charset="0"/>
              <a:buChar char="•"/>
            </a:pPr>
            <a:endParaRPr lang="sv-SE" dirty="0" smtClean="0">
              <a:latin typeface="Minya Nouvelle" pitchFamily="2" charset="0"/>
            </a:endParaRPr>
          </a:p>
          <a:p>
            <a:pPr marL="285750" indent="-285750">
              <a:buFont typeface="Arial" charset="0"/>
              <a:buChar char="•"/>
            </a:pPr>
            <a:endParaRPr lang="sv-SE" dirty="0" smtClean="0">
              <a:latin typeface="Minya Nouvelle" pitchFamily="2" charset="0"/>
            </a:endParaRPr>
          </a:p>
          <a:p>
            <a:pPr marL="285750" indent="-285750">
              <a:buFont typeface="Arial" charset="0"/>
              <a:buChar char="•"/>
            </a:pPr>
            <a:endParaRPr lang="sv-SE" dirty="0" smtClean="0">
              <a:latin typeface="Minya Nouvelle" pitchFamily="2" charset="0"/>
            </a:endParaRPr>
          </a:p>
          <a:p>
            <a:pPr marL="285750" indent="-285750">
              <a:buFont typeface="Arial" charset="0"/>
              <a:buChar char="•"/>
            </a:pPr>
            <a:endParaRPr lang="sv-SE" dirty="0" smtClean="0">
              <a:latin typeface="Minya Nouvelle" pitchFamily="2" charset="0"/>
            </a:endParaRPr>
          </a:p>
          <a:p>
            <a:pPr marL="285750" indent="-285750">
              <a:buFont typeface="Arial" charset="0"/>
              <a:buChar char="•"/>
            </a:pPr>
            <a:endParaRPr lang="sv-SE" dirty="0" smtClean="0">
              <a:latin typeface="Minya Nouvelle" pitchFamily="2" charset="0"/>
            </a:endParaRPr>
          </a:p>
          <a:p>
            <a:pPr marL="285750" indent="-285750">
              <a:buFont typeface="Arial" charset="0"/>
              <a:buChar char="•"/>
            </a:pPr>
            <a:endParaRPr lang="sv-SE" dirty="0" smtClean="0">
              <a:latin typeface="Minya Nouvelle" pitchFamily="2" charset="0"/>
            </a:endParaRPr>
          </a:p>
          <a:p>
            <a:pPr marL="285750" indent="-285750">
              <a:buFont typeface="Arial" charset="0"/>
              <a:buChar char="•"/>
            </a:pPr>
            <a:endParaRPr lang="sv-SE" dirty="0" smtClean="0">
              <a:latin typeface="Minya Nouvelle" pitchFamily="2" charset="0"/>
            </a:endParaRPr>
          </a:p>
          <a:p>
            <a:pPr marL="285750" indent="-285750">
              <a:buFont typeface="Arial" charset="0"/>
              <a:buChar char="•"/>
            </a:pPr>
            <a:endParaRPr lang="sv-SE" dirty="0" smtClean="0">
              <a:latin typeface="Minya Nouvelle" pitchFamily="2" charset="0"/>
            </a:endParaRPr>
          </a:p>
        </p:txBody>
      </p:sp>
      <p:pic>
        <p:nvPicPr>
          <p:cNvPr id="5" name="Picture 4" descr="S:\dfm\info\icons\v-collections\v_collections_png\basic_foundation\256x256\shadow\scroll_preference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6296" y="265212"/>
            <a:ext cx="1656184" cy="1656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042" name="Picture 2" descr="S:\dfm\info\icons\v-collections\v_collections_png\software_graphics_media\256x256\shadow\palett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2137420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546" name="Picture 2" descr="S:\dfm\info\icons\v-collections\v_collections_png\objects_people_industries\128x128\shadow\potion_blu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01005">
            <a:off x="5982195" y="3423425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03177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Vad är CSS3?</a:t>
            </a:r>
            <a:endParaRPr lang="sv-SE" dirty="0"/>
          </a:p>
        </p:txBody>
      </p:sp>
      <p:pic>
        <p:nvPicPr>
          <p:cNvPr id="103427" name="Picture 3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7032" y="1070792"/>
            <a:ext cx="3333750" cy="15144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3067032" y="2585267"/>
            <a:ext cx="337663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sz="1400" dirty="0"/>
              <a:t>http://www.w3.org/Style/CSS/current-work</a:t>
            </a:r>
          </a:p>
        </p:txBody>
      </p:sp>
      <p:pic>
        <p:nvPicPr>
          <p:cNvPr id="103431" name="Picture 7" descr="L:\WorkSpace\tstjo\Icons\v_collection_png\256x256\shadow\components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51520" y="1723339"/>
            <a:ext cx="3312368" cy="3857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734266" y="3129677"/>
            <a:ext cx="2709396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err="1" smtClean="0">
                <a:latin typeface="Minya Nouvelle" pitchFamily="2" charset="0"/>
              </a:rPr>
              <a:t>Selektorer</a:t>
            </a:r>
            <a:endParaRPr lang="en-US" dirty="0">
              <a:latin typeface="Minya Nouvelle" pitchFamily="2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latin typeface="Minya Nouvelle" pitchFamily="2" charset="0"/>
              </a:rPr>
              <a:t>Multi-column layout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latin typeface="Minya Nouvelle" pitchFamily="2" charset="0"/>
              </a:rPr>
              <a:t>Media Queries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latin typeface="Minya Nouvelle" pitchFamily="2" charset="0"/>
              </a:rPr>
              <a:t>Color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latin typeface="Minya Nouvelle" pitchFamily="2" charset="0"/>
              </a:rPr>
              <a:t>Text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latin typeface="Minya Nouvelle" pitchFamily="2" charset="0"/>
              </a:rPr>
              <a:t>Fonts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latin typeface="Minya Nouvelle" pitchFamily="2" charset="0"/>
              </a:rPr>
              <a:t>Grid Layout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latin typeface="Minya Nouvelle" pitchFamily="2" charset="0"/>
              </a:rPr>
              <a:t>…</a:t>
            </a:r>
          </a:p>
          <a:p>
            <a:endParaRPr lang="sv-SE" dirty="0" smtClean="0">
              <a:latin typeface="Minya Nouvelle" pitchFamily="2" charset="0"/>
            </a:endParaRPr>
          </a:p>
        </p:txBody>
      </p:sp>
      <p:pic>
        <p:nvPicPr>
          <p:cNvPr id="175106" name="Picture 2" descr="C:\Users\tstjo\AppData\Local\Temp\SNAGHTMLc61cafa0.PNG">
            <a:hlinkClick r:id="rId2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744" y="1057300"/>
            <a:ext cx="2415965" cy="411036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09795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Kan jag använda idag?</a:t>
            </a:r>
            <a:endParaRPr lang="sv-SE" dirty="0"/>
          </a:p>
        </p:txBody>
      </p:sp>
      <p:pic>
        <p:nvPicPr>
          <p:cNvPr id="4" name="Picture 10" descr="http://www.favbrowser.com/wp-content/uploads/2010/08/internetexplorer7logo.png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80" y="1417340"/>
            <a:ext cx="2016224" cy="2016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197428" y="1317456"/>
            <a:ext cx="1582484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3800" dirty="0" smtClean="0">
                <a:latin typeface="Minya Nouvelle" pitchFamily="2" charset="0"/>
              </a:rPr>
              <a:t>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429059" y="1345332"/>
            <a:ext cx="1087157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3800" dirty="0" smtClean="0">
                <a:latin typeface="Minya Nouvelle" pitchFamily="2" charset="0"/>
              </a:rPr>
              <a:t>J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79512" y="4836849"/>
            <a:ext cx="83529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smtClean="0">
                <a:latin typeface="Minya Nouvelle" pitchFamily="2" charset="0"/>
              </a:rPr>
              <a:t>Knappt stöd i IE6 eller 7, men det finns JS-bibliotek som kan hjälpa till. http://css3pie.com, http://modernizr.com</a:t>
            </a:r>
          </a:p>
        </p:txBody>
      </p:sp>
      <p:sp>
        <p:nvSpPr>
          <p:cNvPr id="10" name="Rectangle 9"/>
          <p:cNvSpPr/>
          <p:nvPr/>
        </p:nvSpPr>
        <p:spPr>
          <a:xfrm>
            <a:off x="179512" y="3552389"/>
            <a:ext cx="69847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v-SE" dirty="0"/>
              <a:t>http://msdn.microsoft.com/en-us/library/cc351024(v=vs.85).aspx</a:t>
            </a:r>
          </a:p>
        </p:txBody>
      </p:sp>
    </p:spTree>
    <p:extLst>
      <p:ext uri="{BB962C8B-B14F-4D97-AF65-F5344CB8AC3E}">
        <p14:creationId xmlns:p14="http://schemas.microsoft.com/office/powerpoint/2010/main" val="36839855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</p:bld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Webbläsarspecifika prefix</a:t>
            </a:r>
            <a:endParaRPr lang="sv-SE" dirty="0"/>
          </a:p>
        </p:txBody>
      </p:sp>
      <p:sp>
        <p:nvSpPr>
          <p:cNvPr id="5" name="Rectangle 4"/>
          <p:cNvSpPr/>
          <p:nvPr/>
        </p:nvSpPr>
        <p:spPr>
          <a:xfrm>
            <a:off x="683568" y="2159522"/>
            <a:ext cx="5544616" cy="181588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en-US" sz="1400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someid</a:t>
            </a:r>
            <a:r>
              <a:rPr lang="en-US" sz="14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</a:p>
          <a:p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-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webkit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-transition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opacity 13s;</a:t>
            </a:r>
          </a:p>
          <a:p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-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moz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-transition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opacity 13s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-o-transition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opacity 13s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-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ms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-transition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opacity 13s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transition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opacity 13s;</a:t>
            </a:r>
            <a:endParaRPr lang="en-US" sz="14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  <a:p>
            <a:endParaRPr lang="en-US" sz="14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101378" name="Picture 2" descr="L:\WorkSpace\tstjo\Icons\v_collection_png\256x256\shadow\potion_blu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216" y="1777380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6852597" y="5089748"/>
            <a:ext cx="20724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dirty="0">
                <a:hlinkClick r:id="rId3"/>
              </a:rPr>
              <a:t>http://caniuse.com/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42328126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Selektorer</a:t>
            </a:r>
            <a:endParaRPr lang="sv-SE" dirty="0"/>
          </a:p>
        </p:txBody>
      </p:sp>
      <p:pic>
        <p:nvPicPr>
          <p:cNvPr id="120834" name="Picture 2" descr="L:\WorkSpace\tstjo\Icons\v_collection_png\256x256\shadow\hand_point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2137420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32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250200"/>
            <a:ext cx="4991100" cy="1266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118547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Nya selektorer</a:t>
            </a:r>
            <a:endParaRPr lang="sv-SE" dirty="0"/>
          </a:p>
        </p:txBody>
      </p:sp>
      <p:sp>
        <p:nvSpPr>
          <p:cNvPr id="4" name="TextBox 3"/>
          <p:cNvSpPr txBox="1"/>
          <p:nvPr/>
        </p:nvSpPr>
        <p:spPr>
          <a:xfrm>
            <a:off x="539552" y="1231230"/>
            <a:ext cx="4589718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sv-SE" dirty="0" err="1" smtClean="0">
                <a:latin typeface="Minya Nouvelle" pitchFamily="2" charset="0"/>
              </a:rPr>
              <a:t>Univeral</a:t>
            </a:r>
            <a:r>
              <a:rPr lang="sv-SE" dirty="0" smtClean="0">
                <a:latin typeface="Minya Nouvelle" pitchFamily="2" charset="0"/>
              </a:rPr>
              <a:t> </a:t>
            </a:r>
            <a:r>
              <a:rPr lang="sv-SE" dirty="0" err="1" smtClean="0">
                <a:latin typeface="Minya Nouvelle" pitchFamily="2" charset="0"/>
              </a:rPr>
              <a:t>selector</a:t>
            </a:r>
            <a:r>
              <a:rPr lang="sv-SE" dirty="0" smtClean="0">
                <a:latin typeface="Minya Nouvelle" pitchFamily="2" charset="0"/>
              </a:rPr>
              <a:t> (*)</a:t>
            </a:r>
          </a:p>
          <a:p>
            <a:pPr marL="285750" indent="-285750">
              <a:buFont typeface="Arial" charset="0"/>
              <a:buChar char="•"/>
            </a:pPr>
            <a:r>
              <a:rPr lang="sv-SE" dirty="0" err="1" smtClean="0">
                <a:latin typeface="Minya Nouvelle" pitchFamily="2" charset="0"/>
              </a:rPr>
              <a:t>Type</a:t>
            </a:r>
            <a:r>
              <a:rPr lang="sv-SE" dirty="0" smtClean="0">
                <a:latin typeface="Minya Nouvelle" pitchFamily="2" charset="0"/>
              </a:rPr>
              <a:t> </a:t>
            </a:r>
            <a:r>
              <a:rPr lang="sv-SE" dirty="0" err="1" smtClean="0">
                <a:latin typeface="Minya Nouvelle" pitchFamily="2" charset="0"/>
              </a:rPr>
              <a:t>selector</a:t>
            </a:r>
            <a:r>
              <a:rPr lang="sv-SE" dirty="0" smtClean="0">
                <a:latin typeface="Minya Nouvelle" pitchFamily="2" charset="0"/>
              </a:rPr>
              <a:t> (h1, p, div)</a:t>
            </a:r>
          </a:p>
          <a:p>
            <a:pPr marL="285750" indent="-285750">
              <a:buFont typeface="Arial" charset="0"/>
              <a:buChar char="•"/>
            </a:pPr>
            <a:r>
              <a:rPr lang="sv-SE" dirty="0" smtClean="0">
                <a:latin typeface="Minya Nouvelle" pitchFamily="2" charset="0"/>
              </a:rPr>
              <a:t>ID </a:t>
            </a:r>
            <a:r>
              <a:rPr lang="sv-SE" dirty="0" err="1" smtClean="0">
                <a:latin typeface="Minya Nouvelle" pitchFamily="2" charset="0"/>
              </a:rPr>
              <a:t>selector</a:t>
            </a:r>
            <a:r>
              <a:rPr lang="sv-SE" dirty="0" smtClean="0">
                <a:latin typeface="Minya Nouvelle" pitchFamily="2" charset="0"/>
              </a:rPr>
              <a:t>, Class </a:t>
            </a:r>
            <a:r>
              <a:rPr lang="sv-SE" dirty="0" err="1" smtClean="0">
                <a:latin typeface="Minya Nouvelle" pitchFamily="2" charset="0"/>
              </a:rPr>
              <a:t>selector</a:t>
            </a:r>
            <a:endParaRPr lang="sv-SE" dirty="0" smtClean="0">
              <a:latin typeface="Minya Nouvelle" pitchFamily="2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sv-SE" dirty="0">
                <a:latin typeface="Minya Nouvelle" pitchFamily="2" charset="0"/>
              </a:rPr>
              <a:t>Combinators (&gt;, +, ~, </a:t>
            </a:r>
            <a:r>
              <a:rPr lang="sv-SE" dirty="0" smtClean="0">
                <a:latin typeface="Minya Nouvelle" pitchFamily="2" charset="0"/>
              </a:rPr>
              <a:t>,)</a:t>
            </a:r>
          </a:p>
          <a:p>
            <a:pPr marL="285750" indent="-285750">
              <a:buFont typeface="Arial" charset="0"/>
              <a:buChar char="•"/>
            </a:pPr>
            <a:r>
              <a:rPr lang="sv-SE" dirty="0" smtClean="0">
                <a:latin typeface="Minya Nouvelle" pitchFamily="2" charset="0"/>
              </a:rPr>
              <a:t>Link pseudo-</a:t>
            </a:r>
            <a:r>
              <a:rPr lang="sv-SE" dirty="0" err="1" smtClean="0">
                <a:latin typeface="Minya Nouvelle" pitchFamily="2" charset="0"/>
              </a:rPr>
              <a:t>classes</a:t>
            </a:r>
            <a:r>
              <a:rPr lang="sv-SE" dirty="0" smtClean="0">
                <a:latin typeface="Minya Nouvelle" pitchFamily="2" charset="0"/>
              </a:rPr>
              <a:t> (:</a:t>
            </a:r>
            <a:r>
              <a:rPr lang="sv-SE" dirty="0" err="1" smtClean="0">
                <a:latin typeface="Minya Nouvelle" pitchFamily="2" charset="0"/>
              </a:rPr>
              <a:t>link</a:t>
            </a:r>
            <a:r>
              <a:rPr lang="sv-SE" dirty="0" smtClean="0">
                <a:latin typeface="Minya Nouvelle" pitchFamily="2" charset="0"/>
              </a:rPr>
              <a:t>)</a:t>
            </a:r>
            <a:endParaRPr lang="sv-SE" dirty="0">
              <a:latin typeface="Minya Nouvelle" pitchFamily="2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sv-SE" sz="1400" dirty="0" err="1" smtClean="0">
                <a:latin typeface="Minya Nouvelle" pitchFamily="2" charset="0"/>
              </a:rPr>
              <a:t>User</a:t>
            </a:r>
            <a:r>
              <a:rPr lang="sv-SE" sz="1400" dirty="0" smtClean="0">
                <a:latin typeface="Minya Nouvelle" pitchFamily="2" charset="0"/>
              </a:rPr>
              <a:t> action pseudo-</a:t>
            </a:r>
            <a:r>
              <a:rPr lang="sv-SE" sz="1400" dirty="0" err="1" smtClean="0">
                <a:latin typeface="Minya Nouvelle" pitchFamily="2" charset="0"/>
              </a:rPr>
              <a:t>classes</a:t>
            </a:r>
            <a:r>
              <a:rPr lang="sv-SE" sz="1400" dirty="0" smtClean="0">
                <a:latin typeface="Minya Nouvelle" pitchFamily="2" charset="0"/>
              </a:rPr>
              <a:t> (:</a:t>
            </a:r>
            <a:r>
              <a:rPr lang="sv-SE" sz="1400" dirty="0" err="1" smtClean="0">
                <a:latin typeface="Minya Nouvelle" pitchFamily="2" charset="0"/>
              </a:rPr>
              <a:t>hover</a:t>
            </a:r>
            <a:r>
              <a:rPr lang="sv-SE" sz="1400" dirty="0" smtClean="0">
                <a:latin typeface="Minya Nouvelle" pitchFamily="2" charset="0"/>
              </a:rPr>
              <a:t>, :focus, :</a:t>
            </a:r>
            <a:r>
              <a:rPr lang="sv-SE" sz="1400" dirty="0" err="1" smtClean="0">
                <a:latin typeface="Minya Nouvelle" pitchFamily="2" charset="0"/>
              </a:rPr>
              <a:t>active</a:t>
            </a:r>
            <a:r>
              <a:rPr lang="sv-SE" dirty="0" smtClean="0">
                <a:latin typeface="Minya Nouvelle" pitchFamily="2" charset="0"/>
              </a:rPr>
              <a:t>)</a:t>
            </a:r>
          </a:p>
          <a:p>
            <a:pPr marL="285750" indent="-285750">
              <a:buFont typeface="Arial" charset="0"/>
              <a:buChar char="•"/>
            </a:pPr>
            <a:r>
              <a:rPr lang="sv-SE" dirty="0" smtClean="0">
                <a:latin typeface="Minya Nouvelle" pitchFamily="2" charset="0"/>
              </a:rPr>
              <a:t>:</a:t>
            </a:r>
            <a:r>
              <a:rPr lang="sv-SE" dirty="0" err="1" smtClean="0">
                <a:latin typeface="Minya Nouvelle" pitchFamily="2" charset="0"/>
              </a:rPr>
              <a:t>before</a:t>
            </a:r>
            <a:r>
              <a:rPr lang="sv-SE" dirty="0" smtClean="0">
                <a:latin typeface="Minya Nouvelle" pitchFamily="2" charset="0"/>
              </a:rPr>
              <a:t>, :</a:t>
            </a:r>
            <a:r>
              <a:rPr lang="sv-SE" dirty="0" err="1" smtClean="0">
                <a:latin typeface="Minya Nouvelle" pitchFamily="2" charset="0"/>
              </a:rPr>
              <a:t>after</a:t>
            </a:r>
            <a:r>
              <a:rPr lang="sv-SE" dirty="0" smtClean="0">
                <a:latin typeface="Minya Nouvelle" pitchFamily="2" charset="0"/>
              </a:rPr>
              <a:t> pseudo-element</a:t>
            </a:r>
          </a:p>
          <a:p>
            <a:pPr marL="285750" indent="-285750">
              <a:buFont typeface="Arial" charset="0"/>
              <a:buChar char="•"/>
            </a:pPr>
            <a:r>
              <a:rPr lang="sv-SE" b="1" dirty="0" smtClean="0">
                <a:latin typeface="Minya Nouvelle" pitchFamily="2" charset="0"/>
              </a:rPr>
              <a:t>Target pseudo-</a:t>
            </a:r>
            <a:r>
              <a:rPr lang="sv-SE" b="1" dirty="0" err="1" smtClean="0">
                <a:latin typeface="Minya Nouvelle" pitchFamily="2" charset="0"/>
              </a:rPr>
              <a:t>class</a:t>
            </a:r>
            <a:endParaRPr lang="sv-SE" b="1" dirty="0" smtClean="0">
              <a:latin typeface="Minya Nouvelle" pitchFamily="2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sv-SE" b="1" dirty="0" smtClean="0">
                <a:latin typeface="Minya Nouvelle" pitchFamily="2" charset="0"/>
              </a:rPr>
              <a:t>Negation pseudo-</a:t>
            </a:r>
            <a:r>
              <a:rPr lang="sv-SE" b="1" dirty="0" err="1" smtClean="0">
                <a:latin typeface="Minya Nouvelle" pitchFamily="2" charset="0"/>
              </a:rPr>
              <a:t>class</a:t>
            </a:r>
            <a:endParaRPr lang="sv-SE" b="1" dirty="0" smtClean="0">
              <a:latin typeface="Minya Nouvelle" pitchFamily="2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sv-SE" b="1" dirty="0" smtClean="0">
                <a:latin typeface="Minya Nouvelle" pitchFamily="2" charset="0"/>
              </a:rPr>
              <a:t>UI-element </a:t>
            </a:r>
            <a:r>
              <a:rPr lang="sv-SE" b="1" dirty="0" err="1" smtClean="0">
                <a:latin typeface="Minya Nouvelle" pitchFamily="2" charset="0"/>
              </a:rPr>
              <a:t>states</a:t>
            </a:r>
            <a:r>
              <a:rPr lang="sv-SE" b="1" dirty="0" smtClean="0">
                <a:latin typeface="Minya Nouvelle" pitchFamily="2" charset="0"/>
              </a:rPr>
              <a:t> pseudo-</a:t>
            </a:r>
            <a:r>
              <a:rPr lang="sv-SE" b="1" dirty="0" err="1" smtClean="0">
                <a:latin typeface="Minya Nouvelle" pitchFamily="2" charset="0"/>
              </a:rPr>
              <a:t>class</a:t>
            </a:r>
            <a:endParaRPr lang="sv-SE" b="1" dirty="0">
              <a:latin typeface="Minya Nouvelle" pitchFamily="2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sv-SE" b="1" dirty="0" err="1" smtClean="0">
                <a:latin typeface="Minya Nouvelle" pitchFamily="2" charset="0"/>
              </a:rPr>
              <a:t>Attribute</a:t>
            </a:r>
            <a:r>
              <a:rPr lang="sv-SE" b="1" dirty="0" smtClean="0">
                <a:latin typeface="Minya Nouvelle" pitchFamily="2" charset="0"/>
              </a:rPr>
              <a:t> </a:t>
            </a:r>
            <a:r>
              <a:rPr lang="sv-SE" b="1" dirty="0" err="1" smtClean="0">
                <a:latin typeface="Minya Nouvelle" pitchFamily="2" charset="0"/>
              </a:rPr>
              <a:t>selector</a:t>
            </a:r>
            <a:endParaRPr lang="sv-SE" b="1" dirty="0" smtClean="0">
              <a:latin typeface="Minya Nouvelle" pitchFamily="2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sv-SE" b="1" dirty="0" err="1" smtClean="0">
                <a:latin typeface="Minya Nouvelle" pitchFamily="2" charset="0"/>
              </a:rPr>
              <a:t>Structural</a:t>
            </a:r>
            <a:r>
              <a:rPr lang="sv-SE" b="1" dirty="0" smtClean="0">
                <a:latin typeface="Minya Nouvelle" pitchFamily="2" charset="0"/>
              </a:rPr>
              <a:t> pseudo-</a:t>
            </a:r>
            <a:r>
              <a:rPr lang="sv-SE" b="1" dirty="0" err="1" smtClean="0">
                <a:latin typeface="Minya Nouvelle" pitchFamily="2" charset="0"/>
              </a:rPr>
              <a:t>classes</a:t>
            </a:r>
            <a:endParaRPr lang="sv-SE" b="1" dirty="0" smtClean="0">
              <a:latin typeface="Minya Nouvelle" pitchFamily="2" charset="0"/>
            </a:endParaRPr>
          </a:p>
          <a:p>
            <a:pPr marL="285750" indent="-285750">
              <a:buFont typeface="Arial" charset="0"/>
              <a:buChar char="•"/>
            </a:pPr>
            <a:endParaRPr lang="sv-SE" dirty="0" smtClean="0">
              <a:latin typeface="Minya Nouvelle" pitchFamily="2" charset="0"/>
            </a:endParaRPr>
          </a:p>
          <a:p>
            <a:pPr marL="285750" indent="-285750">
              <a:buFont typeface="Arial" charset="0"/>
              <a:buChar char="•"/>
            </a:pPr>
            <a:endParaRPr lang="sv-SE" dirty="0" smtClean="0">
              <a:latin typeface="Minya Nouvelle" pitchFamily="2" charset="0"/>
            </a:endParaRPr>
          </a:p>
          <a:p>
            <a:endParaRPr lang="sv-SE" dirty="0" smtClean="0">
              <a:latin typeface="Minya Nouvelle" pitchFamily="2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5292080" y="1111721"/>
            <a:ext cx="2524125" cy="4410075"/>
            <a:chOff x="5292080" y="1111721"/>
            <a:chExt cx="2524125" cy="4410075"/>
          </a:xfrm>
        </p:grpSpPr>
        <p:pic>
          <p:nvPicPr>
            <p:cNvPr id="115717" name="Picture 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92080" y="1111721"/>
              <a:ext cx="1238250" cy="44100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5718" name="Picture 6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30330" y="1902296"/>
              <a:ext cx="1285875" cy="36195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12" name="Picture 4" descr="L:\WorkSpace\tstjo\Icons\v_collection_png\256x256\shadow\symbol_hash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280" y="320279"/>
            <a:ext cx="1702747" cy="1702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55570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err="1" smtClean="0"/>
              <a:t>Egenskapsarv</a:t>
            </a:r>
            <a:r>
              <a:rPr lang="sv-SE" dirty="0" smtClean="0"/>
              <a:t> </a:t>
            </a:r>
            <a:r>
              <a:rPr lang="sv-SE" sz="2800" dirty="0" smtClean="0"/>
              <a:t>(</a:t>
            </a:r>
            <a:r>
              <a:rPr lang="sv-SE" sz="2800" dirty="0" err="1" smtClean="0"/>
              <a:t>property</a:t>
            </a:r>
            <a:r>
              <a:rPr lang="sv-SE" sz="2800" dirty="0" smtClean="0"/>
              <a:t> </a:t>
            </a:r>
            <a:r>
              <a:rPr lang="sv-SE" sz="2800" dirty="0" err="1" smtClean="0"/>
              <a:t>inheritance</a:t>
            </a:r>
            <a:r>
              <a:rPr lang="sv-SE" sz="2800" dirty="0" smtClean="0"/>
              <a:t>)</a:t>
            </a:r>
            <a:endParaRPr lang="sv-SE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129308"/>
            <a:ext cx="7120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latin typeface="Minya Nouvelle" pitchFamily="2" charset="0"/>
              </a:rPr>
              <a:t>Vissa egenskaper, satta på en förälder ärvs ned till dess barnnoder.</a:t>
            </a:r>
          </a:p>
        </p:txBody>
      </p:sp>
      <p:sp>
        <p:nvSpPr>
          <p:cNvPr id="5" name="Rectangle 4"/>
          <p:cNvSpPr/>
          <p:nvPr/>
        </p:nvSpPr>
        <p:spPr>
          <a:xfrm>
            <a:off x="467544" y="1724620"/>
            <a:ext cx="3911886" cy="27699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p</a:t>
            </a:r>
            <a:r>
              <a:rPr lang="en-US" sz="12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</a:t>
            </a:r>
            <a:r>
              <a:rPr lang="en-US" sz="12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color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red; }</a:t>
            </a:r>
          </a:p>
        </p:txBody>
      </p:sp>
      <p:sp>
        <p:nvSpPr>
          <p:cNvPr id="6" name="Rectangle 5"/>
          <p:cNvSpPr/>
          <p:nvPr/>
        </p:nvSpPr>
        <p:spPr>
          <a:xfrm>
            <a:off x="467544" y="2425452"/>
            <a:ext cx="4824536" cy="1015663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&lt;p&gt;</a:t>
            </a:r>
          </a:p>
          <a:p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Detta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är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ett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sz="12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em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&gt;&lt;strong&gt;</a:t>
            </a:r>
            <a:r>
              <a:rPr lang="en-US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exempel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&lt;/strong&gt;&lt;/</a:t>
            </a:r>
            <a:r>
              <a:rPr lang="en-US" sz="12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em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&gt; </a:t>
            </a:r>
          </a:p>
          <a:p>
            <a:r>
              <a:rPr lang="en-US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på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&lt;</a:t>
            </a:r>
            <a:r>
              <a:rPr lang="en-US" sz="12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em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egenskapsarv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&lt;/</a:t>
            </a:r>
            <a:r>
              <a:rPr lang="en-US" sz="12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em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.</a:t>
            </a:r>
            <a:endParaRPr lang="en-US" sz="1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&lt;/p&gt;</a:t>
            </a:r>
          </a:p>
          <a:p>
            <a:endParaRPr lang="en-US" sz="1200" dirty="0">
              <a:solidFill>
                <a:schemeClr val="tx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30588" y="3568288"/>
            <a:ext cx="3698448" cy="369332"/>
          </a:xfrm>
          <a:prstGeom prst="rect">
            <a:avLst/>
          </a:prstGeom>
          <a:solidFill>
            <a:schemeClr val="bg1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sv-SE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Detta är ett </a:t>
            </a:r>
            <a:r>
              <a:rPr lang="sv-SE" b="1" i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exempel</a:t>
            </a:r>
            <a:r>
              <a:rPr lang="sv-SE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på </a:t>
            </a:r>
            <a:r>
              <a:rPr lang="sv-SE" i="1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egenskapsarv</a:t>
            </a:r>
            <a:r>
              <a:rPr lang="sv-SE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04564" y="4626342"/>
            <a:ext cx="4150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latin typeface="Minya Nouvelle" pitchFamily="2" charset="0"/>
              </a:rPr>
              <a:t>Alla egenskaper ärvs dock inte ned. </a:t>
            </a:r>
          </a:p>
        </p:txBody>
      </p:sp>
    </p:spTree>
    <p:extLst>
      <p:ext uri="{BB962C8B-B14F-4D97-AF65-F5344CB8AC3E}">
        <p14:creationId xmlns:p14="http://schemas.microsoft.com/office/powerpoint/2010/main" val="42519251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Selektorer</a:t>
            </a:r>
            <a:endParaRPr lang="sv-SE" dirty="0"/>
          </a:p>
        </p:txBody>
      </p:sp>
      <p:sp>
        <p:nvSpPr>
          <p:cNvPr id="4" name="Rectangle 3"/>
          <p:cNvSpPr/>
          <p:nvPr/>
        </p:nvSpPr>
        <p:spPr>
          <a:xfrm>
            <a:off x="611560" y="1754441"/>
            <a:ext cx="5544616" cy="52322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#section1:target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…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  <a:p>
            <a:endParaRPr lang="en-US" sz="14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995936" y="2016051"/>
            <a:ext cx="2808312" cy="769441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&lt;div </a:t>
            </a:r>
            <a:r>
              <a:rPr lang="en-US" sz="11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id</a:t>
            </a:r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1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"section1"</a:t>
            </a:r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&gt;</a:t>
            </a:r>
            <a:endParaRPr lang="en-US" sz="1100" b="1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100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1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sz="11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Courier New" pitchFamily="49" charset="0"/>
                <a:cs typeface="Courier New" pitchFamily="49" charset="0"/>
              </a:rPr>
              <a:t>Lorem</a:t>
            </a:r>
            <a:r>
              <a:rPr 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1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Courier New" pitchFamily="49" charset="0"/>
                <a:cs typeface="Courier New" pitchFamily="49" charset="0"/>
              </a:rPr>
              <a:t>ipsum</a:t>
            </a:r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&lt;/div&gt;</a:t>
            </a:r>
            <a:endParaRPr lang="en-US" sz="11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sz="1100" b="1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1167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1151" y="1437849"/>
            <a:ext cx="2105025" cy="285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Freeform 5"/>
          <p:cNvSpPr/>
          <p:nvPr/>
        </p:nvSpPr>
        <p:spPr>
          <a:xfrm>
            <a:off x="5154930" y="1551174"/>
            <a:ext cx="1281173" cy="471852"/>
          </a:xfrm>
          <a:custGeom>
            <a:avLst/>
            <a:gdLst>
              <a:gd name="connsiteX0" fmla="*/ 862965 w 1281173"/>
              <a:gd name="connsiteY0" fmla="*/ 26082 h 471852"/>
              <a:gd name="connsiteX1" fmla="*/ 1240155 w 1281173"/>
              <a:gd name="connsiteY1" fmla="*/ 48942 h 471852"/>
              <a:gd name="connsiteX2" fmla="*/ 0 w 1281173"/>
              <a:gd name="connsiteY2" fmla="*/ 471852 h 471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81173" h="471852">
                <a:moveTo>
                  <a:pt x="862965" y="26082"/>
                </a:moveTo>
                <a:cubicBezTo>
                  <a:pt x="1123474" y="364"/>
                  <a:pt x="1383983" y="-25353"/>
                  <a:pt x="1240155" y="48942"/>
                </a:cubicBezTo>
                <a:cubicBezTo>
                  <a:pt x="1096328" y="123237"/>
                  <a:pt x="548164" y="297544"/>
                  <a:pt x="0" y="471852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7" name="TextBox 6"/>
          <p:cNvSpPr txBox="1"/>
          <p:nvPr/>
        </p:nvSpPr>
        <p:spPr>
          <a:xfrm>
            <a:off x="395536" y="1336040"/>
            <a:ext cx="2549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err="1" smtClean="0">
                <a:latin typeface="Minya Nouvelle" pitchFamily="2" charset="0"/>
              </a:rPr>
              <a:t>Pseudoklassen</a:t>
            </a:r>
            <a:r>
              <a:rPr lang="sv-SE" dirty="0" smtClean="0">
                <a:latin typeface="Minya Nouvelle" pitchFamily="2" charset="0"/>
              </a:rPr>
              <a:t> :</a:t>
            </a:r>
            <a:r>
              <a:rPr lang="sv-SE" b="1" dirty="0" err="1" smtClean="0">
                <a:latin typeface="Minya Nouvelle" pitchFamily="2" charset="0"/>
              </a:rPr>
              <a:t>target</a:t>
            </a:r>
            <a:endParaRPr lang="sv-SE" dirty="0" smtClean="0">
              <a:latin typeface="Minya Nouvelle" pitchFamily="2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11560" y="3519977"/>
            <a:ext cx="5544616" cy="52322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left:not</a:t>
            </a:r>
            <a:r>
              <a:rPr lang="en-US" sz="14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(video)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…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  <a:p>
            <a:endParaRPr lang="en-US" sz="14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995936" y="3781587"/>
            <a:ext cx="4176464" cy="110799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urier New" pitchFamily="49" charset="0"/>
                <a:cs typeface="Courier New" pitchFamily="49" charset="0"/>
              </a:rPr>
              <a:t>&lt;div&gt;</a:t>
            </a:r>
          </a:p>
          <a:p>
            <a:r>
              <a:rPr lang="en-US" sz="11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&lt;p </a:t>
            </a:r>
            <a:r>
              <a:rPr lang="en-US" sz="11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class</a:t>
            </a:r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1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"left"</a:t>
            </a:r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&gt;…&lt;/p&gt;</a:t>
            </a:r>
          </a:p>
          <a:p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urier New" pitchFamily="49" charset="0"/>
                <a:cs typeface="Courier New" pitchFamily="49" charset="0"/>
              </a:rPr>
              <a:t>     &lt;video 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itchFamily="49" charset="0"/>
                <a:cs typeface="Courier New" pitchFamily="49" charset="0"/>
              </a:rPr>
              <a:t>class="left</a:t>
            </a:r>
            <a:r>
              <a:rPr 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urier New" pitchFamily="49" charset="0"/>
                <a:cs typeface="Courier New" pitchFamily="49" charset="0"/>
              </a:rPr>
              <a:t>"&gt;…&lt;/video&gt;</a:t>
            </a:r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100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sz="11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img</a:t>
            </a:r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1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class</a:t>
            </a:r>
            <a:r>
              <a:rPr lang="en-US" sz="11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1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"left</a:t>
            </a:r>
            <a:r>
              <a:rPr lang="en-US" sz="11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 /</a:t>
            </a:r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&gt;</a:t>
            </a:r>
          </a:p>
          <a:p>
            <a:r>
              <a:rPr 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urier New" pitchFamily="49" charset="0"/>
                <a:cs typeface="Courier New" pitchFamily="49" charset="0"/>
              </a:rPr>
              <a:t>&lt;/div&gt;</a:t>
            </a:r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sz="1100" b="1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95536" y="3101576"/>
            <a:ext cx="25692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err="1" smtClean="0">
                <a:latin typeface="Minya Nouvelle" pitchFamily="2" charset="0"/>
              </a:rPr>
              <a:t>Pseudoklassen</a:t>
            </a:r>
            <a:r>
              <a:rPr lang="sv-SE" dirty="0" smtClean="0">
                <a:latin typeface="Minya Nouvelle" pitchFamily="2" charset="0"/>
              </a:rPr>
              <a:t> :</a:t>
            </a:r>
            <a:r>
              <a:rPr lang="sv-SE" b="1" dirty="0" smtClean="0">
                <a:latin typeface="Minya Nouvelle" pitchFamily="2" charset="0"/>
              </a:rPr>
              <a:t>not(x)</a:t>
            </a:r>
            <a:endParaRPr lang="sv-SE" dirty="0" smtClean="0">
              <a:latin typeface="Minya Nouvelle" pitchFamily="2" charset="0"/>
            </a:endParaRPr>
          </a:p>
        </p:txBody>
      </p:sp>
      <p:pic>
        <p:nvPicPr>
          <p:cNvPr id="116740" name="Picture 4" descr="L:\WorkSpace\tstjo\Icons\v_collection_png\256x256\shadow\symbol_hash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280" y="320279"/>
            <a:ext cx="1702747" cy="1702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36936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3" grpId="0"/>
    </p:bld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Selektorer</a:t>
            </a:r>
            <a:endParaRPr lang="sv-SE" dirty="0"/>
          </a:p>
        </p:txBody>
      </p:sp>
      <p:sp>
        <p:nvSpPr>
          <p:cNvPr id="5" name="Rectangle 4"/>
          <p:cNvSpPr/>
          <p:nvPr/>
        </p:nvSpPr>
        <p:spPr>
          <a:xfrm>
            <a:off x="611560" y="1754441"/>
            <a:ext cx="5544616" cy="138499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:checked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…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  <a:p>
            <a:endParaRPr lang="en-US" sz="14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:disabled 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…</a:t>
            </a:r>
            <a: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  <a:p>
            <a:endParaRPr lang="en-US" sz="14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:enabled 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…</a:t>
            </a:r>
            <a: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  <a:p>
            <a:endParaRPr lang="en-US" sz="14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5536" y="1336040"/>
            <a:ext cx="3528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latin typeface="Minya Nouvelle" pitchFamily="2" charset="0"/>
              </a:rPr>
              <a:t>UI-element </a:t>
            </a:r>
            <a:r>
              <a:rPr lang="sv-SE" dirty="0" err="1" smtClean="0">
                <a:latin typeface="Minya Nouvelle" pitchFamily="2" charset="0"/>
              </a:rPr>
              <a:t>states</a:t>
            </a:r>
            <a:r>
              <a:rPr lang="sv-SE" dirty="0" smtClean="0">
                <a:latin typeface="Minya Nouvelle" pitchFamily="2" charset="0"/>
              </a:rPr>
              <a:t> pseudo-</a:t>
            </a:r>
            <a:r>
              <a:rPr lang="sv-SE" dirty="0" err="1" smtClean="0">
                <a:latin typeface="Minya Nouvelle" pitchFamily="2" charset="0"/>
              </a:rPr>
              <a:t>class</a:t>
            </a:r>
            <a:r>
              <a:rPr lang="sv-SE" dirty="0" smtClean="0">
                <a:latin typeface="Minya Nouvelle" pitchFamily="2" charset="0"/>
              </a:rPr>
              <a:t>: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11560" y="3919036"/>
            <a:ext cx="5544616" cy="73866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:</a:t>
            </a:r>
            <a:r>
              <a:rPr lang="en-US" sz="1400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checked:after</a:t>
            </a:r>
            <a:r>
              <a:rPr lang="en-US" sz="14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  <a:b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content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"checked";</a:t>
            </a:r>
            <a:b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6" name="Rectangle 5"/>
          <p:cNvSpPr/>
          <p:nvPr/>
        </p:nvSpPr>
        <p:spPr>
          <a:xfrm>
            <a:off x="3671900" y="3379517"/>
            <a:ext cx="4968552" cy="93871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&lt;form </a:t>
            </a:r>
            <a:r>
              <a:rPr lang="en-US" sz="11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action</a:t>
            </a:r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1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""</a:t>
            </a:r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&gt;</a:t>
            </a:r>
            <a:endParaRPr lang="en-US" sz="1100" b="1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1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&lt;input </a:t>
            </a:r>
            <a:r>
              <a:rPr lang="en-US" sz="11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type</a:t>
            </a:r>
            <a:r>
              <a:rPr lang="en-US" sz="11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1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"checkbox"</a:t>
            </a:r>
            <a:r>
              <a:rPr lang="en-US" sz="11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name=</a:t>
            </a:r>
            <a:r>
              <a:rPr lang="en-US" sz="11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"g[]"</a:t>
            </a:r>
            <a:r>
              <a:rPr lang="en-US" sz="11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value=</a:t>
            </a:r>
            <a:r>
              <a:rPr lang="en-US" sz="11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"2"</a:t>
            </a:r>
            <a:r>
              <a:rPr lang="en-US" sz="11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/&gt;&lt;</a:t>
            </a:r>
            <a:r>
              <a:rPr lang="en-US" sz="11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br</a:t>
            </a:r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/&gt;</a:t>
            </a:r>
          </a:p>
          <a:p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1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&lt;input </a:t>
            </a:r>
            <a:r>
              <a:rPr lang="en-US" sz="11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type=</a:t>
            </a:r>
            <a:r>
              <a:rPr lang="en-US" sz="11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"checkbox"</a:t>
            </a:r>
            <a:r>
              <a:rPr lang="en-US" sz="11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name=</a:t>
            </a:r>
            <a:r>
              <a:rPr lang="en-US" sz="11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"g[]"</a:t>
            </a:r>
            <a:r>
              <a:rPr lang="en-US" sz="11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value=</a:t>
            </a:r>
            <a:r>
              <a:rPr lang="en-US" sz="11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"2"</a:t>
            </a:r>
            <a:r>
              <a:rPr lang="en-US" sz="11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1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/&gt;</a:t>
            </a:r>
          </a:p>
          <a:p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&lt;/form&gt;</a:t>
            </a:r>
            <a:endParaRPr lang="en-US" sz="11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sz="1100" b="1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1177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4244468"/>
            <a:ext cx="1284568" cy="75646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7764" name="Picture 4" descr="L:\WorkSpace\tstjo\Icons\v_collection_png\256x256\shadow\checkbox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6412" y="841276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73193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Selektorer</a:t>
            </a:r>
            <a:endParaRPr lang="sv-SE" dirty="0"/>
          </a:p>
        </p:txBody>
      </p:sp>
      <p:sp>
        <p:nvSpPr>
          <p:cNvPr id="4" name="Rectangle 3"/>
          <p:cNvSpPr/>
          <p:nvPr/>
        </p:nvSpPr>
        <p:spPr>
          <a:xfrm>
            <a:off x="611560" y="3981752"/>
            <a:ext cx="5544616" cy="73866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a[</a:t>
            </a:r>
            <a:r>
              <a:rPr lang="en-US" sz="1400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href</a:t>
            </a:r>
            <a:r>
              <a:rPr lang="en-US" sz="14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^="http://"]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  <a:b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…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5" name="Rectangle 4"/>
          <p:cNvSpPr/>
          <p:nvPr/>
        </p:nvSpPr>
        <p:spPr>
          <a:xfrm>
            <a:off x="3779912" y="4251056"/>
            <a:ext cx="4968552" cy="93871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&lt;div&gt;</a:t>
            </a:r>
            <a:endParaRPr lang="en-US" sz="1100" b="1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1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&lt;a </a:t>
            </a:r>
            <a:r>
              <a:rPr lang="en-US" sz="11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href</a:t>
            </a:r>
            <a:r>
              <a:rPr lang="en-US" sz="11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1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"http://sunet.se"</a:t>
            </a:r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sz="1100" b="1" dirty="0" err="1" smtClean="0">
                <a:solidFill>
                  <a:schemeClr val="tx2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Sunet</a:t>
            </a:r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&lt;/a&gt;</a:t>
            </a:r>
          </a:p>
          <a:p>
            <a:r>
              <a:rPr lang="en-US" sz="1100" dirty="0" smtClean="0">
                <a:solidFill>
                  <a:schemeClr val="tx2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   &lt;a </a:t>
            </a:r>
            <a:r>
              <a:rPr lang="en-US" sz="1100" dirty="0" err="1" smtClean="0">
                <a:solidFill>
                  <a:schemeClr val="tx2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href</a:t>
            </a:r>
            <a:r>
              <a:rPr lang="en-US" sz="1100" dirty="0" smtClean="0">
                <a:solidFill>
                  <a:schemeClr val="tx2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="page2.html"&gt;</a:t>
            </a:r>
            <a:r>
              <a:rPr lang="en-US" sz="1100" dirty="0" err="1" smtClean="0">
                <a:solidFill>
                  <a:schemeClr val="tx2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Sidan</a:t>
            </a:r>
            <a:r>
              <a:rPr lang="en-US" sz="1100" dirty="0" smtClean="0">
                <a:solidFill>
                  <a:schemeClr val="tx2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 2&lt;/a&gt;</a:t>
            </a:r>
            <a:endParaRPr lang="en-US" sz="1100" dirty="0">
              <a:solidFill>
                <a:schemeClr val="tx2">
                  <a:lumMod val="75000"/>
                </a:schemeClr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&lt;/div&gt;</a:t>
            </a:r>
            <a:endParaRPr lang="en-US" sz="11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sz="1100" b="1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11560" y="1201316"/>
            <a:ext cx="2315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 smtClean="0">
                <a:latin typeface="Minya Nouvelle" pitchFamily="2" charset="0"/>
              </a:rPr>
              <a:t>Attributselektorer:</a:t>
            </a:r>
          </a:p>
        </p:txBody>
      </p:sp>
      <p:sp>
        <p:nvSpPr>
          <p:cNvPr id="8" name="Rectangle 7"/>
          <p:cNvSpPr/>
          <p:nvPr/>
        </p:nvSpPr>
        <p:spPr>
          <a:xfrm>
            <a:off x="611561" y="1577032"/>
            <a:ext cx="8280920" cy="20005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E[foo]</a:t>
            </a:r>
            <a:r>
              <a:rPr lang="en-US" dirty="0" smtClean="0">
                <a:solidFill>
                  <a:srgbClr val="C00000"/>
                </a:solidFill>
                <a:latin typeface="Minya Nouvelle" charset="0"/>
                <a:cs typeface="Courier New" pitchFamily="49" charset="0"/>
              </a:rPr>
              <a:t>		</a:t>
            </a:r>
            <a:r>
              <a:rPr lang="en-US" sz="1600" dirty="0" smtClean="0">
                <a:latin typeface="Minya Nouvelle" charset="0"/>
                <a:cs typeface="Courier New" pitchFamily="49" charset="0"/>
              </a:rPr>
              <a:t>element </a:t>
            </a:r>
            <a:r>
              <a:rPr lang="en-US" sz="1600" b="1" dirty="0" smtClean="0">
                <a:latin typeface="Minya Nouvelle" charset="0"/>
                <a:cs typeface="Courier New" pitchFamily="49" charset="0"/>
              </a:rPr>
              <a:t>E</a:t>
            </a:r>
            <a:r>
              <a:rPr lang="en-US" sz="1600" dirty="0" smtClean="0">
                <a:latin typeface="Minya Nouvelle" charset="0"/>
                <a:cs typeface="Courier New" pitchFamily="49" charset="0"/>
              </a:rPr>
              <a:t> med </a:t>
            </a:r>
            <a:r>
              <a:rPr lang="en-US" sz="1600" dirty="0" err="1" smtClean="0">
                <a:latin typeface="Minya Nouvelle" charset="0"/>
                <a:cs typeface="Courier New" pitchFamily="49" charset="0"/>
              </a:rPr>
              <a:t>ett</a:t>
            </a:r>
            <a:r>
              <a:rPr lang="en-US" sz="1600" dirty="0" smtClean="0">
                <a:latin typeface="Minya Nouvelle" charset="0"/>
                <a:cs typeface="Courier New" pitchFamily="49" charset="0"/>
              </a:rPr>
              <a:t> </a:t>
            </a:r>
            <a:r>
              <a:rPr lang="en-US" sz="1600" dirty="0" err="1" smtClean="0">
                <a:latin typeface="Minya Nouvelle" charset="0"/>
                <a:cs typeface="Courier New" pitchFamily="49" charset="0"/>
              </a:rPr>
              <a:t>attribut</a:t>
            </a:r>
            <a:r>
              <a:rPr lang="en-US" sz="1600" dirty="0" smtClean="0">
                <a:latin typeface="Minya Nouvelle" charset="0"/>
                <a:cs typeface="Courier New" pitchFamily="49" charset="0"/>
              </a:rPr>
              <a:t> </a:t>
            </a:r>
            <a:r>
              <a:rPr lang="en-US" sz="1600" b="1" dirty="0" smtClean="0">
                <a:latin typeface="Minya Nouvelle" charset="0"/>
                <a:cs typeface="Courier New" pitchFamily="49" charset="0"/>
              </a:rPr>
              <a:t>foo</a:t>
            </a:r>
          </a:p>
          <a:p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E[foo="bar"]</a:t>
            </a:r>
            <a:r>
              <a:rPr lang="en-US" dirty="0">
                <a:solidFill>
                  <a:srgbClr val="C00000"/>
                </a:solidFill>
                <a:latin typeface="Minya Nouvelle" charset="0"/>
                <a:cs typeface="Courier New" pitchFamily="49" charset="0"/>
              </a:rPr>
              <a:t>	</a:t>
            </a:r>
            <a:r>
              <a:rPr lang="en-US" sz="1600" dirty="0">
                <a:latin typeface="Minya Nouvelle" charset="0"/>
                <a:cs typeface="Courier New" pitchFamily="49" charset="0"/>
              </a:rPr>
              <a:t>element </a:t>
            </a:r>
            <a:r>
              <a:rPr lang="en-US" sz="1600" b="1" dirty="0">
                <a:latin typeface="Minya Nouvelle" charset="0"/>
                <a:cs typeface="Courier New" pitchFamily="49" charset="0"/>
              </a:rPr>
              <a:t>E</a:t>
            </a:r>
            <a:r>
              <a:rPr lang="en-US" sz="1600" dirty="0">
                <a:latin typeface="Minya Nouvelle" charset="0"/>
                <a:cs typeface="Courier New" pitchFamily="49" charset="0"/>
              </a:rPr>
              <a:t> med </a:t>
            </a:r>
            <a:r>
              <a:rPr lang="en-US" sz="1600" dirty="0" err="1">
                <a:latin typeface="Minya Nouvelle" charset="0"/>
                <a:cs typeface="Courier New" pitchFamily="49" charset="0"/>
              </a:rPr>
              <a:t>ett</a:t>
            </a:r>
            <a:r>
              <a:rPr lang="en-US" sz="1600" dirty="0">
                <a:latin typeface="Minya Nouvelle" charset="0"/>
                <a:cs typeface="Courier New" pitchFamily="49" charset="0"/>
              </a:rPr>
              <a:t> </a:t>
            </a:r>
            <a:r>
              <a:rPr lang="en-US" sz="1600" dirty="0" err="1">
                <a:latin typeface="Minya Nouvelle" charset="0"/>
                <a:cs typeface="Courier New" pitchFamily="49" charset="0"/>
              </a:rPr>
              <a:t>attribut</a:t>
            </a:r>
            <a:r>
              <a:rPr lang="en-US" sz="1600" dirty="0">
                <a:latin typeface="Minya Nouvelle" charset="0"/>
                <a:cs typeface="Courier New" pitchFamily="49" charset="0"/>
              </a:rPr>
              <a:t> </a:t>
            </a:r>
            <a:r>
              <a:rPr lang="en-US" sz="1600" b="1" dirty="0" smtClean="0">
                <a:latin typeface="Minya Nouvelle" charset="0"/>
                <a:cs typeface="Courier New" pitchFamily="49" charset="0"/>
              </a:rPr>
              <a:t>foo </a:t>
            </a:r>
            <a:r>
              <a:rPr lang="en-US" sz="1600" dirty="0" err="1" smtClean="0">
                <a:latin typeface="Minya Nouvelle" charset="0"/>
                <a:cs typeface="Courier New" pitchFamily="49" charset="0"/>
              </a:rPr>
              <a:t>och</a:t>
            </a:r>
            <a:r>
              <a:rPr lang="en-US" sz="1600" dirty="0" smtClean="0">
                <a:latin typeface="Minya Nouvelle" charset="0"/>
                <a:cs typeface="Courier New" pitchFamily="49" charset="0"/>
              </a:rPr>
              <a:t> </a:t>
            </a:r>
            <a:r>
              <a:rPr lang="en-US" sz="1600" dirty="0" err="1" smtClean="0">
                <a:latin typeface="Minya Nouvelle" charset="0"/>
                <a:cs typeface="Courier New" pitchFamily="49" charset="0"/>
              </a:rPr>
              <a:t>värdet</a:t>
            </a:r>
            <a:r>
              <a:rPr lang="en-US" sz="1600" dirty="0" smtClean="0">
                <a:latin typeface="Minya Nouvelle" charset="0"/>
                <a:cs typeface="Courier New" pitchFamily="49" charset="0"/>
              </a:rPr>
              <a:t> </a:t>
            </a:r>
            <a:r>
              <a:rPr lang="en-US" sz="1600" dirty="0" err="1" smtClean="0">
                <a:latin typeface="Minya Nouvelle" charset="0"/>
                <a:cs typeface="Courier New" pitchFamily="49" charset="0"/>
              </a:rPr>
              <a:t>exakt</a:t>
            </a:r>
            <a:r>
              <a:rPr lang="en-US" sz="1600" dirty="0" smtClean="0">
                <a:latin typeface="Minya Nouvelle" charset="0"/>
                <a:cs typeface="Courier New" pitchFamily="49" charset="0"/>
              </a:rPr>
              <a:t> </a:t>
            </a:r>
            <a:r>
              <a:rPr lang="en-US" sz="1600" b="1" dirty="0" smtClean="0">
                <a:latin typeface="Minya Nouvelle" charset="0"/>
                <a:cs typeface="Courier New" pitchFamily="49" charset="0"/>
              </a:rPr>
              <a:t>"bar"</a:t>
            </a:r>
            <a:endParaRPr lang="en-US" sz="1600" b="1" dirty="0">
              <a:latin typeface="Minya Nouvelle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E[foo~="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bar"]</a:t>
            </a:r>
            <a:r>
              <a:rPr lang="en-US" dirty="0">
                <a:solidFill>
                  <a:srgbClr val="C00000"/>
                </a:solidFill>
                <a:latin typeface="Minya Nouvelle" charset="0"/>
                <a:cs typeface="Courier New" pitchFamily="49" charset="0"/>
              </a:rPr>
              <a:t>	</a:t>
            </a:r>
            <a:r>
              <a:rPr lang="en-US" sz="1600" dirty="0">
                <a:latin typeface="Minya Nouvelle" charset="0"/>
                <a:cs typeface="Courier New" pitchFamily="49" charset="0"/>
              </a:rPr>
              <a:t>element </a:t>
            </a:r>
            <a:r>
              <a:rPr lang="en-US" sz="1600" b="1" dirty="0">
                <a:latin typeface="Minya Nouvelle" charset="0"/>
                <a:cs typeface="Courier New" pitchFamily="49" charset="0"/>
              </a:rPr>
              <a:t>E</a:t>
            </a:r>
            <a:r>
              <a:rPr lang="en-US" sz="1600" dirty="0">
                <a:latin typeface="Minya Nouvelle" charset="0"/>
                <a:cs typeface="Courier New" pitchFamily="49" charset="0"/>
              </a:rPr>
              <a:t> med </a:t>
            </a:r>
            <a:r>
              <a:rPr lang="en-US" sz="1600" dirty="0" err="1">
                <a:latin typeface="Minya Nouvelle" charset="0"/>
                <a:cs typeface="Courier New" pitchFamily="49" charset="0"/>
              </a:rPr>
              <a:t>ett</a:t>
            </a:r>
            <a:r>
              <a:rPr lang="en-US" sz="1600" dirty="0">
                <a:latin typeface="Minya Nouvelle" charset="0"/>
                <a:cs typeface="Courier New" pitchFamily="49" charset="0"/>
              </a:rPr>
              <a:t> </a:t>
            </a:r>
            <a:r>
              <a:rPr lang="en-US" sz="1600" dirty="0" err="1">
                <a:latin typeface="Minya Nouvelle" charset="0"/>
                <a:cs typeface="Courier New" pitchFamily="49" charset="0"/>
              </a:rPr>
              <a:t>attribut</a:t>
            </a:r>
            <a:r>
              <a:rPr lang="en-US" sz="1600" dirty="0">
                <a:latin typeface="Minya Nouvelle" charset="0"/>
                <a:cs typeface="Courier New" pitchFamily="49" charset="0"/>
              </a:rPr>
              <a:t> </a:t>
            </a:r>
            <a:r>
              <a:rPr lang="en-US" sz="1600" b="1" dirty="0">
                <a:latin typeface="Minya Nouvelle" charset="0"/>
                <a:cs typeface="Courier New" pitchFamily="49" charset="0"/>
              </a:rPr>
              <a:t>foo </a:t>
            </a:r>
            <a:r>
              <a:rPr lang="en-US" sz="1600" dirty="0" err="1" smtClean="0">
                <a:latin typeface="Minya Nouvelle" charset="0"/>
                <a:cs typeface="Courier New" pitchFamily="49" charset="0"/>
              </a:rPr>
              <a:t>som</a:t>
            </a:r>
            <a:r>
              <a:rPr lang="en-US" sz="1600" dirty="0" smtClean="0">
                <a:latin typeface="Minya Nouvelle" charset="0"/>
                <a:cs typeface="Courier New" pitchFamily="49" charset="0"/>
              </a:rPr>
              <a:t> </a:t>
            </a:r>
            <a:r>
              <a:rPr lang="en-US" sz="1600" dirty="0" err="1" smtClean="0">
                <a:latin typeface="Minya Nouvelle" charset="0"/>
                <a:cs typeface="Courier New" pitchFamily="49" charset="0"/>
              </a:rPr>
              <a:t>innehåller</a:t>
            </a:r>
            <a:r>
              <a:rPr lang="en-US" sz="1600" dirty="0" smtClean="0">
                <a:latin typeface="Minya Nouvelle" charset="0"/>
                <a:cs typeface="Courier New" pitchFamily="49" charset="0"/>
              </a:rPr>
              <a:t> en </a:t>
            </a:r>
            <a:r>
              <a:rPr lang="en-US" sz="1600" dirty="0" err="1" smtClean="0">
                <a:latin typeface="Minya Nouvelle" charset="0"/>
                <a:cs typeface="Courier New" pitchFamily="49" charset="0"/>
              </a:rPr>
              <a:t>listning</a:t>
            </a:r>
            <a:r>
              <a:rPr lang="en-US" sz="1600" dirty="0" smtClean="0">
                <a:latin typeface="Minya Nouvelle" charset="0"/>
                <a:cs typeface="Courier New" pitchFamily="49" charset="0"/>
              </a:rPr>
              <a:t> </a:t>
            </a:r>
            <a:r>
              <a:rPr lang="en-US" sz="1600" dirty="0" err="1" smtClean="0">
                <a:latin typeface="Minya Nouvelle" charset="0"/>
                <a:cs typeface="Courier New" pitchFamily="49" charset="0"/>
              </a:rPr>
              <a:t>av</a:t>
            </a:r>
            <a:r>
              <a:rPr lang="en-US" sz="1600" dirty="0" smtClean="0">
                <a:latin typeface="Minya Nouvelle" charset="0"/>
                <a:cs typeface="Courier New" pitchFamily="49" charset="0"/>
              </a:rPr>
              <a:t> 			</a:t>
            </a:r>
            <a:r>
              <a:rPr lang="en-US" sz="1600" dirty="0" err="1" smtClean="0">
                <a:latin typeface="Minya Nouvelle" charset="0"/>
                <a:cs typeface="Courier New" pitchFamily="49" charset="0"/>
              </a:rPr>
              <a:t>värden</a:t>
            </a:r>
            <a:r>
              <a:rPr lang="en-US" sz="1600" dirty="0" smtClean="0">
                <a:latin typeface="Minya Nouvelle" charset="0"/>
                <a:cs typeface="Courier New" pitchFamily="49" charset="0"/>
              </a:rPr>
              <a:t> </a:t>
            </a:r>
            <a:r>
              <a:rPr lang="en-US" sz="1600" dirty="0" err="1" smtClean="0">
                <a:latin typeface="Minya Nouvelle" charset="0"/>
                <a:cs typeface="Courier New" pitchFamily="49" charset="0"/>
              </a:rPr>
              <a:t>separerade</a:t>
            </a:r>
            <a:r>
              <a:rPr lang="en-US" sz="1600" dirty="0" smtClean="0">
                <a:latin typeface="Minya Nouvelle" charset="0"/>
                <a:cs typeface="Courier New" pitchFamily="49" charset="0"/>
              </a:rPr>
              <a:t> med </a:t>
            </a:r>
            <a:r>
              <a:rPr lang="en-US" sz="1600" b="1" dirty="0" err="1" smtClean="0">
                <a:latin typeface="Minya Nouvelle" charset="0"/>
                <a:cs typeface="Courier New" pitchFamily="49" charset="0"/>
              </a:rPr>
              <a:t>blanksteg</a:t>
            </a:r>
            <a:r>
              <a:rPr lang="en-US" sz="1600" dirty="0" smtClean="0">
                <a:latin typeface="Minya Nouvelle" charset="0"/>
                <a:cs typeface="Courier New" pitchFamily="49" charset="0"/>
              </a:rPr>
              <a:t> </a:t>
            </a:r>
            <a:r>
              <a:rPr lang="en-US" sz="1600" dirty="0" err="1" smtClean="0">
                <a:latin typeface="Minya Nouvelle" charset="0"/>
                <a:cs typeface="Courier New" pitchFamily="49" charset="0"/>
              </a:rPr>
              <a:t>där</a:t>
            </a:r>
            <a:r>
              <a:rPr lang="en-US" sz="1600" dirty="0" smtClean="0">
                <a:latin typeface="Minya Nouvelle" charset="0"/>
                <a:cs typeface="Courier New" pitchFamily="49" charset="0"/>
              </a:rPr>
              <a:t> </a:t>
            </a:r>
            <a:r>
              <a:rPr lang="en-US" sz="1600" dirty="0" err="1" smtClean="0">
                <a:latin typeface="Minya Nouvelle" charset="0"/>
                <a:cs typeface="Courier New" pitchFamily="49" charset="0"/>
              </a:rPr>
              <a:t>ett</a:t>
            </a:r>
            <a:r>
              <a:rPr lang="en-US" sz="1600" dirty="0" smtClean="0">
                <a:latin typeface="Minya Nouvelle" charset="0"/>
                <a:cs typeface="Courier New" pitchFamily="49" charset="0"/>
              </a:rPr>
              <a:t> </a:t>
            </a:r>
            <a:r>
              <a:rPr lang="en-US" sz="1600" dirty="0" err="1" smtClean="0">
                <a:latin typeface="Minya Nouvelle" charset="0"/>
                <a:cs typeface="Courier New" pitchFamily="49" charset="0"/>
              </a:rPr>
              <a:t>är</a:t>
            </a:r>
            <a:r>
              <a:rPr lang="en-US" sz="1600" dirty="0" smtClean="0">
                <a:latin typeface="Minya Nouvelle" charset="0"/>
                <a:cs typeface="Courier New" pitchFamily="49" charset="0"/>
              </a:rPr>
              <a:t> </a:t>
            </a:r>
            <a:r>
              <a:rPr lang="en-US" sz="1600" b="1" dirty="0" smtClean="0">
                <a:latin typeface="Minya Nouvelle" charset="0"/>
                <a:cs typeface="Courier New" pitchFamily="49" charset="0"/>
              </a:rPr>
              <a:t>"bar"</a:t>
            </a:r>
            <a:endParaRPr lang="en-US" sz="1600" b="1" dirty="0">
              <a:latin typeface="Minya Nouvelle" charset="0"/>
              <a:cs typeface="Courier New" pitchFamily="49" charset="0"/>
            </a:endParaRPr>
          </a:p>
          <a:p>
            <a:pPr lvl="0"/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E[foo^="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bar"]</a:t>
            </a:r>
            <a:r>
              <a:rPr lang="en-US" dirty="0">
                <a:solidFill>
                  <a:srgbClr val="C00000"/>
                </a:solidFill>
                <a:latin typeface="Minya Nouvelle" charset="0"/>
                <a:cs typeface="Courier New" pitchFamily="49" charset="0"/>
              </a:rPr>
              <a:t>	</a:t>
            </a:r>
            <a:r>
              <a:rPr lang="en-US" sz="1600" dirty="0">
                <a:solidFill>
                  <a:prstClr val="black"/>
                </a:solidFill>
                <a:latin typeface="Minya Nouvelle" charset="0"/>
                <a:cs typeface="Courier New" pitchFamily="49" charset="0"/>
              </a:rPr>
              <a:t>element </a:t>
            </a:r>
            <a:r>
              <a:rPr lang="en-US" sz="1600" b="1" dirty="0">
                <a:solidFill>
                  <a:prstClr val="black"/>
                </a:solidFill>
                <a:latin typeface="Minya Nouvelle" charset="0"/>
                <a:cs typeface="Courier New" pitchFamily="49" charset="0"/>
              </a:rPr>
              <a:t>E</a:t>
            </a:r>
            <a:r>
              <a:rPr lang="en-US" sz="1600" dirty="0">
                <a:solidFill>
                  <a:prstClr val="black"/>
                </a:solidFill>
                <a:latin typeface="Minya Nouvelle" charset="0"/>
                <a:cs typeface="Courier New" pitchFamily="49" charset="0"/>
              </a:rPr>
              <a:t> med </a:t>
            </a:r>
            <a:r>
              <a:rPr lang="en-US" sz="1600" dirty="0" err="1">
                <a:solidFill>
                  <a:prstClr val="black"/>
                </a:solidFill>
                <a:latin typeface="Minya Nouvelle" charset="0"/>
                <a:cs typeface="Courier New" pitchFamily="49" charset="0"/>
              </a:rPr>
              <a:t>ett</a:t>
            </a:r>
            <a:r>
              <a:rPr lang="en-US" sz="1600" dirty="0">
                <a:solidFill>
                  <a:prstClr val="black"/>
                </a:solidFill>
                <a:latin typeface="Minya Nouvelle" charset="0"/>
                <a:cs typeface="Courier New" pitchFamily="49" charset="0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Minya Nouvelle" charset="0"/>
                <a:cs typeface="Courier New" pitchFamily="49" charset="0"/>
              </a:rPr>
              <a:t>attribut</a:t>
            </a:r>
            <a:r>
              <a:rPr lang="en-US" sz="1600" dirty="0">
                <a:solidFill>
                  <a:prstClr val="black"/>
                </a:solidFill>
                <a:latin typeface="Minya Nouvelle" charset="0"/>
                <a:cs typeface="Courier New" pitchFamily="49" charset="0"/>
              </a:rPr>
              <a:t> </a:t>
            </a:r>
            <a:r>
              <a:rPr lang="en-US" sz="1600" b="1" dirty="0">
                <a:solidFill>
                  <a:prstClr val="black"/>
                </a:solidFill>
                <a:latin typeface="Minya Nouvelle" charset="0"/>
                <a:cs typeface="Courier New" pitchFamily="49" charset="0"/>
              </a:rPr>
              <a:t>foo </a:t>
            </a:r>
            <a:r>
              <a:rPr lang="en-US" sz="1600" dirty="0" err="1" smtClean="0">
                <a:solidFill>
                  <a:prstClr val="black"/>
                </a:solidFill>
                <a:latin typeface="Minya Nouvelle" charset="0"/>
                <a:cs typeface="Courier New" pitchFamily="49" charset="0"/>
              </a:rPr>
              <a:t>vars</a:t>
            </a:r>
            <a:r>
              <a:rPr lang="en-US" sz="1600" dirty="0" smtClean="0">
                <a:solidFill>
                  <a:prstClr val="black"/>
                </a:solidFill>
                <a:latin typeface="Minya Nouvelle" charset="0"/>
                <a:cs typeface="Courier New" pitchFamily="49" charset="0"/>
              </a:rPr>
              <a:t> </a:t>
            </a:r>
            <a:r>
              <a:rPr lang="en-US" sz="1600" dirty="0" err="1" smtClean="0">
                <a:solidFill>
                  <a:prstClr val="black"/>
                </a:solidFill>
                <a:latin typeface="Minya Nouvelle" charset="0"/>
                <a:cs typeface="Courier New" pitchFamily="49" charset="0"/>
              </a:rPr>
              <a:t>värde</a:t>
            </a:r>
            <a:r>
              <a:rPr lang="en-US" sz="1600" dirty="0" smtClean="0">
                <a:solidFill>
                  <a:prstClr val="black"/>
                </a:solidFill>
                <a:latin typeface="Minya Nouvelle" charset="0"/>
                <a:cs typeface="Courier New" pitchFamily="49" charset="0"/>
              </a:rPr>
              <a:t> </a:t>
            </a:r>
            <a:r>
              <a:rPr lang="en-US" sz="1600" dirty="0" err="1" smtClean="0">
                <a:solidFill>
                  <a:prstClr val="black"/>
                </a:solidFill>
                <a:latin typeface="Minya Nouvelle" charset="0"/>
                <a:cs typeface="Courier New" pitchFamily="49" charset="0"/>
              </a:rPr>
              <a:t>börjar</a:t>
            </a:r>
            <a:r>
              <a:rPr lang="en-US" sz="1600" dirty="0" smtClean="0">
                <a:solidFill>
                  <a:prstClr val="black"/>
                </a:solidFill>
                <a:latin typeface="Minya Nouvelle" charset="0"/>
                <a:cs typeface="Courier New" pitchFamily="49" charset="0"/>
              </a:rPr>
              <a:t> med </a:t>
            </a:r>
            <a:r>
              <a:rPr lang="en-US" sz="1600" b="1" dirty="0">
                <a:solidFill>
                  <a:prstClr val="black"/>
                </a:solidFill>
                <a:latin typeface="Minya Nouvelle" charset="0"/>
                <a:cs typeface="Courier New" pitchFamily="49" charset="0"/>
              </a:rPr>
              <a:t>"bar</a:t>
            </a:r>
            <a:r>
              <a:rPr lang="en-US" sz="1600" b="1" dirty="0" smtClean="0">
                <a:solidFill>
                  <a:prstClr val="black"/>
                </a:solidFill>
                <a:latin typeface="Minya Nouvelle" charset="0"/>
                <a:cs typeface="Courier New" pitchFamily="49" charset="0"/>
              </a:rPr>
              <a:t>"</a:t>
            </a:r>
          </a:p>
          <a:p>
            <a:pPr lvl="0"/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E[foo$="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bar"]</a:t>
            </a:r>
            <a:r>
              <a:rPr lang="en-US" dirty="0">
                <a:solidFill>
                  <a:srgbClr val="C00000"/>
                </a:solidFill>
                <a:latin typeface="Minya Nouvelle" charset="0"/>
                <a:cs typeface="Courier New" pitchFamily="49" charset="0"/>
              </a:rPr>
              <a:t>	</a:t>
            </a:r>
            <a:r>
              <a:rPr lang="en-US" sz="1600" dirty="0">
                <a:solidFill>
                  <a:prstClr val="black"/>
                </a:solidFill>
                <a:latin typeface="Minya Nouvelle" charset="0"/>
                <a:cs typeface="Courier New" pitchFamily="49" charset="0"/>
              </a:rPr>
              <a:t>element </a:t>
            </a:r>
            <a:r>
              <a:rPr lang="en-US" sz="1600" b="1" dirty="0">
                <a:solidFill>
                  <a:prstClr val="black"/>
                </a:solidFill>
                <a:latin typeface="Minya Nouvelle" charset="0"/>
                <a:cs typeface="Courier New" pitchFamily="49" charset="0"/>
              </a:rPr>
              <a:t>E</a:t>
            </a:r>
            <a:r>
              <a:rPr lang="en-US" sz="1600" dirty="0">
                <a:solidFill>
                  <a:prstClr val="black"/>
                </a:solidFill>
                <a:latin typeface="Minya Nouvelle" charset="0"/>
                <a:cs typeface="Courier New" pitchFamily="49" charset="0"/>
              </a:rPr>
              <a:t> med </a:t>
            </a:r>
            <a:r>
              <a:rPr lang="en-US" sz="1600" dirty="0" err="1">
                <a:solidFill>
                  <a:prstClr val="black"/>
                </a:solidFill>
                <a:latin typeface="Minya Nouvelle" charset="0"/>
                <a:cs typeface="Courier New" pitchFamily="49" charset="0"/>
              </a:rPr>
              <a:t>ett</a:t>
            </a:r>
            <a:r>
              <a:rPr lang="en-US" sz="1600" dirty="0">
                <a:solidFill>
                  <a:prstClr val="black"/>
                </a:solidFill>
                <a:latin typeface="Minya Nouvelle" charset="0"/>
                <a:cs typeface="Courier New" pitchFamily="49" charset="0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Minya Nouvelle" charset="0"/>
                <a:cs typeface="Courier New" pitchFamily="49" charset="0"/>
              </a:rPr>
              <a:t>attribut</a:t>
            </a:r>
            <a:r>
              <a:rPr lang="en-US" sz="1600" dirty="0">
                <a:solidFill>
                  <a:prstClr val="black"/>
                </a:solidFill>
                <a:latin typeface="Minya Nouvelle" charset="0"/>
                <a:cs typeface="Courier New" pitchFamily="49" charset="0"/>
              </a:rPr>
              <a:t> </a:t>
            </a:r>
            <a:r>
              <a:rPr lang="en-US" sz="1600" b="1" dirty="0">
                <a:solidFill>
                  <a:prstClr val="black"/>
                </a:solidFill>
                <a:latin typeface="Minya Nouvelle" charset="0"/>
                <a:cs typeface="Courier New" pitchFamily="49" charset="0"/>
              </a:rPr>
              <a:t>foo </a:t>
            </a:r>
            <a:r>
              <a:rPr lang="en-US" sz="1600" dirty="0" err="1">
                <a:solidFill>
                  <a:prstClr val="black"/>
                </a:solidFill>
                <a:latin typeface="Minya Nouvelle" charset="0"/>
                <a:cs typeface="Courier New" pitchFamily="49" charset="0"/>
              </a:rPr>
              <a:t>vars</a:t>
            </a:r>
            <a:r>
              <a:rPr lang="en-US" sz="1600" dirty="0">
                <a:solidFill>
                  <a:prstClr val="black"/>
                </a:solidFill>
                <a:latin typeface="Minya Nouvelle" charset="0"/>
                <a:cs typeface="Courier New" pitchFamily="49" charset="0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Minya Nouvelle" charset="0"/>
                <a:cs typeface="Courier New" pitchFamily="49" charset="0"/>
              </a:rPr>
              <a:t>värde</a:t>
            </a:r>
            <a:r>
              <a:rPr lang="en-US" sz="1600" dirty="0">
                <a:solidFill>
                  <a:prstClr val="black"/>
                </a:solidFill>
                <a:latin typeface="Minya Nouvelle" charset="0"/>
                <a:cs typeface="Courier New" pitchFamily="49" charset="0"/>
              </a:rPr>
              <a:t> </a:t>
            </a:r>
            <a:r>
              <a:rPr lang="en-US" sz="1600" dirty="0" err="1" smtClean="0">
                <a:solidFill>
                  <a:prstClr val="black"/>
                </a:solidFill>
                <a:latin typeface="Minya Nouvelle" charset="0"/>
                <a:cs typeface="Courier New" pitchFamily="49" charset="0"/>
              </a:rPr>
              <a:t>slutar</a:t>
            </a:r>
            <a:r>
              <a:rPr lang="en-US" sz="1600" dirty="0" smtClean="0">
                <a:solidFill>
                  <a:prstClr val="black"/>
                </a:solidFill>
                <a:latin typeface="Minya Nouvelle" charset="0"/>
                <a:cs typeface="Courier New" pitchFamily="49" charset="0"/>
              </a:rPr>
              <a:t> </a:t>
            </a:r>
            <a:r>
              <a:rPr lang="en-US" sz="1600" dirty="0">
                <a:solidFill>
                  <a:prstClr val="black"/>
                </a:solidFill>
                <a:latin typeface="Minya Nouvelle" charset="0"/>
                <a:cs typeface="Courier New" pitchFamily="49" charset="0"/>
              </a:rPr>
              <a:t>med </a:t>
            </a:r>
            <a:r>
              <a:rPr lang="en-US" sz="1600" b="1" dirty="0">
                <a:solidFill>
                  <a:prstClr val="black"/>
                </a:solidFill>
                <a:latin typeface="Minya Nouvelle" charset="0"/>
                <a:cs typeface="Courier New" pitchFamily="49" charset="0"/>
              </a:rPr>
              <a:t>"bar</a:t>
            </a:r>
            <a:r>
              <a:rPr lang="en-US" sz="1600" b="1" dirty="0" smtClean="0">
                <a:solidFill>
                  <a:prstClr val="black"/>
                </a:solidFill>
                <a:latin typeface="Minya Nouvelle" charset="0"/>
                <a:cs typeface="Courier New" pitchFamily="49" charset="0"/>
              </a:rPr>
              <a:t>"</a:t>
            </a:r>
          </a:p>
          <a:p>
            <a:pPr lvl="0"/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E[foo*="bar"]</a:t>
            </a:r>
            <a:r>
              <a:rPr lang="en-US" dirty="0" smtClean="0">
                <a:solidFill>
                  <a:srgbClr val="C00000"/>
                </a:solidFill>
                <a:latin typeface="Minya Nouvelle" charset="0"/>
                <a:cs typeface="Courier New" pitchFamily="49" charset="0"/>
              </a:rPr>
              <a:t>	</a:t>
            </a:r>
            <a:r>
              <a:rPr lang="en-US" sz="1600" dirty="0" smtClean="0">
                <a:solidFill>
                  <a:prstClr val="black"/>
                </a:solidFill>
                <a:latin typeface="Minya Nouvelle" charset="0"/>
                <a:cs typeface="Courier New" pitchFamily="49" charset="0"/>
              </a:rPr>
              <a:t>element </a:t>
            </a:r>
            <a:r>
              <a:rPr lang="en-US" sz="1600" b="1" dirty="0" smtClean="0">
                <a:solidFill>
                  <a:prstClr val="black"/>
                </a:solidFill>
                <a:latin typeface="Minya Nouvelle" charset="0"/>
                <a:cs typeface="Courier New" pitchFamily="49" charset="0"/>
              </a:rPr>
              <a:t>E</a:t>
            </a:r>
            <a:r>
              <a:rPr lang="en-US" sz="1600" dirty="0" smtClean="0">
                <a:solidFill>
                  <a:prstClr val="black"/>
                </a:solidFill>
                <a:latin typeface="Minya Nouvelle" charset="0"/>
                <a:cs typeface="Courier New" pitchFamily="49" charset="0"/>
              </a:rPr>
              <a:t> med </a:t>
            </a:r>
            <a:r>
              <a:rPr lang="en-US" sz="1600" dirty="0" err="1" smtClean="0">
                <a:solidFill>
                  <a:prstClr val="black"/>
                </a:solidFill>
                <a:latin typeface="Minya Nouvelle" charset="0"/>
                <a:cs typeface="Courier New" pitchFamily="49" charset="0"/>
              </a:rPr>
              <a:t>ett</a:t>
            </a:r>
            <a:r>
              <a:rPr lang="en-US" sz="1600" dirty="0" smtClean="0">
                <a:solidFill>
                  <a:prstClr val="black"/>
                </a:solidFill>
                <a:latin typeface="Minya Nouvelle" charset="0"/>
                <a:cs typeface="Courier New" pitchFamily="49" charset="0"/>
              </a:rPr>
              <a:t> </a:t>
            </a:r>
            <a:r>
              <a:rPr lang="en-US" sz="1600" dirty="0" err="1" smtClean="0">
                <a:solidFill>
                  <a:prstClr val="black"/>
                </a:solidFill>
                <a:latin typeface="Minya Nouvelle" charset="0"/>
                <a:cs typeface="Courier New" pitchFamily="49" charset="0"/>
              </a:rPr>
              <a:t>attribut</a:t>
            </a:r>
            <a:r>
              <a:rPr lang="en-US" sz="1600" dirty="0" smtClean="0">
                <a:solidFill>
                  <a:prstClr val="black"/>
                </a:solidFill>
                <a:latin typeface="Minya Nouvelle" charset="0"/>
                <a:cs typeface="Courier New" pitchFamily="49" charset="0"/>
              </a:rPr>
              <a:t> </a:t>
            </a:r>
            <a:r>
              <a:rPr lang="en-US" sz="1600" b="1" dirty="0" smtClean="0">
                <a:solidFill>
                  <a:prstClr val="black"/>
                </a:solidFill>
                <a:latin typeface="Minya Nouvelle" charset="0"/>
                <a:cs typeface="Courier New" pitchFamily="49" charset="0"/>
              </a:rPr>
              <a:t>foo </a:t>
            </a:r>
            <a:r>
              <a:rPr lang="en-US" sz="1600" dirty="0" err="1" smtClean="0">
                <a:solidFill>
                  <a:prstClr val="black"/>
                </a:solidFill>
                <a:latin typeface="Minya Nouvelle" charset="0"/>
                <a:cs typeface="Courier New" pitchFamily="49" charset="0"/>
              </a:rPr>
              <a:t>som</a:t>
            </a:r>
            <a:r>
              <a:rPr lang="en-US" sz="1600" dirty="0" smtClean="0">
                <a:solidFill>
                  <a:prstClr val="black"/>
                </a:solidFill>
                <a:latin typeface="Minya Nouvelle" charset="0"/>
                <a:cs typeface="Courier New" pitchFamily="49" charset="0"/>
              </a:rPr>
              <a:t> </a:t>
            </a:r>
            <a:r>
              <a:rPr lang="en-US" sz="1600" dirty="0" err="1" smtClean="0">
                <a:solidFill>
                  <a:prstClr val="black"/>
                </a:solidFill>
                <a:latin typeface="Minya Nouvelle" charset="0"/>
                <a:cs typeface="Courier New" pitchFamily="49" charset="0"/>
              </a:rPr>
              <a:t>innehåller</a:t>
            </a:r>
            <a:r>
              <a:rPr lang="en-US" sz="1600" dirty="0" smtClean="0">
                <a:solidFill>
                  <a:prstClr val="black"/>
                </a:solidFill>
                <a:latin typeface="Minya Nouvelle" charset="0"/>
                <a:cs typeface="Courier New" pitchFamily="49" charset="0"/>
              </a:rPr>
              <a:t> </a:t>
            </a:r>
            <a:r>
              <a:rPr lang="en-US" sz="1600" b="1" dirty="0" smtClean="0">
                <a:solidFill>
                  <a:prstClr val="black"/>
                </a:solidFill>
                <a:latin typeface="Minya Nouvelle" charset="0"/>
                <a:cs typeface="Courier New" pitchFamily="49" charset="0"/>
              </a:rPr>
              <a:t>"bar"</a:t>
            </a:r>
            <a:endParaRPr lang="en-US" b="1" dirty="0">
              <a:latin typeface="Minya Nouvelle" charset="0"/>
              <a:cs typeface="Courier New" pitchFamily="49" charset="0"/>
            </a:endParaRPr>
          </a:p>
        </p:txBody>
      </p:sp>
      <p:pic>
        <p:nvPicPr>
          <p:cNvPr id="118786" name="Picture 2" descr="L:\WorkSpace\tstjo\Icons\v_collection_png\128x128\shadow\paperclip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3281" y="357831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1105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Selektorer</a:t>
            </a:r>
            <a:endParaRPr lang="sv-S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129308"/>
            <a:ext cx="30364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 err="1">
                <a:latin typeface="Minya Nouvelle" pitchFamily="2" charset="0"/>
              </a:rPr>
              <a:t>Structural</a:t>
            </a:r>
            <a:r>
              <a:rPr lang="sv-SE" b="1" dirty="0">
                <a:latin typeface="Minya Nouvelle" pitchFamily="2" charset="0"/>
              </a:rPr>
              <a:t> </a:t>
            </a:r>
            <a:r>
              <a:rPr lang="sv-SE" b="1" dirty="0" smtClean="0">
                <a:latin typeface="Minya Nouvelle" pitchFamily="2" charset="0"/>
              </a:rPr>
              <a:t>pseudo-</a:t>
            </a:r>
            <a:r>
              <a:rPr lang="sv-SE" b="1" dirty="0" err="1" smtClean="0">
                <a:latin typeface="Minya Nouvelle" pitchFamily="2" charset="0"/>
              </a:rPr>
              <a:t>classes</a:t>
            </a:r>
            <a:endParaRPr lang="sv-SE" b="1" dirty="0">
              <a:latin typeface="Minya Nouvelle" pitchFamily="2" charset="0"/>
            </a:endParaRPr>
          </a:p>
        </p:txBody>
      </p:sp>
      <p:pic>
        <p:nvPicPr>
          <p:cNvPr id="119810" name="Picture 2" descr="L:\WorkSpace\tstjo\Icons\v_collection_png\128x128\shadow\text_tre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336" y="481236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611561" y="1577032"/>
            <a:ext cx="82809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E:nth-child(An+B)	</a:t>
            </a:r>
            <a:r>
              <a:rPr lang="en-US" sz="1600" dirty="0" smtClean="0">
                <a:latin typeface="Minya Nouvelle" charset="0"/>
                <a:cs typeface="Courier New" pitchFamily="49" charset="0"/>
              </a:rPr>
              <a:t>Elements </a:t>
            </a:r>
            <a:r>
              <a:rPr lang="en-US" sz="1600" b="1" dirty="0" smtClean="0">
                <a:latin typeface="Minya Nouvelle" charset="0"/>
                <a:cs typeface="Courier New" pitchFamily="49" charset="0"/>
              </a:rPr>
              <a:t>E</a:t>
            </a:r>
            <a:r>
              <a:rPr lang="en-US" sz="1600" dirty="0" smtClean="0">
                <a:latin typeface="Minya Nouvelle" charset="0"/>
                <a:cs typeface="Courier New" pitchFamily="49" charset="0"/>
              </a:rPr>
              <a:t>:s </a:t>
            </a:r>
            <a:r>
              <a:rPr lang="en-US" sz="1600" dirty="0" err="1" smtClean="0">
                <a:latin typeface="Minya Nouvelle" charset="0"/>
                <a:cs typeface="Courier New" pitchFamily="49" charset="0"/>
              </a:rPr>
              <a:t>vart</a:t>
            </a:r>
            <a:r>
              <a:rPr lang="en-US" sz="1600" dirty="0" smtClean="0">
                <a:latin typeface="Minya Nouvelle" charset="0"/>
                <a:cs typeface="Courier New" pitchFamily="49" charset="0"/>
              </a:rPr>
              <a:t> </a:t>
            </a:r>
            <a:r>
              <a:rPr lang="en-US" sz="1600" b="1" dirty="0" smtClean="0">
                <a:latin typeface="Minya Nouvelle" charset="0"/>
                <a:cs typeface="Courier New" pitchFamily="49" charset="0"/>
              </a:rPr>
              <a:t>A</a:t>
            </a:r>
            <a:r>
              <a:rPr lang="en-US" sz="1600" dirty="0">
                <a:latin typeface="Minya Nouvelle" charset="0"/>
                <a:cs typeface="Courier New" pitchFamily="49" charset="0"/>
              </a:rPr>
              <a:t>:</a:t>
            </a:r>
            <a:r>
              <a:rPr lang="en-US" sz="1600" dirty="0" smtClean="0">
                <a:latin typeface="Minya Nouvelle" charset="0"/>
                <a:cs typeface="Courier New" pitchFamily="49" charset="0"/>
              </a:rPr>
              <a:t>te barn med offset </a:t>
            </a:r>
            <a:r>
              <a:rPr lang="en-US" sz="1600" b="1" dirty="0" smtClean="0">
                <a:latin typeface="Minya Nouvelle" charset="0"/>
                <a:cs typeface="Courier New" pitchFamily="49" charset="0"/>
              </a:rPr>
              <a:t>B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79511" y="4864432"/>
            <a:ext cx="87849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smtClean="0">
                <a:latin typeface="Minya Nouvelle" pitchFamily="2" charset="0"/>
              </a:rPr>
              <a:t>:</a:t>
            </a:r>
            <a:r>
              <a:rPr lang="sv-SE" dirty="0" err="1" smtClean="0">
                <a:latin typeface="Minya Nouvelle" pitchFamily="2" charset="0"/>
              </a:rPr>
              <a:t>nth</a:t>
            </a:r>
            <a:r>
              <a:rPr lang="sv-SE" dirty="0" smtClean="0">
                <a:latin typeface="Minya Nouvelle" pitchFamily="2" charset="0"/>
              </a:rPr>
              <a:t>-last-</a:t>
            </a:r>
            <a:r>
              <a:rPr lang="sv-SE" dirty="0" err="1" smtClean="0">
                <a:latin typeface="Minya Nouvelle" pitchFamily="2" charset="0"/>
              </a:rPr>
              <a:t>child</a:t>
            </a:r>
            <a:r>
              <a:rPr lang="sv-SE" dirty="0" smtClean="0">
                <a:latin typeface="Minya Nouvelle" pitchFamily="2" charset="0"/>
              </a:rPr>
              <a:t>(n), :</a:t>
            </a:r>
            <a:r>
              <a:rPr lang="sv-SE" dirty="0" err="1" smtClean="0">
                <a:latin typeface="Minya Nouvelle" pitchFamily="2" charset="0"/>
              </a:rPr>
              <a:t>nth-of-type</a:t>
            </a:r>
            <a:r>
              <a:rPr lang="sv-SE" dirty="0" smtClean="0">
                <a:latin typeface="Minya Nouvelle" pitchFamily="2" charset="0"/>
              </a:rPr>
              <a:t>(n), </a:t>
            </a:r>
            <a:r>
              <a:rPr lang="sv-SE" dirty="0" err="1" smtClean="0">
                <a:latin typeface="Minya Nouvelle" pitchFamily="2" charset="0"/>
              </a:rPr>
              <a:t>nth</a:t>
            </a:r>
            <a:r>
              <a:rPr lang="sv-SE" dirty="0" smtClean="0">
                <a:latin typeface="Minya Nouvelle" pitchFamily="2" charset="0"/>
              </a:rPr>
              <a:t>-last-</a:t>
            </a:r>
            <a:r>
              <a:rPr lang="sv-SE" dirty="0" err="1" smtClean="0">
                <a:latin typeface="Minya Nouvelle" pitchFamily="2" charset="0"/>
              </a:rPr>
              <a:t>of</a:t>
            </a:r>
            <a:r>
              <a:rPr lang="sv-SE" dirty="0" smtClean="0">
                <a:latin typeface="Minya Nouvelle" pitchFamily="2" charset="0"/>
              </a:rPr>
              <a:t>-</a:t>
            </a:r>
            <a:r>
              <a:rPr lang="sv-SE" dirty="0" err="1" smtClean="0">
                <a:latin typeface="Minya Nouvelle" pitchFamily="2" charset="0"/>
              </a:rPr>
              <a:t>type</a:t>
            </a:r>
            <a:r>
              <a:rPr lang="sv-SE" dirty="0" smtClean="0">
                <a:latin typeface="Minya Nouvelle" pitchFamily="2" charset="0"/>
              </a:rPr>
              <a:t>(n), :</a:t>
            </a:r>
            <a:r>
              <a:rPr lang="sv-SE" dirty="0" err="1" smtClean="0">
                <a:latin typeface="Minya Nouvelle" pitchFamily="2" charset="0"/>
              </a:rPr>
              <a:t>root</a:t>
            </a:r>
            <a:r>
              <a:rPr lang="sv-SE" dirty="0" smtClean="0">
                <a:latin typeface="Minya Nouvelle" pitchFamily="2" charset="0"/>
              </a:rPr>
              <a:t>, :last-</a:t>
            </a:r>
            <a:r>
              <a:rPr lang="sv-SE" dirty="0" err="1" smtClean="0">
                <a:latin typeface="Minya Nouvelle" pitchFamily="2" charset="0"/>
              </a:rPr>
              <a:t>child</a:t>
            </a:r>
            <a:r>
              <a:rPr lang="sv-SE" dirty="0" smtClean="0">
                <a:latin typeface="Minya Nouvelle" pitchFamily="2" charset="0"/>
              </a:rPr>
              <a:t>, :</a:t>
            </a:r>
            <a:r>
              <a:rPr lang="sv-SE" dirty="0" err="1" smtClean="0">
                <a:latin typeface="Minya Nouvelle" pitchFamily="2" charset="0"/>
              </a:rPr>
              <a:t>first-child</a:t>
            </a:r>
            <a:r>
              <a:rPr lang="sv-SE" dirty="0" smtClean="0">
                <a:latin typeface="Minya Nouvelle" pitchFamily="2" charset="0"/>
              </a:rPr>
              <a:t>, :</a:t>
            </a:r>
            <a:r>
              <a:rPr lang="sv-SE" dirty="0" err="1" smtClean="0">
                <a:latin typeface="Minya Nouvelle" pitchFamily="2" charset="0"/>
              </a:rPr>
              <a:t>first-of-type</a:t>
            </a:r>
            <a:r>
              <a:rPr lang="sv-SE" dirty="0" smtClean="0">
                <a:latin typeface="Minya Nouvelle" pitchFamily="2" charset="0"/>
              </a:rPr>
              <a:t>, last-</a:t>
            </a:r>
            <a:r>
              <a:rPr lang="sv-SE" dirty="0" err="1" smtClean="0">
                <a:latin typeface="Minya Nouvelle" pitchFamily="2" charset="0"/>
              </a:rPr>
              <a:t>of</a:t>
            </a:r>
            <a:r>
              <a:rPr lang="sv-SE" dirty="0" smtClean="0">
                <a:latin typeface="Minya Nouvelle" pitchFamily="2" charset="0"/>
              </a:rPr>
              <a:t>-</a:t>
            </a:r>
            <a:r>
              <a:rPr lang="sv-SE" dirty="0" err="1" smtClean="0">
                <a:latin typeface="Minya Nouvelle" pitchFamily="2" charset="0"/>
              </a:rPr>
              <a:t>type</a:t>
            </a:r>
            <a:r>
              <a:rPr lang="sv-SE" dirty="0" smtClean="0">
                <a:latin typeface="Minya Nouvelle" pitchFamily="2" charset="0"/>
              </a:rPr>
              <a:t>, :</a:t>
            </a:r>
            <a:r>
              <a:rPr lang="sv-SE" dirty="0" err="1" smtClean="0">
                <a:latin typeface="Minya Nouvelle" pitchFamily="2" charset="0"/>
              </a:rPr>
              <a:t>only-child</a:t>
            </a:r>
            <a:r>
              <a:rPr lang="sv-SE" dirty="0" smtClean="0">
                <a:latin typeface="Minya Nouvelle" pitchFamily="2" charset="0"/>
              </a:rPr>
              <a:t>, :</a:t>
            </a:r>
            <a:r>
              <a:rPr lang="sv-SE" dirty="0" err="1" smtClean="0">
                <a:latin typeface="Minya Nouvelle" pitchFamily="2" charset="0"/>
              </a:rPr>
              <a:t>only-of-type</a:t>
            </a:r>
            <a:r>
              <a:rPr lang="sv-SE" dirty="0" smtClean="0">
                <a:latin typeface="Minya Nouvelle" pitchFamily="2" charset="0"/>
              </a:rPr>
              <a:t>, :</a:t>
            </a:r>
            <a:r>
              <a:rPr lang="sv-SE" dirty="0" err="1" smtClean="0">
                <a:latin typeface="Minya Nouvelle" pitchFamily="2" charset="0"/>
              </a:rPr>
              <a:t>empty</a:t>
            </a:r>
            <a:endParaRPr lang="sv-SE" dirty="0" smtClean="0">
              <a:latin typeface="Minya Nouvelle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79512" y="4585692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latin typeface="Minya Nouvelle" pitchFamily="2" charset="0"/>
              </a:rPr>
              <a:t>Se även: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6314289"/>
              </p:ext>
            </p:extLst>
          </p:nvPr>
        </p:nvGraphicFramePr>
        <p:xfrm>
          <a:off x="5220071" y="2497460"/>
          <a:ext cx="3744417" cy="1997924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152128"/>
                <a:gridCol w="864096"/>
                <a:gridCol w="1728193"/>
              </a:tblGrid>
              <a:tr h="233000">
                <a:tc>
                  <a:txBody>
                    <a:bodyPr/>
                    <a:lstStyle/>
                    <a:p>
                      <a:r>
                        <a:rPr lang="sv-SE" sz="1400" dirty="0" smtClean="0"/>
                        <a:t>Produkt</a:t>
                      </a:r>
                      <a:endParaRPr lang="sv-S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sz="1400" dirty="0" smtClean="0"/>
                        <a:t>Pris</a:t>
                      </a:r>
                      <a:endParaRPr lang="sv-S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sz="1400" dirty="0" smtClean="0"/>
                        <a:t>Artikelnummer</a:t>
                      </a:r>
                      <a:endParaRPr lang="sv-SE" sz="1400" dirty="0"/>
                    </a:p>
                  </a:txBody>
                  <a:tcPr/>
                </a:tc>
              </a:tr>
              <a:tr h="338625">
                <a:tc>
                  <a:txBody>
                    <a:bodyPr/>
                    <a:lstStyle/>
                    <a:p>
                      <a:r>
                        <a:rPr lang="sv-SE" sz="1400" dirty="0" smtClean="0"/>
                        <a:t>Sony</a:t>
                      </a:r>
                      <a:r>
                        <a:rPr lang="sv-SE" sz="1400" baseline="0" dirty="0" smtClean="0"/>
                        <a:t> PS032</a:t>
                      </a:r>
                      <a:endParaRPr lang="sv-S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sz="1400" dirty="0" smtClean="0"/>
                        <a:t>1295</a:t>
                      </a:r>
                      <a:endParaRPr lang="sv-S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sz="1400" dirty="0" smtClean="0"/>
                        <a:t>KS2343</a:t>
                      </a:r>
                      <a:endParaRPr lang="sv-SE" sz="1400" dirty="0"/>
                    </a:p>
                  </a:txBody>
                  <a:tcPr/>
                </a:tc>
              </a:tr>
              <a:tr h="338625">
                <a:tc>
                  <a:txBody>
                    <a:bodyPr/>
                    <a:lstStyle/>
                    <a:p>
                      <a:r>
                        <a:rPr lang="sv-SE" sz="1400" dirty="0" err="1" smtClean="0"/>
                        <a:t>Vajo</a:t>
                      </a:r>
                      <a:r>
                        <a:rPr lang="sv-SE" sz="1400" dirty="0" smtClean="0"/>
                        <a:t> LG96</a:t>
                      </a:r>
                      <a:endParaRPr lang="sv-S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sz="1400" dirty="0" smtClean="0"/>
                        <a:t>599</a:t>
                      </a:r>
                      <a:endParaRPr lang="sv-S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sz="1400" dirty="0" smtClean="0"/>
                        <a:t>LK3255</a:t>
                      </a:r>
                      <a:endParaRPr lang="sv-SE" sz="1400" dirty="0"/>
                    </a:p>
                  </a:txBody>
                  <a:tcPr/>
                </a:tc>
              </a:tr>
              <a:tr h="338625">
                <a:tc>
                  <a:txBody>
                    <a:bodyPr/>
                    <a:lstStyle/>
                    <a:p>
                      <a:r>
                        <a:rPr lang="sv-SE" sz="1400" dirty="0" smtClean="0"/>
                        <a:t>Dell</a:t>
                      </a:r>
                      <a:r>
                        <a:rPr lang="sv-SE" sz="1400" baseline="0" dirty="0" smtClean="0"/>
                        <a:t> HS232</a:t>
                      </a:r>
                      <a:endParaRPr lang="sv-S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sz="1400" dirty="0" smtClean="0"/>
                        <a:t>20199</a:t>
                      </a:r>
                      <a:endParaRPr lang="sv-S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sz="1400" dirty="0" smtClean="0"/>
                        <a:t>SL4322</a:t>
                      </a:r>
                      <a:endParaRPr lang="sv-SE" sz="1400" dirty="0"/>
                    </a:p>
                  </a:txBody>
                  <a:tcPr/>
                </a:tc>
              </a:tr>
              <a:tr h="338625">
                <a:tc>
                  <a:txBody>
                    <a:bodyPr/>
                    <a:lstStyle/>
                    <a:p>
                      <a:r>
                        <a:rPr lang="sv-SE" sz="1400" dirty="0" smtClean="0"/>
                        <a:t>LNU</a:t>
                      </a:r>
                      <a:r>
                        <a:rPr lang="sv-SE" sz="1400" baseline="0" dirty="0" smtClean="0"/>
                        <a:t> 431</a:t>
                      </a:r>
                      <a:endParaRPr lang="sv-S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sz="1400" dirty="0" smtClean="0"/>
                        <a:t>3421</a:t>
                      </a:r>
                      <a:endParaRPr lang="sv-S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sz="1400" dirty="0" smtClean="0"/>
                        <a:t>LN3242</a:t>
                      </a:r>
                      <a:endParaRPr lang="sv-SE" sz="1400" dirty="0"/>
                    </a:p>
                  </a:txBody>
                  <a:tcPr/>
                </a:tc>
              </a:tr>
              <a:tr h="338625">
                <a:tc>
                  <a:txBody>
                    <a:bodyPr/>
                    <a:lstStyle/>
                    <a:p>
                      <a:r>
                        <a:rPr lang="sv-SE" sz="1400" dirty="0" smtClean="0"/>
                        <a:t>PAN 431</a:t>
                      </a:r>
                      <a:endParaRPr lang="sv-S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sz="1400" dirty="0" smtClean="0"/>
                        <a:t>54322</a:t>
                      </a:r>
                      <a:endParaRPr lang="sv-S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sz="1400" dirty="0" smtClean="0"/>
                        <a:t>KL3211</a:t>
                      </a:r>
                      <a:endParaRPr lang="sv-SE" sz="1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1" name="Rectangle 10"/>
          <p:cNvSpPr/>
          <p:nvPr/>
        </p:nvSpPr>
        <p:spPr>
          <a:xfrm>
            <a:off x="1331640" y="3937620"/>
            <a:ext cx="3484276" cy="73866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tbody</a:t>
            </a:r>
            <a:r>
              <a:rPr lang="en-US" sz="14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tr:nth-child</a:t>
            </a:r>
            <a:r>
              <a:rPr lang="en-US" sz="14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(odd)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  <a:b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background: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#B7DAF0;</a:t>
            </a:r>
            <a:b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10" name="Freeform 9"/>
          <p:cNvSpPr/>
          <p:nvPr/>
        </p:nvSpPr>
        <p:spPr>
          <a:xfrm>
            <a:off x="3801600" y="2966400"/>
            <a:ext cx="1418400" cy="936000"/>
          </a:xfrm>
          <a:custGeom>
            <a:avLst/>
            <a:gdLst>
              <a:gd name="connsiteX0" fmla="*/ 0 w 1418400"/>
              <a:gd name="connsiteY0" fmla="*/ 936000 h 936000"/>
              <a:gd name="connsiteX1" fmla="*/ 496800 w 1418400"/>
              <a:gd name="connsiteY1" fmla="*/ 280800 h 936000"/>
              <a:gd name="connsiteX2" fmla="*/ 1418400 w 1418400"/>
              <a:gd name="connsiteY2" fmla="*/ 0 h 93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18400" h="936000">
                <a:moveTo>
                  <a:pt x="0" y="936000"/>
                </a:moveTo>
                <a:cubicBezTo>
                  <a:pt x="130200" y="686400"/>
                  <a:pt x="260400" y="436800"/>
                  <a:pt x="496800" y="280800"/>
                </a:cubicBezTo>
                <a:cubicBezTo>
                  <a:pt x="733200" y="124800"/>
                  <a:pt x="1075800" y="62400"/>
                  <a:pt x="1418400" y="0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2" name="Freeform 11"/>
          <p:cNvSpPr/>
          <p:nvPr/>
        </p:nvSpPr>
        <p:spPr>
          <a:xfrm>
            <a:off x="3787200" y="3585488"/>
            <a:ext cx="1454400" cy="324112"/>
          </a:xfrm>
          <a:custGeom>
            <a:avLst/>
            <a:gdLst>
              <a:gd name="connsiteX0" fmla="*/ 0 w 1454400"/>
              <a:gd name="connsiteY0" fmla="*/ 324112 h 324112"/>
              <a:gd name="connsiteX1" fmla="*/ 720000 w 1454400"/>
              <a:gd name="connsiteY1" fmla="*/ 14512 h 324112"/>
              <a:gd name="connsiteX2" fmla="*/ 1454400 w 1454400"/>
              <a:gd name="connsiteY2" fmla="*/ 79312 h 324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54400" h="324112">
                <a:moveTo>
                  <a:pt x="0" y="324112"/>
                </a:moveTo>
                <a:cubicBezTo>
                  <a:pt x="238800" y="189712"/>
                  <a:pt x="477600" y="55312"/>
                  <a:pt x="720000" y="14512"/>
                </a:cubicBezTo>
                <a:cubicBezTo>
                  <a:pt x="962400" y="-26288"/>
                  <a:pt x="1208400" y="26512"/>
                  <a:pt x="1454400" y="79312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3" name="Freeform 12"/>
          <p:cNvSpPr/>
          <p:nvPr/>
        </p:nvSpPr>
        <p:spPr>
          <a:xfrm>
            <a:off x="3772800" y="3809844"/>
            <a:ext cx="1454400" cy="524556"/>
          </a:xfrm>
          <a:custGeom>
            <a:avLst/>
            <a:gdLst>
              <a:gd name="connsiteX0" fmla="*/ 0 w 1454400"/>
              <a:gd name="connsiteY0" fmla="*/ 106956 h 524556"/>
              <a:gd name="connsiteX1" fmla="*/ 705600 w 1454400"/>
              <a:gd name="connsiteY1" fmla="*/ 27756 h 524556"/>
              <a:gd name="connsiteX2" fmla="*/ 1454400 w 1454400"/>
              <a:gd name="connsiteY2" fmla="*/ 524556 h 524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54400" h="524556">
                <a:moveTo>
                  <a:pt x="0" y="106956"/>
                </a:moveTo>
                <a:cubicBezTo>
                  <a:pt x="231600" y="32556"/>
                  <a:pt x="463200" y="-41844"/>
                  <a:pt x="705600" y="27756"/>
                </a:cubicBezTo>
                <a:cubicBezTo>
                  <a:pt x="948000" y="97356"/>
                  <a:pt x="1201200" y="310956"/>
                  <a:pt x="1454400" y="524556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5" name="Rectangle 14"/>
          <p:cNvSpPr/>
          <p:nvPr/>
        </p:nvSpPr>
        <p:spPr>
          <a:xfrm>
            <a:off x="632849" y="2137420"/>
            <a:ext cx="3484276" cy="30777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li:nth-child</a:t>
            </a:r>
            <a:r>
              <a:rPr lang="en-US" sz="14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(3n+4)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{…}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39552" y="2425452"/>
            <a:ext cx="34188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smtClean="0">
                <a:latin typeface="Minya Nouvelle" pitchFamily="2" charset="0"/>
              </a:rPr>
              <a:t>Välj var tredje li-element. Börja på nummer 4.</a:t>
            </a:r>
          </a:p>
        </p:txBody>
      </p:sp>
    </p:spTree>
    <p:extLst>
      <p:ext uri="{BB962C8B-B14F-4D97-AF65-F5344CB8AC3E}">
        <p14:creationId xmlns:p14="http://schemas.microsoft.com/office/powerpoint/2010/main" val="39336532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1" grpId="0" animBg="1"/>
      <p:bldP spid="10" grpId="0" animBg="1"/>
      <p:bldP spid="12" grpId="0" animBg="1"/>
      <p:bldP spid="13" grpId="0" animBg="1"/>
      <p:bldP spid="15" grpId="0" animBg="1"/>
      <p:bldP spid="14" grpId="0"/>
    </p:bld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Layout i CSS3</a:t>
            </a:r>
            <a:endParaRPr lang="sv-SE" dirty="0"/>
          </a:p>
        </p:txBody>
      </p:sp>
      <p:pic>
        <p:nvPicPr>
          <p:cNvPr id="154626" name="Picture 2" descr="Image: Growth in the grid due to an increase in available space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7" y="1096611"/>
            <a:ext cx="3765048" cy="2480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312746" y="3577580"/>
            <a:ext cx="1459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latin typeface="Minya Nouvelle" pitchFamily="2" charset="0"/>
              </a:rPr>
              <a:t>Grid Layout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275856" y="3856320"/>
            <a:ext cx="2457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 smtClean="0">
                <a:latin typeface="Minya Nouvelle" pitchFamily="2" charset="0"/>
              </a:rPr>
              <a:t>Flexible Box Layout</a:t>
            </a:r>
          </a:p>
        </p:txBody>
      </p:sp>
      <p:sp>
        <p:nvSpPr>
          <p:cNvPr id="7" name="Rectangle 6"/>
          <p:cNvSpPr/>
          <p:nvPr/>
        </p:nvSpPr>
        <p:spPr>
          <a:xfrm>
            <a:off x="3347864" y="4225652"/>
            <a:ext cx="5040560" cy="1008112"/>
          </a:xfrm>
          <a:prstGeom prst="rect">
            <a:avLst/>
          </a:prstGeom>
          <a:ln>
            <a:tailEnd type="arrow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8" name="Rectangle 7"/>
          <p:cNvSpPr/>
          <p:nvPr/>
        </p:nvSpPr>
        <p:spPr>
          <a:xfrm>
            <a:off x="3450596" y="4333664"/>
            <a:ext cx="792088" cy="792088"/>
          </a:xfrm>
          <a:prstGeom prst="rect">
            <a:avLst/>
          </a:prstGeom>
          <a:ln>
            <a:tailEnd type="arrow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9" name="Rectangle 8"/>
          <p:cNvSpPr/>
          <p:nvPr/>
        </p:nvSpPr>
        <p:spPr>
          <a:xfrm>
            <a:off x="4427984" y="4333660"/>
            <a:ext cx="792088" cy="792088"/>
          </a:xfrm>
          <a:prstGeom prst="rect">
            <a:avLst/>
          </a:prstGeom>
          <a:ln>
            <a:tailEnd type="arrow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0" name="Rectangle 9"/>
          <p:cNvSpPr/>
          <p:nvPr/>
        </p:nvSpPr>
        <p:spPr>
          <a:xfrm>
            <a:off x="5436096" y="4333668"/>
            <a:ext cx="792088" cy="792088"/>
          </a:xfrm>
          <a:prstGeom prst="rect">
            <a:avLst/>
          </a:prstGeom>
          <a:ln>
            <a:tailEnd type="arrow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1" name="Rectangle 10"/>
          <p:cNvSpPr/>
          <p:nvPr/>
        </p:nvSpPr>
        <p:spPr>
          <a:xfrm>
            <a:off x="6444208" y="4333668"/>
            <a:ext cx="792088" cy="792088"/>
          </a:xfrm>
          <a:prstGeom prst="rect">
            <a:avLst/>
          </a:prstGeom>
          <a:ln>
            <a:tailEnd type="arrow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2" name="Rectangle 11"/>
          <p:cNvSpPr/>
          <p:nvPr/>
        </p:nvSpPr>
        <p:spPr>
          <a:xfrm>
            <a:off x="7452320" y="4333668"/>
            <a:ext cx="792088" cy="792088"/>
          </a:xfrm>
          <a:prstGeom prst="rect">
            <a:avLst/>
          </a:prstGeom>
          <a:ln>
            <a:tailEnd type="arrow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154628" name="Picture 4" descr="C:\Users\tstjo\AppData\Local\Temp\SNAGHTML6b1e45e8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0936" y="1345332"/>
            <a:ext cx="3418632" cy="1684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48331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312" name="Picture 8" descr="L:\WorkSpace\tstjo\Icons\v_collection_png\256x256\shadow\cube_r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2151607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sz="2800" dirty="0" smtClean="0"/>
              <a:t>Transformationer/</a:t>
            </a:r>
            <a:r>
              <a:rPr lang="sv-SE" sz="2800" dirty="0" err="1" smtClean="0"/>
              <a:t>Transitioner</a:t>
            </a:r>
            <a:endParaRPr lang="sv-SE" dirty="0"/>
          </a:p>
        </p:txBody>
      </p:sp>
      <p:pic>
        <p:nvPicPr>
          <p:cNvPr id="98310" name="Picture 6" descr="L:\WorkSpace\tstjo\Icons\v_collection_png\256x256\shadow\red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74533">
            <a:off x="6207733" y="1252874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12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472074"/>
            <a:ext cx="5124450" cy="1085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000013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4860032" y="1273324"/>
            <a:ext cx="1296144" cy="1008112"/>
          </a:xfrm>
          <a:prstGeom prst="rect">
            <a:avLst/>
          </a:prstGeom>
          <a:gradFill>
            <a:gsLst>
              <a:gs pos="0">
                <a:schemeClr val="accent2">
                  <a:tint val="50000"/>
                  <a:satMod val="300000"/>
                  <a:alpha val="54000"/>
                </a:schemeClr>
              </a:gs>
              <a:gs pos="35000">
                <a:schemeClr val="accent2">
                  <a:tint val="37000"/>
                  <a:satMod val="300000"/>
                  <a:alpha val="60000"/>
                </a:schemeClr>
              </a:gs>
              <a:gs pos="100000">
                <a:schemeClr val="accent2">
                  <a:tint val="15000"/>
                  <a:satMod val="350000"/>
                  <a:alpha val="62000"/>
                </a:schemeClr>
              </a:gs>
            </a:gsLst>
          </a:gradFill>
          <a:ln>
            <a:prstDash val="sysDash"/>
            <a:tailEnd type="arrow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8" name="Rectangle 27"/>
          <p:cNvSpPr/>
          <p:nvPr/>
        </p:nvSpPr>
        <p:spPr>
          <a:xfrm>
            <a:off x="2699792" y="1273324"/>
            <a:ext cx="1296144" cy="1008112"/>
          </a:xfrm>
          <a:prstGeom prst="rect">
            <a:avLst/>
          </a:prstGeom>
          <a:gradFill>
            <a:gsLst>
              <a:gs pos="0">
                <a:schemeClr val="accent2">
                  <a:tint val="50000"/>
                  <a:satMod val="300000"/>
                  <a:alpha val="54000"/>
                </a:schemeClr>
              </a:gs>
              <a:gs pos="35000">
                <a:schemeClr val="accent2">
                  <a:tint val="37000"/>
                  <a:satMod val="300000"/>
                  <a:alpha val="60000"/>
                </a:schemeClr>
              </a:gs>
              <a:gs pos="100000">
                <a:schemeClr val="accent2">
                  <a:tint val="15000"/>
                  <a:satMod val="350000"/>
                  <a:alpha val="62000"/>
                </a:schemeClr>
              </a:gs>
            </a:gsLst>
          </a:gradFill>
          <a:ln>
            <a:prstDash val="sysDash"/>
            <a:tailEnd type="arrow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5" name="Rectangle 24"/>
          <p:cNvSpPr/>
          <p:nvPr/>
        </p:nvSpPr>
        <p:spPr>
          <a:xfrm>
            <a:off x="611560" y="1273324"/>
            <a:ext cx="1296144" cy="1008112"/>
          </a:xfrm>
          <a:prstGeom prst="rect">
            <a:avLst/>
          </a:prstGeom>
          <a:gradFill>
            <a:gsLst>
              <a:gs pos="0">
                <a:schemeClr val="accent2">
                  <a:tint val="50000"/>
                  <a:satMod val="300000"/>
                  <a:alpha val="54000"/>
                </a:schemeClr>
              </a:gs>
              <a:gs pos="35000">
                <a:schemeClr val="accent2">
                  <a:tint val="37000"/>
                  <a:satMod val="300000"/>
                  <a:alpha val="60000"/>
                </a:schemeClr>
              </a:gs>
              <a:gs pos="100000">
                <a:schemeClr val="accent2">
                  <a:tint val="15000"/>
                  <a:satMod val="350000"/>
                  <a:alpha val="62000"/>
                </a:schemeClr>
              </a:gs>
            </a:gsLst>
          </a:gradFill>
          <a:ln>
            <a:prstDash val="sysDash"/>
            <a:tailEnd type="arrow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Transformations</a:t>
            </a:r>
            <a:endParaRPr lang="sv-SE" dirty="0"/>
          </a:p>
        </p:txBody>
      </p:sp>
      <p:sp>
        <p:nvSpPr>
          <p:cNvPr id="4" name="Rectangle 3"/>
          <p:cNvSpPr/>
          <p:nvPr/>
        </p:nvSpPr>
        <p:spPr>
          <a:xfrm>
            <a:off x="971600" y="1489348"/>
            <a:ext cx="1296144" cy="1008112"/>
          </a:xfrm>
          <a:prstGeom prst="rect">
            <a:avLst/>
          </a:prstGeom>
          <a:ln>
            <a:tailEnd type="arrow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" name="Rectangle 4"/>
          <p:cNvSpPr/>
          <p:nvPr/>
        </p:nvSpPr>
        <p:spPr>
          <a:xfrm rot="2700000">
            <a:off x="2699792" y="1273324"/>
            <a:ext cx="1296144" cy="1008112"/>
          </a:xfrm>
          <a:prstGeom prst="rect">
            <a:avLst/>
          </a:prstGeom>
          <a:ln>
            <a:tailEnd type="arrow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" name="Rectangle 5"/>
          <p:cNvSpPr/>
          <p:nvPr/>
        </p:nvSpPr>
        <p:spPr>
          <a:xfrm>
            <a:off x="5014322" y="1381336"/>
            <a:ext cx="1008112" cy="792088"/>
          </a:xfrm>
          <a:prstGeom prst="rect">
            <a:avLst/>
          </a:prstGeom>
          <a:ln>
            <a:tailEnd type="arrow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8" name="TextBox 7"/>
          <p:cNvSpPr txBox="1"/>
          <p:nvPr/>
        </p:nvSpPr>
        <p:spPr>
          <a:xfrm>
            <a:off x="844465" y="2569468"/>
            <a:ext cx="1135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latin typeface="Minya Nouvelle" pitchFamily="2" charset="0"/>
              </a:rPr>
              <a:t>translate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971677" y="2569468"/>
            <a:ext cx="808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err="1" smtClean="0">
                <a:latin typeface="Minya Nouvelle" pitchFamily="2" charset="0"/>
              </a:rPr>
              <a:t>rotate</a:t>
            </a:r>
            <a:endParaRPr lang="sv-SE" dirty="0" smtClean="0">
              <a:latin typeface="Minya Nouvelle" pitchFamily="2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228098" y="2569468"/>
            <a:ext cx="712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err="1" smtClean="0">
                <a:latin typeface="Minya Nouvelle" pitchFamily="2" charset="0"/>
              </a:rPr>
              <a:t>scale</a:t>
            </a:r>
            <a:endParaRPr lang="sv-SE" dirty="0" smtClean="0">
              <a:latin typeface="Minya Nouvelle" pitchFamily="2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524328" y="2569468"/>
            <a:ext cx="694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err="1" smtClean="0">
                <a:latin typeface="Minya Nouvelle" pitchFamily="2" charset="0"/>
              </a:rPr>
              <a:t>skew</a:t>
            </a:r>
            <a:endParaRPr lang="sv-SE" dirty="0" smtClean="0">
              <a:latin typeface="Minya Nouvelle" pitchFamily="2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1835696" y="3341811"/>
            <a:ext cx="5256584" cy="181588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box1 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  <a: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transform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translate(100px, 100px);}</a:t>
            </a:r>
          </a:p>
          <a:p>
            <a:r>
              <a:rPr lang="en-US" sz="14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box2 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  <a: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transform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rotate(45deg);}</a:t>
            </a:r>
          </a:p>
          <a:p>
            <a:r>
              <a:rPr lang="en-US" sz="14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box3 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  <a: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transform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scale(.75);}</a:t>
            </a:r>
          </a:p>
          <a:p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box4 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  <a: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transform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skew(15deg);}</a:t>
            </a:r>
          </a:p>
          <a:p>
            <a:endParaRPr lang="en-US" sz="14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box5 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  <a: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transform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rotate(10deg</a:t>
            </a:r>
            <a:r>
              <a:rPr lang="en-US" sz="1400" b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), scale(1.5);}</a:t>
            </a:r>
            <a:endParaRPr lang="en-US" sz="14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sz="14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sz="14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151554" name="Picture 2" descr="http://1.bp.blogspot.com/-arURrqoPAyQ/TfbPCu33LtI/AAAAAAAAASU/8PTncXby-NM/s1600/Matrix+in+CMD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0352" y="4249752"/>
            <a:ext cx="864096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/>
          <p:cNvSpPr txBox="1"/>
          <p:nvPr/>
        </p:nvSpPr>
        <p:spPr>
          <a:xfrm>
            <a:off x="7740352" y="4864432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latin typeface="Minya Nouvelle" pitchFamily="2" charset="0"/>
              </a:rPr>
              <a:t>matrix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611560" y="1279039"/>
            <a:ext cx="360040" cy="21030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Arc 26"/>
          <p:cNvSpPr/>
          <p:nvPr/>
        </p:nvSpPr>
        <p:spPr>
          <a:xfrm>
            <a:off x="3419872" y="1201316"/>
            <a:ext cx="648072" cy="650929"/>
          </a:xfrm>
          <a:prstGeom prst="arc">
            <a:avLst/>
          </a:prstGeom>
          <a:ln w="1905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4716016" y="1129308"/>
            <a:ext cx="298306" cy="25488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H="1">
            <a:off x="6022434" y="1129308"/>
            <a:ext cx="277758" cy="25488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H="1" flipV="1">
            <a:off x="6022434" y="2173424"/>
            <a:ext cx="277758" cy="25202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V="1">
            <a:off x="4716016" y="2173424"/>
            <a:ext cx="298306" cy="25202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/>
          <p:cNvSpPr/>
          <p:nvPr/>
        </p:nvSpPr>
        <p:spPr>
          <a:xfrm>
            <a:off x="7164288" y="1273324"/>
            <a:ext cx="1296144" cy="1008112"/>
          </a:xfrm>
          <a:prstGeom prst="rect">
            <a:avLst/>
          </a:prstGeom>
          <a:gradFill>
            <a:gsLst>
              <a:gs pos="0">
                <a:schemeClr val="accent2">
                  <a:tint val="50000"/>
                  <a:satMod val="300000"/>
                  <a:alpha val="54000"/>
                </a:schemeClr>
              </a:gs>
              <a:gs pos="35000">
                <a:schemeClr val="accent2">
                  <a:tint val="37000"/>
                  <a:satMod val="300000"/>
                  <a:alpha val="60000"/>
                </a:schemeClr>
              </a:gs>
              <a:gs pos="100000">
                <a:schemeClr val="accent2">
                  <a:tint val="15000"/>
                  <a:satMod val="350000"/>
                  <a:alpha val="62000"/>
                </a:schemeClr>
              </a:gs>
            </a:gsLst>
          </a:gradFill>
          <a:ln>
            <a:prstDash val="sysDash"/>
            <a:tailEnd type="arrow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7" name="Rectangle 6"/>
          <p:cNvSpPr/>
          <p:nvPr/>
        </p:nvSpPr>
        <p:spPr>
          <a:xfrm>
            <a:off x="7020272" y="1267609"/>
            <a:ext cx="1621899" cy="1013827"/>
          </a:xfrm>
          <a:custGeom>
            <a:avLst/>
            <a:gdLst>
              <a:gd name="connsiteX0" fmla="*/ 0 w 1296144"/>
              <a:gd name="connsiteY0" fmla="*/ 0 h 1008112"/>
              <a:gd name="connsiteX1" fmla="*/ 1296144 w 1296144"/>
              <a:gd name="connsiteY1" fmla="*/ 0 h 1008112"/>
              <a:gd name="connsiteX2" fmla="*/ 1296144 w 1296144"/>
              <a:gd name="connsiteY2" fmla="*/ 1008112 h 1008112"/>
              <a:gd name="connsiteX3" fmla="*/ 0 w 1296144"/>
              <a:gd name="connsiteY3" fmla="*/ 1008112 h 1008112"/>
              <a:gd name="connsiteX4" fmla="*/ 0 w 1296144"/>
              <a:gd name="connsiteY4" fmla="*/ 0 h 1008112"/>
              <a:gd name="connsiteX0" fmla="*/ 0 w 1621899"/>
              <a:gd name="connsiteY0" fmla="*/ 5715 h 1008112"/>
              <a:gd name="connsiteX1" fmla="*/ 1621899 w 1621899"/>
              <a:gd name="connsiteY1" fmla="*/ 0 h 1008112"/>
              <a:gd name="connsiteX2" fmla="*/ 1621899 w 1621899"/>
              <a:gd name="connsiteY2" fmla="*/ 1008112 h 1008112"/>
              <a:gd name="connsiteX3" fmla="*/ 325755 w 1621899"/>
              <a:gd name="connsiteY3" fmla="*/ 1008112 h 1008112"/>
              <a:gd name="connsiteX4" fmla="*/ 0 w 1621899"/>
              <a:gd name="connsiteY4" fmla="*/ 5715 h 1008112"/>
              <a:gd name="connsiteX0" fmla="*/ 0 w 1621899"/>
              <a:gd name="connsiteY0" fmla="*/ 0 h 1002397"/>
              <a:gd name="connsiteX1" fmla="*/ 1233279 w 1621899"/>
              <a:gd name="connsiteY1" fmla="*/ 11430 h 1002397"/>
              <a:gd name="connsiteX2" fmla="*/ 1621899 w 1621899"/>
              <a:gd name="connsiteY2" fmla="*/ 1002397 h 1002397"/>
              <a:gd name="connsiteX3" fmla="*/ 325755 w 1621899"/>
              <a:gd name="connsiteY3" fmla="*/ 1002397 h 1002397"/>
              <a:gd name="connsiteX4" fmla="*/ 0 w 1621899"/>
              <a:gd name="connsiteY4" fmla="*/ 0 h 1002397"/>
              <a:gd name="connsiteX0" fmla="*/ 0 w 1621899"/>
              <a:gd name="connsiteY0" fmla="*/ 11430 h 1013827"/>
              <a:gd name="connsiteX1" fmla="*/ 1238994 w 1621899"/>
              <a:gd name="connsiteY1" fmla="*/ 0 h 1013827"/>
              <a:gd name="connsiteX2" fmla="*/ 1621899 w 1621899"/>
              <a:gd name="connsiteY2" fmla="*/ 1013827 h 1013827"/>
              <a:gd name="connsiteX3" fmla="*/ 325755 w 1621899"/>
              <a:gd name="connsiteY3" fmla="*/ 1013827 h 1013827"/>
              <a:gd name="connsiteX4" fmla="*/ 0 w 1621899"/>
              <a:gd name="connsiteY4" fmla="*/ 11430 h 10138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1899" h="1013827">
                <a:moveTo>
                  <a:pt x="0" y="11430"/>
                </a:moveTo>
                <a:lnTo>
                  <a:pt x="1238994" y="0"/>
                </a:lnTo>
                <a:lnTo>
                  <a:pt x="1621899" y="1013827"/>
                </a:lnTo>
                <a:lnTo>
                  <a:pt x="325755" y="1013827"/>
                </a:lnTo>
                <a:lnTo>
                  <a:pt x="0" y="11430"/>
                </a:lnTo>
                <a:close/>
              </a:path>
            </a:pathLst>
          </a:custGeom>
          <a:ln>
            <a:tailEnd type="arrow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cxnSp>
        <p:nvCxnSpPr>
          <p:cNvPr id="40" name="Straight Arrow Connector 39"/>
          <p:cNvCxnSpPr>
            <a:endCxn id="7" idx="0"/>
          </p:cNvCxnSpPr>
          <p:nvPr/>
        </p:nvCxnSpPr>
        <p:spPr>
          <a:xfrm flipH="1">
            <a:off x="7020272" y="1279039"/>
            <a:ext cx="347178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25885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 rot="2700000">
            <a:off x="562142" y="1345332"/>
            <a:ext cx="1296144" cy="1008112"/>
          </a:xfrm>
          <a:prstGeom prst="rect">
            <a:avLst/>
          </a:prstGeom>
          <a:gradFill>
            <a:gsLst>
              <a:gs pos="0">
                <a:schemeClr val="accent2">
                  <a:tint val="50000"/>
                  <a:satMod val="300000"/>
                  <a:alpha val="54000"/>
                </a:schemeClr>
              </a:gs>
              <a:gs pos="35000">
                <a:schemeClr val="accent2">
                  <a:tint val="37000"/>
                  <a:satMod val="300000"/>
                  <a:alpha val="60000"/>
                </a:schemeClr>
              </a:gs>
              <a:gs pos="100000">
                <a:schemeClr val="accent2">
                  <a:tint val="15000"/>
                  <a:satMod val="350000"/>
                  <a:alpha val="62000"/>
                </a:schemeClr>
              </a:gs>
            </a:gsLst>
          </a:gradFill>
          <a:ln>
            <a:prstDash val="sysDash"/>
            <a:tailEnd type="arrow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Transformations</a:t>
            </a:r>
            <a:endParaRPr lang="sv-SE" dirty="0"/>
          </a:p>
        </p:txBody>
      </p:sp>
      <p:sp>
        <p:nvSpPr>
          <p:cNvPr id="13" name="Rectangle 12"/>
          <p:cNvSpPr/>
          <p:nvPr/>
        </p:nvSpPr>
        <p:spPr>
          <a:xfrm>
            <a:off x="562142" y="1345332"/>
            <a:ext cx="1296144" cy="1008112"/>
          </a:xfrm>
          <a:prstGeom prst="rect">
            <a:avLst/>
          </a:prstGeom>
          <a:ln>
            <a:tailEnd type="arrow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4" name="Oval 13"/>
          <p:cNvSpPr/>
          <p:nvPr/>
        </p:nvSpPr>
        <p:spPr>
          <a:xfrm>
            <a:off x="1174210" y="1813384"/>
            <a:ext cx="72008" cy="72008"/>
          </a:xfrm>
          <a:prstGeom prst="ellipse">
            <a:avLst/>
          </a:prstGeom>
          <a:solidFill>
            <a:srgbClr val="FF0000"/>
          </a:solidFill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5" name="Rectangle 14"/>
          <p:cNvSpPr/>
          <p:nvPr/>
        </p:nvSpPr>
        <p:spPr>
          <a:xfrm>
            <a:off x="3215108" y="1301909"/>
            <a:ext cx="1296144" cy="1008112"/>
          </a:xfrm>
          <a:prstGeom prst="rect">
            <a:avLst/>
          </a:prstGeom>
          <a:gradFill>
            <a:gsLst>
              <a:gs pos="0">
                <a:schemeClr val="accent2">
                  <a:tint val="50000"/>
                  <a:satMod val="300000"/>
                  <a:alpha val="54000"/>
                </a:schemeClr>
              </a:gs>
              <a:gs pos="35000">
                <a:schemeClr val="accent2">
                  <a:tint val="37000"/>
                  <a:satMod val="300000"/>
                  <a:alpha val="60000"/>
                </a:schemeClr>
              </a:gs>
              <a:gs pos="100000">
                <a:schemeClr val="accent2">
                  <a:tint val="15000"/>
                  <a:satMod val="350000"/>
                  <a:alpha val="62000"/>
                </a:schemeClr>
              </a:gs>
            </a:gsLst>
          </a:gradFill>
          <a:ln>
            <a:prstDash val="sysDash"/>
            <a:tailEnd type="arrow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7" name="Rectangle 16"/>
          <p:cNvSpPr/>
          <p:nvPr/>
        </p:nvSpPr>
        <p:spPr>
          <a:xfrm rot="3093454">
            <a:off x="2561406" y="1633059"/>
            <a:ext cx="1296144" cy="1008112"/>
          </a:xfrm>
          <a:prstGeom prst="rect">
            <a:avLst/>
          </a:prstGeom>
          <a:ln>
            <a:tailEnd type="arrow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6" name="Oval 15"/>
          <p:cNvSpPr/>
          <p:nvPr/>
        </p:nvSpPr>
        <p:spPr>
          <a:xfrm>
            <a:off x="3182667" y="1273324"/>
            <a:ext cx="71295" cy="70589"/>
          </a:xfrm>
          <a:prstGeom prst="ellipse">
            <a:avLst/>
          </a:prstGeom>
          <a:solidFill>
            <a:srgbClr val="FF0000"/>
          </a:solidFill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8" name="Rectangle 17"/>
          <p:cNvSpPr/>
          <p:nvPr/>
        </p:nvSpPr>
        <p:spPr>
          <a:xfrm>
            <a:off x="1907704" y="3703593"/>
            <a:ext cx="5256584" cy="95410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box1 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  <a: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transform-origin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50% 50%;}</a:t>
            </a:r>
          </a:p>
          <a:p>
            <a:r>
              <a:rPr lang="en-US" sz="14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box2 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  <a: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transform-origin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left top;}</a:t>
            </a:r>
          </a:p>
          <a:p>
            <a:r>
              <a:rPr lang="en-US" sz="14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box3 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  <a: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transform-origin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center center;}</a:t>
            </a:r>
          </a:p>
          <a:p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box4 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  <a: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transform-origin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center bottom;}</a:t>
            </a:r>
            <a:endParaRPr lang="en-US" sz="14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7092280" y="1316137"/>
            <a:ext cx="1296144" cy="1008112"/>
          </a:xfrm>
          <a:prstGeom prst="rect">
            <a:avLst/>
          </a:prstGeom>
          <a:gradFill>
            <a:gsLst>
              <a:gs pos="0">
                <a:schemeClr val="accent2">
                  <a:tint val="50000"/>
                  <a:satMod val="300000"/>
                  <a:alpha val="54000"/>
                </a:schemeClr>
              </a:gs>
              <a:gs pos="35000">
                <a:schemeClr val="accent2">
                  <a:tint val="37000"/>
                  <a:satMod val="300000"/>
                  <a:alpha val="60000"/>
                </a:schemeClr>
              </a:gs>
              <a:gs pos="100000">
                <a:schemeClr val="accent2">
                  <a:tint val="15000"/>
                  <a:satMod val="350000"/>
                  <a:alpha val="62000"/>
                </a:schemeClr>
              </a:gs>
            </a:gsLst>
          </a:gradFill>
          <a:ln>
            <a:prstDash val="sysDash"/>
            <a:tailEnd type="arrow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0" name="Rectangle 19"/>
          <p:cNvSpPr/>
          <p:nvPr/>
        </p:nvSpPr>
        <p:spPr>
          <a:xfrm>
            <a:off x="7406029" y="1777380"/>
            <a:ext cx="694363" cy="540060"/>
          </a:xfrm>
          <a:prstGeom prst="rect">
            <a:avLst/>
          </a:prstGeom>
          <a:ln>
            <a:tailEnd type="arrow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2" name="Oval 21"/>
          <p:cNvSpPr/>
          <p:nvPr/>
        </p:nvSpPr>
        <p:spPr>
          <a:xfrm>
            <a:off x="7741065" y="2282855"/>
            <a:ext cx="71295" cy="70589"/>
          </a:xfrm>
          <a:prstGeom prst="ellipse">
            <a:avLst/>
          </a:prstGeom>
          <a:solidFill>
            <a:srgbClr val="FF0000"/>
          </a:solidFill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3" name="Rectangle 22"/>
          <p:cNvSpPr/>
          <p:nvPr/>
        </p:nvSpPr>
        <p:spPr>
          <a:xfrm>
            <a:off x="5220072" y="1308618"/>
            <a:ext cx="1296144" cy="1008112"/>
          </a:xfrm>
          <a:prstGeom prst="rect">
            <a:avLst/>
          </a:prstGeom>
          <a:gradFill>
            <a:gsLst>
              <a:gs pos="0">
                <a:schemeClr val="accent2">
                  <a:tint val="50000"/>
                  <a:satMod val="300000"/>
                  <a:alpha val="54000"/>
                </a:schemeClr>
              </a:gs>
              <a:gs pos="35000">
                <a:schemeClr val="accent2">
                  <a:tint val="37000"/>
                  <a:satMod val="300000"/>
                  <a:alpha val="60000"/>
                </a:schemeClr>
              </a:gs>
              <a:gs pos="100000">
                <a:schemeClr val="accent2">
                  <a:tint val="15000"/>
                  <a:satMod val="350000"/>
                  <a:alpha val="62000"/>
                </a:schemeClr>
              </a:gs>
            </a:gsLst>
          </a:gradFill>
          <a:ln>
            <a:prstDash val="sysDash"/>
            <a:tailEnd type="arrow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4" name="Rectangle 23"/>
          <p:cNvSpPr/>
          <p:nvPr/>
        </p:nvSpPr>
        <p:spPr>
          <a:xfrm>
            <a:off x="5533821" y="1525352"/>
            <a:ext cx="694363" cy="540060"/>
          </a:xfrm>
          <a:prstGeom prst="rect">
            <a:avLst/>
          </a:prstGeom>
          <a:ln>
            <a:tailEnd type="arrow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5" name="Oval 24"/>
          <p:cNvSpPr/>
          <p:nvPr/>
        </p:nvSpPr>
        <p:spPr>
          <a:xfrm>
            <a:off x="5839905" y="1742795"/>
            <a:ext cx="71295" cy="70589"/>
          </a:xfrm>
          <a:prstGeom prst="ellipse">
            <a:avLst/>
          </a:prstGeom>
          <a:solidFill>
            <a:srgbClr val="FF0000"/>
          </a:solidFill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3946958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err="1" smtClean="0"/>
              <a:t>Transitions</a:t>
            </a:r>
            <a:endParaRPr lang="sv-S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036960"/>
            <a:ext cx="8568952" cy="1460500"/>
          </a:xfrm>
        </p:spPr>
        <p:txBody>
          <a:bodyPr/>
          <a:lstStyle/>
          <a:p>
            <a:r>
              <a:rPr lang="sv-SE" dirty="0" smtClean="0"/>
              <a:t>En </a:t>
            </a:r>
            <a:r>
              <a:rPr lang="sv-SE" dirty="0" err="1" smtClean="0"/>
              <a:t>transition</a:t>
            </a:r>
            <a:r>
              <a:rPr lang="sv-SE" dirty="0" smtClean="0"/>
              <a:t> animerar de egenskaper på ett element som ändrar sig.</a:t>
            </a:r>
            <a:endParaRPr lang="sv-SE" dirty="0"/>
          </a:p>
        </p:txBody>
      </p:sp>
      <p:sp>
        <p:nvSpPr>
          <p:cNvPr id="4" name="Rectangle 3"/>
          <p:cNvSpPr/>
          <p:nvPr/>
        </p:nvSpPr>
        <p:spPr>
          <a:xfrm>
            <a:off x="6588224" y="1921396"/>
            <a:ext cx="1296144" cy="1008112"/>
          </a:xfrm>
          <a:prstGeom prst="rect">
            <a:avLst/>
          </a:prstGeom>
          <a:ln>
            <a:tailEnd type="arrow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" name="Rectangle 5"/>
          <p:cNvSpPr/>
          <p:nvPr/>
        </p:nvSpPr>
        <p:spPr>
          <a:xfrm>
            <a:off x="3779912" y="1921396"/>
            <a:ext cx="1296144" cy="1008112"/>
          </a:xfrm>
          <a:prstGeom prst="rect">
            <a:avLst/>
          </a:prstGeom>
          <a:ln>
            <a:tailEnd type="arrow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7" name="Rectangle 6"/>
          <p:cNvSpPr/>
          <p:nvPr/>
        </p:nvSpPr>
        <p:spPr>
          <a:xfrm>
            <a:off x="971600" y="1921396"/>
            <a:ext cx="1296144" cy="1008112"/>
          </a:xfrm>
          <a:prstGeom prst="rect">
            <a:avLst/>
          </a:prstGeom>
          <a:ln>
            <a:tailEnd type="arrow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8" name="Rectangle 7"/>
          <p:cNvSpPr/>
          <p:nvPr/>
        </p:nvSpPr>
        <p:spPr>
          <a:xfrm>
            <a:off x="827584" y="3073524"/>
            <a:ext cx="7848872" cy="138499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box1, box2, box3 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  <a: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transition-property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all;</a:t>
            </a:r>
          </a:p>
          <a:p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transition-duration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2s;</a:t>
            </a:r>
          </a:p>
          <a:p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transition-timing-function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ease; </a:t>
            </a:r>
            <a:r>
              <a:rPr lang="en-US" sz="11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// linear, ease-in, ease-out, ease-in-out</a:t>
            </a:r>
          </a:p>
          <a:p>
            <a: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transition-delay</a:t>
            </a:r>
            <a:r>
              <a:rPr lang="en-US" sz="1400" b="1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: 0.3s</a:t>
            </a:r>
            <a:r>
              <a:rPr lang="en-US" sz="1400" b="1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;</a:t>
            </a:r>
            <a:endParaRPr lang="en-US" sz="1100" b="1" dirty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9" name="Rectangle 8"/>
          <p:cNvSpPr/>
          <p:nvPr/>
        </p:nvSpPr>
        <p:spPr>
          <a:xfrm>
            <a:off x="827584" y="4639116"/>
            <a:ext cx="7848872" cy="73866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box1, box2, box3 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  <a: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transition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transform 2s ease-in 0.3s;</a:t>
            </a:r>
          </a:p>
          <a:p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10" name="Freeform 9"/>
          <p:cNvSpPr/>
          <p:nvPr/>
        </p:nvSpPr>
        <p:spPr>
          <a:xfrm>
            <a:off x="3491880" y="4153644"/>
            <a:ext cx="1752806" cy="742950"/>
          </a:xfrm>
          <a:custGeom>
            <a:avLst/>
            <a:gdLst>
              <a:gd name="connsiteX0" fmla="*/ 0 w 1752806"/>
              <a:gd name="connsiteY0" fmla="*/ 0 h 742950"/>
              <a:gd name="connsiteX1" fmla="*/ 1554480 w 1752806"/>
              <a:gd name="connsiteY1" fmla="*/ 131445 h 742950"/>
              <a:gd name="connsiteX2" fmla="*/ 1731645 w 1752806"/>
              <a:gd name="connsiteY2" fmla="*/ 742950 h 742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52806" h="742950">
                <a:moveTo>
                  <a:pt x="0" y="0"/>
                </a:moveTo>
                <a:cubicBezTo>
                  <a:pt x="632936" y="3810"/>
                  <a:pt x="1265873" y="7620"/>
                  <a:pt x="1554480" y="131445"/>
                </a:cubicBezTo>
                <a:cubicBezTo>
                  <a:pt x="1843088" y="255270"/>
                  <a:pt x="1731645" y="742950"/>
                  <a:pt x="1731645" y="742950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5910097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autoRev="1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24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Clr clrSpc="hsl" dir="cw">
                                      <p:cBhvr override="childStyle">
                                        <p:cTn id="8" dur="5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9" dur="5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0" dur="5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1" dur="5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8" presetClass="emph" presetSubtype="0" repeatCount="indefinite" accel="52000" decel="47000" autoRev="1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21600000">
                                      <p:cBhvr>
                                        <p:cTn id="13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</p:bld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Media </a:t>
            </a:r>
            <a:r>
              <a:rPr lang="sv-SE" dirty="0" err="1" smtClean="0"/>
              <a:t>queries</a:t>
            </a:r>
            <a:endParaRPr lang="sv-SE" dirty="0"/>
          </a:p>
        </p:txBody>
      </p:sp>
      <p:pic>
        <p:nvPicPr>
          <p:cNvPr id="4" name="Picture 2" descr="L:\WorkSpace\tstjo\Icons\v_collection_png\256x256\shadow\monito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4" y="1345332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L:\WorkSpace\tstjo\Icons\v_collection_png\256x256\shadow\plasma_tv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853336" y="3001516"/>
            <a:ext cx="1162000" cy="980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L:\WorkSpace\tstjo\Icons\v_collection_png\256x256\shadow\projector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3044" y="985292"/>
            <a:ext cx="909789" cy="909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L:\WorkSpace\tstjo\Icons\v_collection_png\256x256\shadow\printer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3198" y="3207668"/>
            <a:ext cx="720080" cy="72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 descr="L:\WorkSpace\tstjo\Icons\v_collection_png\256x256\shadow\pda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2425452"/>
            <a:ext cx="782216" cy="782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2274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552" y="2432681"/>
            <a:ext cx="5164217" cy="930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611214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Referens</a:t>
            </a:r>
            <a:r>
              <a:rPr lang="en-US" dirty="0" smtClean="0"/>
              <a:t> </a:t>
            </a:r>
            <a:r>
              <a:rPr lang="en-US" dirty="0" err="1" smtClean="0"/>
              <a:t>för</a:t>
            </a:r>
            <a:r>
              <a:rPr lang="en-US" dirty="0" smtClean="0"/>
              <a:t> HTML </a:t>
            </a:r>
            <a:r>
              <a:rPr lang="en-US" dirty="0" err="1" smtClean="0"/>
              <a:t>och</a:t>
            </a:r>
            <a:r>
              <a:rPr lang="en-US" dirty="0" smtClean="0"/>
              <a:t> CSS</a:t>
            </a:r>
            <a:endParaRPr lang="en-US" dirty="0"/>
          </a:p>
        </p:txBody>
      </p:sp>
      <p:pic>
        <p:nvPicPr>
          <p:cNvPr id="4" name="Picture 3" descr="Skärmavbild 2013-09-18 kl. 09.19.3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92398">
            <a:off x="1944188" y="1174673"/>
            <a:ext cx="5832718" cy="397377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5" name="Rectangle 4"/>
          <p:cNvSpPr/>
          <p:nvPr/>
        </p:nvSpPr>
        <p:spPr>
          <a:xfrm>
            <a:off x="1907704" y="5161756"/>
            <a:ext cx="30338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developer.mozilla.org</a:t>
            </a:r>
            <a:r>
              <a:rPr lang="en-US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75825282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Media </a:t>
            </a:r>
            <a:r>
              <a:rPr lang="sv-SE" dirty="0" err="1" smtClean="0"/>
              <a:t>Queries</a:t>
            </a:r>
            <a:endParaRPr lang="sv-SE" dirty="0"/>
          </a:p>
        </p:txBody>
      </p:sp>
      <p:sp>
        <p:nvSpPr>
          <p:cNvPr id="4" name="Rectangle 3"/>
          <p:cNvSpPr/>
          <p:nvPr/>
        </p:nvSpPr>
        <p:spPr>
          <a:xfrm>
            <a:off x="727126" y="2180973"/>
            <a:ext cx="7632848" cy="116955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@media print and (color)</a:t>
            </a:r>
            <a:r>
              <a:rPr lang="en-US" sz="14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  <a: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rgbClr val="339933"/>
                </a:solidFill>
                <a:latin typeface="Courier New" pitchFamily="49" charset="0"/>
                <a:cs typeface="Courier New" pitchFamily="49" charset="0"/>
              </a:rPr>
              <a:t>   /* CSS </a:t>
            </a:r>
            <a:r>
              <a:rPr lang="en-US" sz="1400" b="1" dirty="0" err="1" smtClean="0">
                <a:solidFill>
                  <a:srgbClr val="339933"/>
                </a:solidFill>
                <a:latin typeface="Courier New" pitchFamily="49" charset="0"/>
                <a:cs typeface="Courier New" pitchFamily="49" charset="0"/>
              </a:rPr>
              <a:t>specifikt</a:t>
            </a:r>
            <a:r>
              <a:rPr lang="en-US" sz="1400" b="1" dirty="0" smtClean="0">
                <a:solidFill>
                  <a:srgbClr val="339933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err="1" smtClean="0">
                <a:solidFill>
                  <a:srgbClr val="339933"/>
                </a:solidFill>
                <a:latin typeface="Courier New" pitchFamily="49" charset="0"/>
                <a:cs typeface="Courier New" pitchFamily="49" charset="0"/>
              </a:rPr>
              <a:t>för</a:t>
            </a:r>
            <a:r>
              <a:rPr lang="en-US" sz="1400" b="1" dirty="0" smtClean="0">
                <a:solidFill>
                  <a:srgbClr val="339933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err="1" smtClean="0">
                <a:solidFill>
                  <a:srgbClr val="339933"/>
                </a:solidFill>
                <a:latin typeface="Courier New" pitchFamily="49" charset="0"/>
                <a:cs typeface="Courier New" pitchFamily="49" charset="0"/>
              </a:rPr>
              <a:t>färgutskrift</a:t>
            </a:r>
            <a:r>
              <a:rPr lang="en-US" sz="1400" b="1" dirty="0" smtClean="0">
                <a:solidFill>
                  <a:srgbClr val="339933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err="1" smtClean="0">
                <a:solidFill>
                  <a:srgbClr val="339933"/>
                </a:solidFill>
                <a:latin typeface="Courier New" pitchFamily="49" charset="0"/>
                <a:cs typeface="Courier New" pitchFamily="49" charset="0"/>
              </a:rPr>
              <a:t>här</a:t>
            </a:r>
            <a:r>
              <a:rPr lang="en-US" sz="1400" b="1" dirty="0" smtClean="0">
                <a:solidFill>
                  <a:srgbClr val="339933"/>
                </a:solidFill>
                <a:latin typeface="Courier New" pitchFamily="49" charset="0"/>
                <a:cs typeface="Courier New" pitchFamily="49" charset="0"/>
              </a:rPr>
              <a:t> */</a:t>
            </a:r>
          </a:p>
          <a:p>
            <a:endParaRPr lang="en-US" sz="1400" b="1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sz="1400" b="1" dirty="0" smtClean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  <a:endParaRPr lang="en-US" sz="14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27126" y="1345332"/>
            <a:ext cx="7632848" cy="44627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&lt;link </a:t>
            </a:r>
            <a:r>
              <a:rPr lang="en-US" sz="12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rel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en-US" sz="1200" b="1" dirty="0" err="1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stylesheet</a:t>
            </a:r>
            <a:r>
              <a:rPr lang="en-US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 </a:t>
            </a:r>
            <a:r>
              <a:rPr lang="en-US" sz="12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media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"print and (color)" </a:t>
            </a:r>
            <a:r>
              <a:rPr lang="en-US" sz="12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href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"http://…" 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/&gt;</a:t>
            </a:r>
          </a:p>
          <a:p>
            <a:endParaRPr lang="en-US" sz="1100" b="1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83568" y="3721596"/>
            <a:ext cx="2802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 smtClean="0">
                <a:latin typeface="Minya Nouvelle" pitchFamily="2" charset="0"/>
              </a:rPr>
              <a:t>Grupper med "," (eller):</a:t>
            </a:r>
          </a:p>
        </p:txBody>
      </p:sp>
      <p:sp>
        <p:nvSpPr>
          <p:cNvPr id="10" name="Rectangle 9"/>
          <p:cNvSpPr/>
          <p:nvPr/>
        </p:nvSpPr>
        <p:spPr>
          <a:xfrm>
            <a:off x="726768" y="4153644"/>
            <a:ext cx="7632848" cy="95410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@media screen and (min-width:481px), screen and (</a:t>
            </a:r>
            <a:r>
              <a:rPr lang="en-US" sz="12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orientation:landscape</a:t>
            </a:r>
            <a:r>
              <a:rPr lang="en-US" sz="12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2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  <a: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rgbClr val="339933"/>
                </a:solidFill>
                <a:latin typeface="Courier New" pitchFamily="49" charset="0"/>
                <a:cs typeface="Courier New" pitchFamily="49" charset="0"/>
              </a:rPr>
              <a:t>   /* &gt; 481px </a:t>
            </a:r>
            <a:r>
              <a:rPr lang="en-US" sz="1400" b="1" dirty="0" err="1" smtClean="0">
                <a:solidFill>
                  <a:srgbClr val="339933"/>
                </a:solidFill>
                <a:latin typeface="Courier New" pitchFamily="49" charset="0"/>
                <a:cs typeface="Courier New" pitchFamily="49" charset="0"/>
              </a:rPr>
              <a:t>eller</a:t>
            </a:r>
            <a:r>
              <a:rPr lang="en-US" sz="1400" b="1" dirty="0" smtClean="0">
                <a:solidFill>
                  <a:srgbClr val="339933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err="1" smtClean="0">
                <a:solidFill>
                  <a:srgbClr val="339933"/>
                </a:solidFill>
                <a:latin typeface="Courier New" pitchFamily="49" charset="0"/>
                <a:cs typeface="Courier New" pitchFamily="49" charset="0"/>
              </a:rPr>
              <a:t>liggande</a:t>
            </a:r>
            <a:r>
              <a:rPr lang="en-US" sz="1400" b="1" dirty="0" smtClean="0">
                <a:solidFill>
                  <a:srgbClr val="339933"/>
                </a:solidFill>
                <a:latin typeface="Courier New" pitchFamily="49" charset="0"/>
                <a:cs typeface="Courier New" pitchFamily="49" charset="0"/>
              </a:rPr>
              <a:t> */</a:t>
            </a:r>
          </a:p>
          <a:p>
            <a:endParaRPr lang="en-US" sz="1400" b="1" dirty="0" smtClean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  <a:endParaRPr lang="en-US" sz="14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02535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animBg="1"/>
    </p:bld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sv-SE" dirty="0" smtClean="0"/>
              <a:t>Media </a:t>
            </a:r>
            <a:r>
              <a:rPr lang="sv-SE" dirty="0" err="1" smtClean="0"/>
              <a:t>Queries</a:t>
            </a:r>
            <a:endParaRPr lang="sv-SE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0746555"/>
              </p:ext>
            </p:extLst>
          </p:nvPr>
        </p:nvGraphicFramePr>
        <p:xfrm>
          <a:off x="899592" y="1129308"/>
          <a:ext cx="7058867" cy="4063734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76791"/>
                <a:gridCol w="875995"/>
                <a:gridCol w="1751990"/>
                <a:gridCol w="2854091"/>
              </a:tblGrid>
              <a:tr h="273726">
                <a:tc>
                  <a:txBody>
                    <a:bodyPr/>
                    <a:lstStyle/>
                    <a:p>
                      <a:r>
                        <a:rPr lang="sv-SE" sz="1200" dirty="0" smtClean="0"/>
                        <a:t>Media feature</a:t>
                      </a:r>
                      <a:endParaRPr lang="sv-SE" sz="1200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sv-SE" sz="1200" dirty="0" smtClean="0"/>
                        <a:t>max/min</a:t>
                      </a:r>
                      <a:endParaRPr lang="sv-SE" sz="1200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sv-SE" sz="1200" dirty="0" smtClean="0"/>
                        <a:t>Värde</a:t>
                      </a:r>
                      <a:endParaRPr lang="sv-SE" sz="1200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endParaRPr lang="sv-SE" sz="1200" dirty="0"/>
                    </a:p>
                  </a:txBody>
                  <a:tcPr marL="76200" marR="76200" marT="38100" marB="38100"/>
                </a:tc>
              </a:tr>
              <a:tr h="273726">
                <a:tc>
                  <a:txBody>
                    <a:bodyPr/>
                    <a:lstStyle/>
                    <a:p>
                      <a:r>
                        <a:rPr lang="sv-SE" sz="1600" b="1" dirty="0" err="1" smtClean="0"/>
                        <a:t>width</a:t>
                      </a:r>
                      <a:endParaRPr lang="sv-SE" sz="1600" b="1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sv-SE" sz="1600" b="1" dirty="0" smtClean="0"/>
                        <a:t>Ja</a:t>
                      </a:r>
                      <a:endParaRPr lang="sv-SE" sz="1600" b="1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sv-SE" sz="1600" b="1" dirty="0" smtClean="0"/>
                        <a:t>längd</a:t>
                      </a:r>
                      <a:endParaRPr lang="sv-SE" sz="1600" b="1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sv-SE" sz="1600" b="1" dirty="0" smtClean="0"/>
                        <a:t>Bredd</a:t>
                      </a:r>
                      <a:r>
                        <a:rPr lang="sv-SE" sz="1600" b="1" baseline="0" dirty="0" smtClean="0"/>
                        <a:t> på aktuell </a:t>
                      </a:r>
                      <a:r>
                        <a:rPr lang="sv-SE" sz="1600" b="1" baseline="0" dirty="0" err="1" smtClean="0"/>
                        <a:t>visningsyta</a:t>
                      </a:r>
                      <a:endParaRPr lang="sv-SE" sz="1600" b="1" dirty="0"/>
                    </a:p>
                  </a:txBody>
                  <a:tcPr marL="76200" marR="76200" marT="38100" marB="38100"/>
                </a:tc>
              </a:tr>
              <a:tr h="273726">
                <a:tc>
                  <a:txBody>
                    <a:bodyPr/>
                    <a:lstStyle/>
                    <a:p>
                      <a:r>
                        <a:rPr lang="sv-SE" sz="1600" b="1" dirty="0" err="1" smtClean="0"/>
                        <a:t>height</a:t>
                      </a:r>
                      <a:endParaRPr lang="sv-SE" sz="1600" b="1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sv-SE" sz="1600" b="1" dirty="0" smtClean="0"/>
                        <a:t>Ja</a:t>
                      </a:r>
                      <a:endParaRPr lang="sv-SE" sz="1600" b="1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sv-SE" sz="1600" b="1" dirty="0" smtClean="0"/>
                        <a:t>längd</a:t>
                      </a:r>
                      <a:endParaRPr lang="sv-SE" sz="1600" b="1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sv-SE" sz="1600" b="1" dirty="0" smtClean="0"/>
                        <a:t>Höjd på aktuell </a:t>
                      </a:r>
                      <a:r>
                        <a:rPr lang="sv-SE" sz="1600" b="1" dirty="0" err="1" smtClean="0"/>
                        <a:t>visningsyta</a:t>
                      </a:r>
                      <a:endParaRPr lang="sv-SE" sz="1600" b="1" dirty="0"/>
                    </a:p>
                  </a:txBody>
                  <a:tcPr marL="76200" marR="76200" marT="38100" marB="38100"/>
                </a:tc>
              </a:tr>
              <a:tr h="273726">
                <a:tc>
                  <a:txBody>
                    <a:bodyPr/>
                    <a:lstStyle/>
                    <a:p>
                      <a:r>
                        <a:rPr lang="sv-SE" sz="1600" b="1" dirty="0" err="1" smtClean="0"/>
                        <a:t>device-width</a:t>
                      </a:r>
                      <a:endParaRPr lang="sv-SE" sz="1600" b="1" dirty="0" smtClean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sv-SE" sz="1600" b="1" dirty="0" smtClean="0"/>
                        <a:t>Ja</a:t>
                      </a:r>
                      <a:endParaRPr lang="sv-SE" sz="1600" b="1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sv-SE" sz="1600" b="1" dirty="0" smtClean="0"/>
                        <a:t>längd</a:t>
                      </a:r>
                      <a:endParaRPr lang="sv-SE" sz="1600" b="1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sv-SE" sz="1600" b="1" dirty="0" smtClean="0"/>
                        <a:t>Enhetens totala </a:t>
                      </a:r>
                      <a:r>
                        <a:rPr lang="sv-SE" sz="1600" b="1" dirty="0" err="1" smtClean="0"/>
                        <a:t>visningsyta</a:t>
                      </a:r>
                      <a:endParaRPr lang="sv-SE" sz="1600" b="1" dirty="0"/>
                    </a:p>
                  </a:txBody>
                  <a:tcPr marL="76200" marR="76200" marT="38100" marB="38100"/>
                </a:tc>
              </a:tr>
              <a:tr h="273726">
                <a:tc>
                  <a:txBody>
                    <a:bodyPr/>
                    <a:lstStyle/>
                    <a:p>
                      <a:r>
                        <a:rPr lang="sv-SE" sz="1600" b="1" dirty="0" err="1" smtClean="0"/>
                        <a:t>device-height</a:t>
                      </a:r>
                      <a:endParaRPr lang="sv-SE" sz="1600" b="1" dirty="0" smtClean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sv-SE" sz="1600" b="1" dirty="0" smtClean="0"/>
                        <a:t>Ja</a:t>
                      </a:r>
                      <a:endParaRPr lang="sv-SE" sz="1600" b="1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sv-SE" sz="1600" b="1" dirty="0" smtClean="0"/>
                        <a:t>längd</a:t>
                      </a:r>
                      <a:endParaRPr lang="sv-SE" sz="1600" b="1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sv-SE" sz="1600" b="1" dirty="0" smtClean="0"/>
                        <a:t>Enhetens totala </a:t>
                      </a:r>
                      <a:r>
                        <a:rPr lang="sv-SE" sz="1600" b="1" dirty="0" err="1" smtClean="0"/>
                        <a:t>visningsyta</a:t>
                      </a:r>
                      <a:endParaRPr lang="sv-SE" sz="1600" b="1" dirty="0"/>
                    </a:p>
                  </a:txBody>
                  <a:tcPr marL="76200" marR="76200" marT="38100" marB="38100"/>
                </a:tc>
              </a:tr>
              <a:tr h="273726">
                <a:tc>
                  <a:txBody>
                    <a:bodyPr/>
                    <a:lstStyle/>
                    <a:p>
                      <a:r>
                        <a:rPr lang="sv-SE" sz="1600" b="1" dirty="0" err="1" smtClean="0"/>
                        <a:t>orientation</a:t>
                      </a:r>
                      <a:endParaRPr lang="sv-SE" sz="1600" b="1" dirty="0" smtClean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sv-SE" sz="1600" b="1" dirty="0" smtClean="0"/>
                        <a:t>Nej</a:t>
                      </a:r>
                      <a:endParaRPr lang="sv-SE" sz="1600" b="1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sv-SE" sz="1600" b="1" dirty="0" err="1" smtClean="0"/>
                        <a:t>portrait|landscape</a:t>
                      </a:r>
                      <a:endParaRPr lang="sv-SE" sz="1600" b="1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sv-SE" sz="1600" b="1" dirty="0" smtClean="0"/>
                        <a:t>Stående eller liggande</a:t>
                      </a:r>
                      <a:endParaRPr lang="sv-SE" sz="1600" b="1" dirty="0"/>
                    </a:p>
                  </a:txBody>
                  <a:tcPr marL="76200" marR="76200" marT="38100" marB="38100"/>
                </a:tc>
              </a:tr>
              <a:tr h="273726">
                <a:tc>
                  <a:txBody>
                    <a:bodyPr/>
                    <a:lstStyle/>
                    <a:p>
                      <a:r>
                        <a:rPr lang="sv-SE" sz="1200" dirty="0" err="1" smtClean="0"/>
                        <a:t>aspect-ratio</a:t>
                      </a:r>
                      <a:endParaRPr lang="sv-SE" sz="1200" dirty="0" smtClean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sv-SE" sz="1200" dirty="0" smtClean="0"/>
                        <a:t>Ja</a:t>
                      </a:r>
                      <a:endParaRPr lang="sv-SE" sz="1200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sv-SE" sz="1200" dirty="0" err="1" smtClean="0"/>
                        <a:t>ratio</a:t>
                      </a:r>
                      <a:r>
                        <a:rPr lang="sv-SE" sz="1200" baseline="0" dirty="0" smtClean="0"/>
                        <a:t> Ex: 16/9</a:t>
                      </a:r>
                      <a:endParaRPr lang="sv-SE" sz="1200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endParaRPr lang="sv-SE" sz="1200" dirty="0"/>
                    </a:p>
                  </a:txBody>
                  <a:tcPr marL="76200" marR="76200" marT="38100" marB="38100"/>
                </a:tc>
              </a:tr>
              <a:tr h="273726">
                <a:tc>
                  <a:txBody>
                    <a:bodyPr/>
                    <a:lstStyle/>
                    <a:p>
                      <a:r>
                        <a:rPr lang="sv-SE" sz="1200" dirty="0" err="1" smtClean="0"/>
                        <a:t>device-aspect-ratio</a:t>
                      </a:r>
                      <a:endParaRPr lang="sv-SE" sz="1200" dirty="0" smtClean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sv-SE" sz="1200" dirty="0" smtClean="0"/>
                        <a:t>Ja</a:t>
                      </a:r>
                      <a:endParaRPr lang="sv-SE" sz="1200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sv-SE" sz="1200" dirty="0" err="1" smtClean="0"/>
                        <a:t>ratio</a:t>
                      </a:r>
                      <a:r>
                        <a:rPr lang="sv-SE" sz="1200" dirty="0" smtClean="0"/>
                        <a:t> Ex: 16/9</a:t>
                      </a:r>
                      <a:endParaRPr lang="sv-SE" sz="1200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endParaRPr lang="sv-SE" sz="1200" dirty="0"/>
                    </a:p>
                  </a:txBody>
                  <a:tcPr marL="76200" marR="76200" marT="38100" marB="38100"/>
                </a:tc>
              </a:tr>
              <a:tr h="273726">
                <a:tc>
                  <a:txBody>
                    <a:bodyPr/>
                    <a:lstStyle/>
                    <a:p>
                      <a:r>
                        <a:rPr lang="sv-SE" sz="1200" dirty="0" err="1" smtClean="0"/>
                        <a:t>color</a:t>
                      </a:r>
                      <a:endParaRPr lang="sv-SE" sz="1200" dirty="0" smtClean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sv-SE" sz="1200" dirty="0" smtClean="0"/>
                        <a:t>Ja</a:t>
                      </a:r>
                      <a:endParaRPr lang="sv-SE" sz="1200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sv-SE" sz="1200" dirty="0" smtClean="0"/>
                        <a:t>heltal</a:t>
                      </a:r>
                      <a:endParaRPr lang="sv-SE" sz="1200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endParaRPr lang="sv-SE" sz="1200" dirty="0"/>
                    </a:p>
                  </a:txBody>
                  <a:tcPr marL="76200" marR="76200" marT="38100" marB="38100"/>
                </a:tc>
              </a:tr>
              <a:tr h="273726">
                <a:tc>
                  <a:txBody>
                    <a:bodyPr/>
                    <a:lstStyle/>
                    <a:p>
                      <a:r>
                        <a:rPr lang="sv-SE" sz="1200" dirty="0" err="1" smtClean="0"/>
                        <a:t>color-index</a:t>
                      </a:r>
                      <a:endParaRPr lang="sv-SE" sz="1200" dirty="0" smtClean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sv-SE" sz="1200" dirty="0" smtClean="0"/>
                        <a:t>Ja</a:t>
                      </a:r>
                      <a:endParaRPr lang="sv-SE" sz="1200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sv-SE" sz="1200" dirty="0" smtClean="0"/>
                        <a:t>heltal</a:t>
                      </a:r>
                      <a:endParaRPr lang="sv-SE" sz="1200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endParaRPr lang="sv-SE" sz="1200" dirty="0"/>
                    </a:p>
                  </a:txBody>
                  <a:tcPr marL="76200" marR="76200" marT="38100" marB="38100"/>
                </a:tc>
              </a:tr>
              <a:tr h="273726">
                <a:tc>
                  <a:txBody>
                    <a:bodyPr/>
                    <a:lstStyle/>
                    <a:p>
                      <a:r>
                        <a:rPr lang="sv-SE" sz="1200" dirty="0" err="1" smtClean="0"/>
                        <a:t>monochrome</a:t>
                      </a:r>
                      <a:endParaRPr lang="sv-SE" sz="1200" dirty="0" smtClean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sv-SE" sz="1200" dirty="0" smtClean="0"/>
                        <a:t>Ja</a:t>
                      </a:r>
                      <a:endParaRPr lang="sv-SE" sz="1200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sv-SE" sz="1200" dirty="0" smtClean="0"/>
                        <a:t>heltal</a:t>
                      </a:r>
                      <a:endParaRPr lang="sv-SE" sz="1200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endParaRPr lang="sv-SE" sz="1200" dirty="0"/>
                    </a:p>
                  </a:txBody>
                  <a:tcPr marL="76200" marR="76200" marT="38100" marB="38100"/>
                </a:tc>
              </a:tr>
              <a:tr h="273726">
                <a:tc>
                  <a:txBody>
                    <a:bodyPr/>
                    <a:lstStyle/>
                    <a:p>
                      <a:r>
                        <a:rPr lang="sv-SE" sz="1200" dirty="0" smtClean="0"/>
                        <a:t>resolution</a:t>
                      </a:r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sv-SE" sz="1200" dirty="0" smtClean="0"/>
                        <a:t>Ja</a:t>
                      </a:r>
                      <a:endParaRPr lang="sv-SE" sz="1200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sv-SE" sz="1200" dirty="0" smtClean="0"/>
                        <a:t>upplösning Ex: 300dpi</a:t>
                      </a:r>
                      <a:endParaRPr lang="sv-SE" sz="1200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endParaRPr lang="sv-SE" sz="1200" dirty="0"/>
                    </a:p>
                  </a:txBody>
                  <a:tcPr marL="76200" marR="76200" marT="38100" marB="38100"/>
                </a:tc>
              </a:tr>
              <a:tr h="273726">
                <a:tc>
                  <a:txBody>
                    <a:bodyPr/>
                    <a:lstStyle/>
                    <a:p>
                      <a:r>
                        <a:rPr lang="sv-SE" sz="1200" dirty="0" err="1" smtClean="0"/>
                        <a:t>scan</a:t>
                      </a:r>
                      <a:endParaRPr lang="sv-SE" sz="1200" dirty="0" smtClean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sv-SE" sz="1200" dirty="0" smtClean="0"/>
                        <a:t>Nej</a:t>
                      </a:r>
                      <a:endParaRPr lang="sv-SE" sz="1200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sv-SE" sz="1200" dirty="0" err="1" smtClean="0"/>
                        <a:t>progressive|interlaced</a:t>
                      </a:r>
                      <a:endParaRPr lang="sv-SE" sz="1200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endParaRPr lang="sv-SE" sz="1200" dirty="0"/>
                    </a:p>
                  </a:txBody>
                  <a:tcPr marL="76200" marR="76200" marT="38100" marB="38100"/>
                </a:tc>
              </a:tr>
              <a:tr h="273726">
                <a:tc>
                  <a:txBody>
                    <a:bodyPr/>
                    <a:lstStyle/>
                    <a:p>
                      <a:r>
                        <a:rPr lang="sv-SE" sz="1200" dirty="0" err="1" smtClean="0"/>
                        <a:t>grid</a:t>
                      </a:r>
                      <a:endParaRPr lang="sv-SE" sz="1200" dirty="0" smtClean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sv-SE" sz="1200" dirty="0" smtClean="0"/>
                        <a:t>Nej</a:t>
                      </a:r>
                      <a:endParaRPr lang="sv-SE" sz="1200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sv-SE" sz="1200" dirty="0" smtClean="0"/>
                        <a:t>heltal</a:t>
                      </a:r>
                      <a:endParaRPr lang="sv-SE" sz="1200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endParaRPr lang="sv-SE" sz="1200" dirty="0"/>
                    </a:p>
                  </a:txBody>
                  <a:tcPr marL="76200" marR="76200" marT="38100" marB="38100"/>
                </a:tc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3431272" y="5137075"/>
            <a:ext cx="4669120" cy="384721"/>
          </a:xfrm>
          <a:prstGeom prst="rect">
            <a:avLst/>
          </a:prstGeom>
        </p:spPr>
        <p:txBody>
          <a:bodyPr wrap="none" lIns="76197" tIns="38098" rIns="76197" bIns="38098">
            <a:spAutoFit/>
          </a:bodyPr>
          <a:lstStyle/>
          <a:p>
            <a:r>
              <a:rPr lang="sv-SE" sz="2000" dirty="0"/>
              <a:t>http://www.w3.org/TR/css3-mediaqueries/</a:t>
            </a:r>
          </a:p>
        </p:txBody>
      </p:sp>
    </p:spTree>
    <p:extLst>
      <p:ext uri="{BB962C8B-B14F-4D97-AF65-F5344CB8AC3E}">
        <p14:creationId xmlns:p14="http://schemas.microsoft.com/office/powerpoint/2010/main" val="29050946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750" name="Picture 6" descr="L:\WorkSpace\tstjo\Icons\v_collection_png\48x48\shadow\nai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561356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9752" name="Picture 8" descr="L:\WorkSpace\tstjo\Icons\v_collection_png\48x48\shadow\nai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328" y="1789956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9754" name="Picture 10" descr="L:\WorkSpace\tstjo\Icons\v_collection_png\48x48\shadow\nai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1789956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9756" name="Picture 12" descr="L:\WorkSpace\tstjo\Icons\v_collection_png\48x48\shadow\nai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3535241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2" descr="L:\WorkSpace\tstjo\Icons\v_collection_png\48x48\shadow\nai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3345826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2" descr="L:\WorkSpace\tstjo\Icons\v_collection_png\48x48\shadow\nai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8173" y="2314992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2" descr="L:\WorkSpace\tstjo\Icons\v_collection_png\48x48\shadow\nai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824" y="3459041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L:\WorkSpace\tstjo\Icons\v_collection_png\48x48\shadow\nai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6224" y="3916241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2" descr="L:\WorkSpace\tstjo\Icons\v_collection_png\48x48\shadow\nai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9699" y="2920496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2" descr="L:\WorkSpace\tstjo\Icons\v_collection_png\48x48\shadow\nai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661757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2" descr="L:\WorkSpace\tstjo\Icons\v_collection_png\48x48\shadow\nai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2465905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2" descr="L:\WorkSpace\tstjo\Icons\v_collection_png\48x48\shadow\nai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649" y="760884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2" descr="L:\WorkSpace\tstjo\Icons\v_collection_png\48x48\shadow\nai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0464" y="1633364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2" descr="L:\WorkSpace\tstjo\Icons\v_collection_png\48x48\shadow\nai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3992441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2" descr="L:\WorkSpace\tstjo\Icons\v_collection_png\48x48\shadow\nai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3165" y="1141884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12" descr="L:\WorkSpace\tstjo\Icons\v_collection_png\48x48\shadow\nai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2120" y="3512417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2" descr="L:\WorkSpace\tstjo\Icons\v_collection_png\48x48\shadow\nai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1264" y="2022457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2" descr="L:\WorkSpace\tstjo\Icons\v_collection_png\48x48\shadow\nai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9662" y="1633364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2" descr="L:\WorkSpace\tstjo\Icons\v_collection_png\48x48\shadow\nai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1565257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12" descr="L:\WorkSpace\tstjo\Icons\v_collection_png\48x48\shadow\nai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6264" y="3096061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12" descr="L:\WorkSpace\tstjo\Icons\v_collection_png\48x48\shadow\nai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2" y="2323356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12" descr="L:\WorkSpace\tstjo\Icons\v_collection_png\48x48\shadow\nai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8832" y="3080553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2" descr="L:\WorkSpace\tstjo\Icons\v_collection_png\48x48\shadow\nai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2400" y="3687641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12" descr="L:\WorkSpace\tstjo\Icons\v_collection_png\48x48\shadow\nai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3464" y="4069060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12" descr="L:\WorkSpace\tstjo\Icons\v_collection_png\48x48\shadow\nai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3800" y="2623353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9748" name="Picture 4" descr="L:\WorkSpace\tstjo\Icons\v_collection_png\256x256\shadow\hamme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864" y="1561356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12" descr="L:\WorkSpace\tstjo\Icons\v_collection_png\48x48\shadow\nai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1560" y="2780556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12" descr="L:\WorkSpace\tstjo\Icons\v_collection_png\48x48\shadow\nai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312" y="532284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33" descr="L:\WorkSpace\tstjo\Icons\v_collection_png\48x48\shadow\nai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912" y="913284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12" descr="L:\WorkSpace\tstjo\Icons\v_collection_png\48x48\shadow\nai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1560" y="684684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12" descr="L:\WorkSpace\tstjo\Icons\v_collection_png\48x48\shadow\nai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5704" y="268328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12" descr="L:\WorkSpace\tstjo\Icons\v_collection_png\48x48\shadow\nai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2904" y="1241327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8" descr="L:\WorkSpace\tstjo\Icons\v_collection_png\48x48\shadow\nai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6386" y="456084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185798" y="4531726"/>
            <a:ext cx="6338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Minya Nouvelle" pitchFamily="2" charset="0"/>
              </a:rPr>
              <a:t>"if </a:t>
            </a:r>
            <a:r>
              <a:rPr lang="en-US" dirty="0">
                <a:latin typeface="Minya Nouvelle" pitchFamily="2" charset="0"/>
              </a:rPr>
              <a:t>all you have is a hammer, everything looks like a </a:t>
            </a:r>
            <a:r>
              <a:rPr lang="en-US" dirty="0" smtClean="0">
                <a:latin typeface="Minya Nouvelle" pitchFamily="2" charset="0"/>
              </a:rPr>
              <a:t>nail"</a:t>
            </a:r>
            <a:endParaRPr lang="sv-SE" dirty="0" smtClean="0">
              <a:latin typeface="Minya Nouvelle" pitchFamily="2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782550" y="4801716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400" i="1" dirty="0"/>
              <a:t> </a:t>
            </a:r>
            <a:r>
              <a:rPr lang="en-US" sz="1400" i="1" dirty="0" smtClean="0"/>
              <a:t>- Abraham </a:t>
            </a:r>
            <a:r>
              <a:rPr lang="en-US" sz="1400" i="1" dirty="0"/>
              <a:t>Maslow, The Psychology of Science, 1966</a:t>
            </a:r>
            <a:endParaRPr lang="sv-SE" sz="1400" i="1" dirty="0"/>
          </a:p>
        </p:txBody>
      </p:sp>
    </p:spTree>
    <p:extLst>
      <p:ext uri="{BB962C8B-B14F-4D97-AF65-F5344CB8AC3E}">
        <p14:creationId xmlns:p14="http://schemas.microsoft.com/office/powerpoint/2010/main" val="27752928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err="1" smtClean="0"/>
              <a:t>Pseudoklasser</a:t>
            </a:r>
            <a:endParaRPr lang="sv-SE" dirty="0"/>
          </a:p>
        </p:txBody>
      </p:sp>
      <p:sp>
        <p:nvSpPr>
          <p:cNvPr id="5" name="Rectangle 4"/>
          <p:cNvSpPr/>
          <p:nvPr/>
        </p:nvSpPr>
        <p:spPr>
          <a:xfrm>
            <a:off x="323528" y="1804388"/>
            <a:ext cx="3911886" cy="101566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a:link   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</a:t>
            </a:r>
            <a:r>
              <a:rPr lang="en-US" sz="1200" dirty="0" err="1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egenskap</a:t>
            </a:r>
            <a:r>
              <a:rPr lang="en-US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2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värde</a:t>
            </a:r>
            <a:r>
              <a:rPr lang="en-US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}</a:t>
            </a:r>
          </a:p>
          <a:p>
            <a:r>
              <a:rPr lang="en-US" sz="12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a:visited 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</a:t>
            </a:r>
            <a:r>
              <a:rPr lang="en-US" sz="1200" dirty="0" err="1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egenskap</a:t>
            </a:r>
            <a:r>
              <a:rPr lang="en-US" sz="12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2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värde</a:t>
            </a:r>
            <a:r>
              <a:rPr lang="en-US" sz="12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  <a:p>
            <a:r>
              <a:rPr lang="en-US" sz="12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a:focus  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</a:t>
            </a:r>
            <a:r>
              <a:rPr lang="en-US" sz="1200" dirty="0" err="1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egenskap</a:t>
            </a:r>
            <a:r>
              <a:rPr lang="en-US" sz="12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2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värde</a:t>
            </a:r>
            <a:r>
              <a:rPr lang="en-US" sz="12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}</a:t>
            </a:r>
          </a:p>
          <a:p>
            <a:r>
              <a:rPr lang="en-US" sz="12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a:hover  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</a:t>
            </a:r>
            <a:r>
              <a:rPr lang="en-US" sz="1200" dirty="0" err="1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egenskap</a:t>
            </a:r>
            <a:r>
              <a:rPr lang="en-US" sz="12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2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värde</a:t>
            </a:r>
            <a:r>
              <a:rPr lang="en-US" sz="12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}</a:t>
            </a:r>
          </a:p>
          <a:p>
            <a:r>
              <a:rPr lang="en-US" sz="12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a:active 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</a:t>
            </a:r>
            <a:r>
              <a:rPr lang="en-US" sz="1200" dirty="0" err="1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egenskap</a:t>
            </a:r>
            <a:r>
              <a:rPr lang="en-US" sz="12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2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värde</a:t>
            </a:r>
            <a:r>
              <a:rPr lang="en-US" sz="12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546984" y="1391023"/>
            <a:ext cx="6719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600" dirty="0" smtClean="0">
                <a:solidFill>
                  <a:srgbClr val="FF0000"/>
                </a:solidFill>
                <a:latin typeface="Minya Nouvelle" pitchFamily="2" charset="0"/>
              </a:rPr>
              <a:t>orörd</a:t>
            </a:r>
          </a:p>
        </p:txBody>
      </p:sp>
      <p:sp>
        <p:nvSpPr>
          <p:cNvPr id="8" name="TextBox 7"/>
          <p:cNvSpPr txBox="1"/>
          <p:nvPr/>
        </p:nvSpPr>
        <p:spPr>
          <a:xfrm rot="21214465">
            <a:off x="4387753" y="1748893"/>
            <a:ext cx="7922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600" dirty="0" smtClean="0">
                <a:solidFill>
                  <a:srgbClr val="FF0000"/>
                </a:solidFill>
                <a:latin typeface="Minya Nouvelle" pitchFamily="2" charset="0"/>
              </a:rPr>
              <a:t>besökt</a:t>
            </a:r>
          </a:p>
        </p:txBody>
      </p:sp>
      <p:sp>
        <p:nvSpPr>
          <p:cNvPr id="9" name="TextBox 8"/>
          <p:cNvSpPr txBox="1"/>
          <p:nvPr/>
        </p:nvSpPr>
        <p:spPr>
          <a:xfrm rot="188082">
            <a:off x="4376066" y="2135329"/>
            <a:ext cx="6976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600" dirty="0" smtClean="0">
                <a:solidFill>
                  <a:srgbClr val="FF0000"/>
                </a:solidFill>
                <a:latin typeface="Minya Nouvelle" pitchFamily="2" charset="0"/>
              </a:rPr>
              <a:t>fokus</a:t>
            </a:r>
          </a:p>
        </p:txBody>
      </p:sp>
      <p:sp>
        <p:nvSpPr>
          <p:cNvPr id="10" name="TextBox 9"/>
          <p:cNvSpPr txBox="1"/>
          <p:nvPr/>
        </p:nvSpPr>
        <p:spPr>
          <a:xfrm rot="20817569">
            <a:off x="4375191" y="2323428"/>
            <a:ext cx="23524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600" dirty="0" smtClean="0">
                <a:solidFill>
                  <a:srgbClr val="FF0000"/>
                </a:solidFill>
                <a:latin typeface="Minya Nouvelle" pitchFamily="2" charset="0"/>
              </a:rPr>
              <a:t>muspekare över länken</a:t>
            </a:r>
          </a:p>
        </p:txBody>
      </p:sp>
      <p:sp>
        <p:nvSpPr>
          <p:cNvPr id="11" name="TextBox 10"/>
          <p:cNvSpPr txBox="1"/>
          <p:nvPr/>
        </p:nvSpPr>
        <p:spPr>
          <a:xfrm rot="188082">
            <a:off x="3677958" y="2955497"/>
            <a:ext cx="20938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600" dirty="0" smtClean="0">
                <a:solidFill>
                  <a:srgbClr val="FF0000"/>
                </a:solidFill>
                <a:latin typeface="Minya Nouvelle" pitchFamily="2" charset="0"/>
              </a:rPr>
              <a:t>aktiv, precis klickad</a:t>
            </a:r>
          </a:p>
        </p:txBody>
      </p:sp>
      <p:sp>
        <p:nvSpPr>
          <p:cNvPr id="12" name="Freeform 11"/>
          <p:cNvSpPr/>
          <p:nvPr/>
        </p:nvSpPr>
        <p:spPr>
          <a:xfrm>
            <a:off x="2633303" y="1542027"/>
            <a:ext cx="934872" cy="245542"/>
          </a:xfrm>
          <a:custGeom>
            <a:avLst/>
            <a:gdLst>
              <a:gd name="connsiteX0" fmla="*/ 934872 w 934872"/>
              <a:gd name="connsiteY0" fmla="*/ 47650 h 245542"/>
              <a:gd name="connsiteX1" fmla="*/ 491320 w 934872"/>
              <a:gd name="connsiteY1" fmla="*/ 13530 h 245542"/>
              <a:gd name="connsiteX2" fmla="*/ 0 w 934872"/>
              <a:gd name="connsiteY2" fmla="*/ 245542 h 245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34872" h="245542">
                <a:moveTo>
                  <a:pt x="934872" y="47650"/>
                </a:moveTo>
                <a:cubicBezTo>
                  <a:pt x="791002" y="14099"/>
                  <a:pt x="647132" y="-19452"/>
                  <a:pt x="491320" y="13530"/>
                </a:cubicBezTo>
                <a:cubicBezTo>
                  <a:pt x="335508" y="46512"/>
                  <a:pt x="167754" y="146027"/>
                  <a:pt x="0" y="245542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3" name="Freeform 12"/>
          <p:cNvSpPr/>
          <p:nvPr/>
        </p:nvSpPr>
        <p:spPr>
          <a:xfrm>
            <a:off x="3220157" y="1887136"/>
            <a:ext cx="1235123" cy="241627"/>
          </a:xfrm>
          <a:custGeom>
            <a:avLst/>
            <a:gdLst>
              <a:gd name="connsiteX0" fmla="*/ 1235123 w 1235123"/>
              <a:gd name="connsiteY0" fmla="*/ 132445 h 241627"/>
              <a:gd name="connsiteX1" fmla="*/ 730155 w 1235123"/>
              <a:gd name="connsiteY1" fmla="*/ 2791 h 241627"/>
              <a:gd name="connsiteX2" fmla="*/ 0 w 1235123"/>
              <a:gd name="connsiteY2" fmla="*/ 241627 h 241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35123" h="241627">
                <a:moveTo>
                  <a:pt x="1235123" y="132445"/>
                </a:moveTo>
                <a:cubicBezTo>
                  <a:pt x="1085566" y="58519"/>
                  <a:pt x="936009" y="-15406"/>
                  <a:pt x="730155" y="2791"/>
                </a:cubicBezTo>
                <a:cubicBezTo>
                  <a:pt x="524301" y="20988"/>
                  <a:pt x="262150" y="131307"/>
                  <a:pt x="0" y="241627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4" name="Freeform 13"/>
          <p:cNvSpPr/>
          <p:nvPr/>
        </p:nvSpPr>
        <p:spPr>
          <a:xfrm>
            <a:off x="3247453" y="2272065"/>
            <a:ext cx="1180531" cy="47767"/>
          </a:xfrm>
          <a:custGeom>
            <a:avLst/>
            <a:gdLst>
              <a:gd name="connsiteX0" fmla="*/ 1180531 w 1180531"/>
              <a:gd name="connsiteY0" fmla="*/ 0 h 47767"/>
              <a:gd name="connsiteX1" fmla="*/ 0 w 1180531"/>
              <a:gd name="connsiteY1" fmla="*/ 47767 h 47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80531" h="47767">
                <a:moveTo>
                  <a:pt x="1180531" y="0"/>
                </a:moveTo>
                <a:lnTo>
                  <a:pt x="0" y="47767"/>
                </a:ln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5" name="Freeform 14"/>
          <p:cNvSpPr/>
          <p:nvPr/>
        </p:nvSpPr>
        <p:spPr>
          <a:xfrm>
            <a:off x="3254277" y="2472282"/>
            <a:ext cx="1173707" cy="311574"/>
          </a:xfrm>
          <a:custGeom>
            <a:avLst/>
            <a:gdLst>
              <a:gd name="connsiteX0" fmla="*/ 1173707 w 1173707"/>
              <a:gd name="connsiteY0" fmla="*/ 311574 h 311574"/>
              <a:gd name="connsiteX1" fmla="*/ 743803 w 1173707"/>
              <a:gd name="connsiteY1" fmla="*/ 31795 h 311574"/>
              <a:gd name="connsiteX2" fmla="*/ 0 w 1173707"/>
              <a:gd name="connsiteY2" fmla="*/ 18147 h 311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73707" h="311574">
                <a:moveTo>
                  <a:pt x="1173707" y="311574"/>
                </a:moveTo>
                <a:cubicBezTo>
                  <a:pt x="1056564" y="196136"/>
                  <a:pt x="939421" y="80699"/>
                  <a:pt x="743803" y="31795"/>
                </a:cubicBezTo>
                <a:cubicBezTo>
                  <a:pt x="548185" y="-17109"/>
                  <a:pt x="274092" y="519"/>
                  <a:pt x="0" y="18147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>
              <a:solidFill>
                <a:srgbClr val="FF0000"/>
              </a:solidFill>
            </a:endParaRPr>
          </a:p>
        </p:txBody>
      </p:sp>
      <p:sp>
        <p:nvSpPr>
          <p:cNvPr id="16" name="Freeform 15"/>
          <p:cNvSpPr/>
          <p:nvPr/>
        </p:nvSpPr>
        <p:spPr>
          <a:xfrm>
            <a:off x="2694718" y="2865742"/>
            <a:ext cx="1023582" cy="280186"/>
          </a:xfrm>
          <a:custGeom>
            <a:avLst/>
            <a:gdLst>
              <a:gd name="connsiteX0" fmla="*/ 1023582 w 1023582"/>
              <a:gd name="connsiteY0" fmla="*/ 245660 h 280186"/>
              <a:gd name="connsiteX1" fmla="*/ 388962 w 1023582"/>
              <a:gd name="connsiteY1" fmla="*/ 259308 h 280186"/>
              <a:gd name="connsiteX2" fmla="*/ 0 w 1023582"/>
              <a:gd name="connsiteY2" fmla="*/ 0 h 280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23582" h="280186">
                <a:moveTo>
                  <a:pt x="1023582" y="245660"/>
                </a:moveTo>
                <a:cubicBezTo>
                  <a:pt x="791570" y="272955"/>
                  <a:pt x="559559" y="300251"/>
                  <a:pt x="388962" y="259308"/>
                </a:cubicBezTo>
                <a:cubicBezTo>
                  <a:pt x="218365" y="218365"/>
                  <a:pt x="109182" y="109182"/>
                  <a:pt x="0" y="0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1" name="Rectangle 20"/>
          <p:cNvSpPr/>
          <p:nvPr/>
        </p:nvSpPr>
        <p:spPr>
          <a:xfrm>
            <a:off x="323527" y="3588613"/>
            <a:ext cx="4460327" cy="27699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div p:first-child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</a:t>
            </a:r>
            <a:r>
              <a:rPr lang="en-US" sz="1200" dirty="0" err="1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egenskap</a:t>
            </a:r>
            <a:r>
              <a:rPr lang="en-US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2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värde</a:t>
            </a:r>
            <a:r>
              <a:rPr lang="en-US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}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64591" y="4297660"/>
            <a:ext cx="40324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600" dirty="0" smtClean="0">
                <a:solidFill>
                  <a:srgbClr val="FF0000"/>
                </a:solidFill>
                <a:latin typeface="Minya Nouvelle" pitchFamily="2" charset="0"/>
              </a:rPr>
              <a:t>Alla p-taggar som är förstabarn och har en förfader i form av div</a:t>
            </a:r>
          </a:p>
        </p:txBody>
      </p:sp>
      <p:sp>
        <p:nvSpPr>
          <p:cNvPr id="23" name="Freeform 22"/>
          <p:cNvSpPr/>
          <p:nvPr/>
        </p:nvSpPr>
        <p:spPr>
          <a:xfrm>
            <a:off x="1972101" y="3869140"/>
            <a:ext cx="2604993" cy="784747"/>
          </a:xfrm>
          <a:custGeom>
            <a:avLst/>
            <a:gdLst>
              <a:gd name="connsiteX0" fmla="*/ 1781033 w 2604993"/>
              <a:gd name="connsiteY0" fmla="*/ 784747 h 784747"/>
              <a:gd name="connsiteX1" fmla="*/ 2518012 w 2604993"/>
              <a:gd name="connsiteY1" fmla="*/ 498144 h 784747"/>
              <a:gd name="connsiteX2" fmla="*/ 0 w 2604993"/>
              <a:gd name="connsiteY2" fmla="*/ 0 h 7847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04993" h="784747">
                <a:moveTo>
                  <a:pt x="1781033" y="784747"/>
                </a:moveTo>
                <a:cubicBezTo>
                  <a:pt x="2297942" y="706841"/>
                  <a:pt x="2814851" y="628935"/>
                  <a:pt x="2518012" y="498144"/>
                </a:cubicBezTo>
                <a:cubicBezTo>
                  <a:pt x="2221173" y="367353"/>
                  <a:pt x="1110586" y="183676"/>
                  <a:pt x="0" y="0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5" name="Rectangle 24"/>
          <p:cNvSpPr/>
          <p:nvPr/>
        </p:nvSpPr>
        <p:spPr>
          <a:xfrm>
            <a:off x="4932040" y="3569015"/>
            <a:ext cx="3911886" cy="175432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&lt;div&gt;</a:t>
            </a:r>
          </a:p>
          <a:p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&lt;p&gt;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Jag </a:t>
            </a:r>
            <a:r>
              <a:rPr lang="en-US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är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första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barn.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&lt;/p&gt;</a:t>
            </a:r>
            <a:endParaRPr lang="en-US" sz="1200" b="1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   &lt;</a:t>
            </a:r>
            <a:r>
              <a:rPr lang="en-US" sz="1200" dirty="0" err="1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ul</a:t>
            </a:r>
            <a:r>
              <a:rPr lang="en-US" sz="1200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&gt;</a:t>
            </a:r>
          </a:p>
          <a:p>
            <a:r>
              <a:rPr lang="en-US" sz="12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sz="1200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&lt;li&gt;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&lt;p&gt;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Jag </a:t>
            </a:r>
            <a:r>
              <a:rPr lang="en-US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också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!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&lt;/p&gt;</a:t>
            </a:r>
            <a:r>
              <a:rPr lang="en-US" sz="1200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&lt;/li&gt;</a:t>
            </a:r>
            <a:r>
              <a:rPr lang="en-US" sz="12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	</a:t>
            </a:r>
            <a:endParaRPr lang="en-US" sz="1200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   &lt;/</a:t>
            </a:r>
            <a:r>
              <a:rPr lang="en-US" sz="1200" dirty="0" err="1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ul</a:t>
            </a:r>
            <a:r>
              <a:rPr lang="en-US" sz="1200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&gt;</a:t>
            </a:r>
          </a:p>
          <a:p>
            <a:r>
              <a:rPr lang="en-US" sz="1200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    &lt;p&gt;</a:t>
            </a:r>
            <a:r>
              <a:rPr lang="en-US" sz="1200" dirty="0" err="1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Inte</a:t>
            </a:r>
            <a:r>
              <a:rPr lang="en-US" sz="1200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 jag :(&lt;/</a:t>
            </a:r>
            <a:r>
              <a:rPr lang="en-US" sz="1200" dirty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p&gt;</a:t>
            </a:r>
          </a:p>
          <a:p>
            <a:r>
              <a:rPr lang="en-US" sz="1200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&lt;/div&gt;</a:t>
            </a:r>
          </a:p>
          <a:p>
            <a:endParaRPr lang="en-US" sz="1200" dirty="0" smtClean="0">
              <a:solidFill>
                <a:schemeClr val="tx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&lt;p&gt;</a:t>
            </a:r>
            <a:r>
              <a:rPr lang="en-US" sz="1200" dirty="0" err="1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200" dirty="0" err="1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nte</a:t>
            </a:r>
            <a:r>
              <a:rPr lang="en-US" sz="1200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 jag </a:t>
            </a:r>
            <a:r>
              <a:rPr lang="en-US" sz="1200" dirty="0" err="1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heller</a:t>
            </a:r>
            <a:r>
              <a:rPr lang="en-US" sz="1200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 :(&lt;/p&gt;</a:t>
            </a:r>
            <a:endParaRPr lang="en-US" sz="1200" dirty="0">
              <a:solidFill>
                <a:schemeClr val="tx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15758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/>
      <p:bldP spid="23" grpId="0" animBg="1"/>
      <p:bldP spid="2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err="1" smtClean="0"/>
              <a:t>Pseudoelement</a:t>
            </a:r>
            <a:endParaRPr lang="sv-SE" dirty="0"/>
          </a:p>
        </p:txBody>
      </p:sp>
      <p:sp>
        <p:nvSpPr>
          <p:cNvPr id="6" name="Rectangle 5"/>
          <p:cNvSpPr/>
          <p:nvPr/>
        </p:nvSpPr>
        <p:spPr>
          <a:xfrm>
            <a:off x="699382" y="1417340"/>
            <a:ext cx="3911886" cy="27699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p:first-letter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</a:t>
            </a:r>
            <a:r>
              <a:rPr lang="en-US" sz="1200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font-size</a:t>
            </a:r>
            <a:r>
              <a:rPr lang="en-US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2em;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163877" y="1448117"/>
            <a:ext cx="2704587" cy="646331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sv-SE" sz="3600" dirty="0" smtClean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sv-SE" dirty="0" smtClean="0">
                <a:latin typeface="Times New Roman" pitchFamily="18" charset="0"/>
                <a:cs typeface="Times New Roman" pitchFamily="18" charset="0"/>
              </a:rPr>
              <a:t>örsta bokstaven är större</a:t>
            </a:r>
          </a:p>
        </p:txBody>
      </p:sp>
      <p:sp>
        <p:nvSpPr>
          <p:cNvPr id="8" name="Rectangle 7"/>
          <p:cNvSpPr/>
          <p:nvPr/>
        </p:nvSpPr>
        <p:spPr>
          <a:xfrm>
            <a:off x="699382" y="1817449"/>
            <a:ext cx="3911886" cy="27699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&lt;p&gt;</a:t>
            </a:r>
            <a:r>
              <a:rPr lang="en-US" sz="12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Första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bokstaven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är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större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&lt;/p&gt;</a:t>
            </a:r>
          </a:p>
        </p:txBody>
      </p:sp>
      <p:sp>
        <p:nvSpPr>
          <p:cNvPr id="9" name="Rectangle 8"/>
          <p:cNvSpPr/>
          <p:nvPr/>
        </p:nvSpPr>
        <p:spPr>
          <a:xfrm>
            <a:off x="683568" y="2705353"/>
            <a:ext cx="3911886" cy="27699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p:first-line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</a:t>
            </a:r>
            <a:r>
              <a:rPr lang="en-US" sz="1200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font-weight</a:t>
            </a:r>
            <a:r>
              <a:rPr lang="en-US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bold;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148063" y="2736130"/>
            <a:ext cx="2720401" cy="923330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sv-SE" b="1" dirty="0" smtClean="0">
                <a:latin typeface="Times New Roman" pitchFamily="18" charset="0"/>
                <a:cs typeface="Times New Roman" pitchFamily="18" charset="0"/>
              </a:rPr>
              <a:t>Första textraden som </a:t>
            </a:r>
            <a:r>
              <a:rPr lang="sv-SE" dirty="0" smtClean="0">
                <a:latin typeface="Times New Roman" pitchFamily="18" charset="0"/>
                <a:cs typeface="Times New Roman" pitchFamily="18" charset="0"/>
              </a:rPr>
              <a:t>webbläsaren </a:t>
            </a:r>
            <a:r>
              <a:rPr lang="sv-SE" dirty="0" err="1" smtClean="0">
                <a:latin typeface="Times New Roman" pitchFamily="18" charset="0"/>
                <a:cs typeface="Times New Roman" pitchFamily="18" charset="0"/>
              </a:rPr>
              <a:t>rendrerar</a:t>
            </a:r>
            <a:r>
              <a:rPr lang="sv-SE" dirty="0" smtClean="0">
                <a:latin typeface="Times New Roman" pitchFamily="18" charset="0"/>
                <a:cs typeface="Times New Roman" pitchFamily="18" charset="0"/>
              </a:rPr>
              <a:t> blir </a:t>
            </a:r>
            <a:r>
              <a:rPr lang="sv-SE" dirty="0" err="1" smtClean="0">
                <a:latin typeface="Times New Roman" pitchFamily="18" charset="0"/>
                <a:cs typeface="Times New Roman" pitchFamily="18" charset="0"/>
              </a:rPr>
              <a:t>fetmarkerad</a:t>
            </a:r>
            <a:endParaRPr lang="sv-SE" sz="1050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83568" y="3105462"/>
            <a:ext cx="3911886" cy="46166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&lt;p&gt;</a:t>
            </a:r>
            <a:r>
              <a:rPr lang="en-US" sz="12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Första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textraden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som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webbläsaren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rendrerar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blir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fetmarkerad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&lt;/p&gt;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148064" y="3950394"/>
            <a:ext cx="3600400" cy="646331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sv-SE" b="1" dirty="0" smtClean="0">
                <a:latin typeface="Times New Roman" pitchFamily="18" charset="0"/>
                <a:cs typeface="Times New Roman" pitchFamily="18" charset="0"/>
              </a:rPr>
              <a:t>Första textraden som webbläsaren </a:t>
            </a:r>
            <a:r>
              <a:rPr lang="sv-SE" dirty="0" err="1" smtClean="0">
                <a:latin typeface="Times New Roman" pitchFamily="18" charset="0"/>
                <a:cs typeface="Times New Roman" pitchFamily="18" charset="0"/>
              </a:rPr>
              <a:t>rendrerar</a:t>
            </a:r>
            <a:r>
              <a:rPr lang="sv-SE" dirty="0" smtClean="0">
                <a:latin typeface="Times New Roman" pitchFamily="18" charset="0"/>
                <a:cs typeface="Times New Roman" pitchFamily="18" charset="0"/>
              </a:rPr>
              <a:t> blir </a:t>
            </a:r>
            <a:r>
              <a:rPr lang="sv-SE" dirty="0" err="1" smtClean="0">
                <a:latin typeface="Times New Roman" pitchFamily="18" charset="0"/>
                <a:cs typeface="Times New Roman" pitchFamily="18" charset="0"/>
              </a:rPr>
              <a:t>fetmarkerad</a:t>
            </a:r>
            <a:endParaRPr lang="sv-SE" sz="1050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83568" y="4227393"/>
            <a:ext cx="39276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smtClean="0">
                <a:latin typeface="Minya Nouvelle" pitchFamily="2" charset="0"/>
              </a:rPr>
              <a:t>I CSS2 finns även :</a:t>
            </a:r>
            <a:r>
              <a:rPr lang="sv-SE" dirty="0" err="1" smtClean="0">
                <a:latin typeface="Minya Nouvelle" pitchFamily="2" charset="0"/>
              </a:rPr>
              <a:t>before</a:t>
            </a:r>
            <a:r>
              <a:rPr lang="sv-SE" dirty="0" smtClean="0">
                <a:latin typeface="Minya Nouvelle" pitchFamily="2" charset="0"/>
              </a:rPr>
              <a:t> och :</a:t>
            </a:r>
            <a:r>
              <a:rPr lang="sv-SE" dirty="0" err="1" smtClean="0">
                <a:latin typeface="Minya Nouvelle" pitchFamily="2" charset="0"/>
              </a:rPr>
              <a:t>after</a:t>
            </a:r>
            <a:r>
              <a:rPr lang="sv-SE" dirty="0" smtClean="0">
                <a:latin typeface="Minya Nouvelle" pitchFamily="2" charset="0"/>
              </a:rPr>
              <a:t> som kan användas för att dynamiskt lägga in innehåll före eller efter ett element.</a:t>
            </a:r>
          </a:p>
        </p:txBody>
      </p:sp>
    </p:spTree>
    <p:extLst>
      <p:ext uri="{BB962C8B-B14F-4D97-AF65-F5344CB8AC3E}">
        <p14:creationId xmlns:p14="http://schemas.microsoft.com/office/powerpoint/2010/main" val="14553317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err="1" smtClean="0"/>
              <a:t>Kombinatorer</a:t>
            </a:r>
            <a:endParaRPr lang="sv-SE" dirty="0"/>
          </a:p>
        </p:txBody>
      </p:sp>
      <p:sp>
        <p:nvSpPr>
          <p:cNvPr id="8" name="Rectangle 7"/>
          <p:cNvSpPr/>
          <p:nvPr/>
        </p:nvSpPr>
        <p:spPr>
          <a:xfrm>
            <a:off x="395536" y="2569468"/>
            <a:ext cx="3911886" cy="27699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li + li   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</a:t>
            </a:r>
            <a:r>
              <a:rPr lang="en-US" sz="1200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color</a:t>
            </a:r>
            <a:r>
              <a:rPr lang="en-US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red;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}</a:t>
            </a:r>
          </a:p>
        </p:txBody>
      </p:sp>
      <p:sp>
        <p:nvSpPr>
          <p:cNvPr id="9" name="Rectangle 8"/>
          <p:cNvSpPr/>
          <p:nvPr/>
        </p:nvSpPr>
        <p:spPr>
          <a:xfrm>
            <a:off x="2915816" y="2756375"/>
            <a:ext cx="1883935" cy="1015663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sz="12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ul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&gt;</a:t>
            </a:r>
          </a:p>
          <a:p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&lt;li&gt;</a:t>
            </a:r>
            <a:r>
              <a:rPr lang="en-US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Ett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&lt;/li&gt;</a:t>
            </a:r>
          </a:p>
          <a:p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li&gt;</a:t>
            </a:r>
            <a:r>
              <a:rPr lang="en-US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Två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&lt;/</a:t>
            </a:r>
            <a:r>
              <a:rPr lang="en-US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li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&gt;</a:t>
            </a:r>
          </a:p>
          <a:p>
            <a:r>
              <a:rPr lang="en-US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&lt;li&gt;</a:t>
            </a:r>
            <a:r>
              <a:rPr lang="en-US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Tre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&lt;/</a:t>
            </a:r>
            <a:r>
              <a:rPr lang="en-US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li&gt;</a:t>
            </a:r>
            <a:endParaRPr lang="en-US" sz="1200" b="1" dirty="0" smtClean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&lt;/</a:t>
            </a:r>
            <a:r>
              <a:rPr lang="en-US" sz="12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ul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&gt;</a:t>
            </a:r>
            <a:endParaRPr lang="en-US" sz="1200" dirty="0">
              <a:solidFill>
                <a:schemeClr val="tx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228184" y="2558967"/>
            <a:ext cx="1368152" cy="923330"/>
          </a:xfrm>
          <a:prstGeom prst="rect">
            <a:avLst/>
          </a:prstGeom>
          <a:solidFill>
            <a:schemeClr val="bg1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sv-SE" dirty="0" smtClean="0">
                <a:latin typeface="Times New Roman" pitchFamily="18" charset="0"/>
                <a:cs typeface="Times New Roman" pitchFamily="18" charset="0"/>
              </a:rPr>
              <a:t>Ett</a:t>
            </a:r>
          </a:p>
          <a:p>
            <a:pPr marL="285750" indent="-285750">
              <a:buFont typeface="Arial" charset="0"/>
              <a:buChar char="•"/>
            </a:pPr>
            <a:r>
              <a:rPr lang="sv-SE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Två</a:t>
            </a:r>
          </a:p>
          <a:p>
            <a:pPr marL="285750" indent="-285750">
              <a:buFont typeface="Arial" charset="0"/>
              <a:buChar char="•"/>
            </a:pPr>
            <a:r>
              <a:rPr lang="sv-SE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Tre</a:t>
            </a:r>
          </a:p>
        </p:txBody>
      </p:sp>
      <p:sp>
        <p:nvSpPr>
          <p:cNvPr id="11" name="Chevron 10"/>
          <p:cNvSpPr/>
          <p:nvPr/>
        </p:nvSpPr>
        <p:spPr>
          <a:xfrm>
            <a:off x="5220072" y="2578760"/>
            <a:ext cx="504056" cy="648072"/>
          </a:xfrm>
          <a:prstGeom prst="chevron">
            <a:avLst/>
          </a:prstGeom>
          <a:ln>
            <a:tailEnd type="arrow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sv-SE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81472" y="2209428"/>
            <a:ext cx="3269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latin typeface="Minya Nouvelle" pitchFamily="2" charset="0"/>
              </a:rPr>
              <a:t>"Direkt syskon-väljare" (A+B)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067944" y="1356363"/>
            <a:ext cx="4749894" cy="83099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&lt;p&gt;</a:t>
            </a:r>
          </a:p>
          <a:p>
            <a:r>
              <a:rPr lang="en-US" sz="1200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200" dirty="0" err="1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Detta</a:t>
            </a:r>
            <a:r>
              <a:rPr lang="en-US" sz="1200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 err="1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är</a:t>
            </a:r>
            <a:r>
              <a:rPr lang="en-US" sz="1200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 err="1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ett</a:t>
            </a:r>
            <a:r>
              <a:rPr lang="en-US" sz="1200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 &lt;</a:t>
            </a:r>
            <a:r>
              <a:rPr lang="en-US" sz="1200" dirty="0" err="1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em</a:t>
            </a:r>
            <a:r>
              <a:rPr lang="en-US" sz="1200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&lt;strong&gt;</a:t>
            </a:r>
            <a:r>
              <a:rPr lang="en-US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exempel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&lt;/strong&gt;</a:t>
            </a:r>
            <a:r>
              <a:rPr lang="en-US" sz="1200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&lt;/</a:t>
            </a:r>
            <a:r>
              <a:rPr lang="en-US" sz="1200" dirty="0" err="1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em</a:t>
            </a:r>
            <a:r>
              <a:rPr lang="en-US" sz="1200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&gt;.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</a:p>
          <a:p>
            <a:r>
              <a:rPr lang="en-US" sz="1200" dirty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 err="1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Ytterligare</a:t>
            </a:r>
            <a:r>
              <a:rPr lang="en-US" sz="1200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 &lt;strong&gt;text&lt;/strong&gt;…</a:t>
            </a:r>
            <a:endParaRPr lang="en-US" sz="1200" dirty="0">
              <a:solidFill>
                <a:schemeClr val="tx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&lt;/p&gt;</a:t>
            </a:r>
          </a:p>
        </p:txBody>
      </p:sp>
      <p:sp>
        <p:nvSpPr>
          <p:cNvPr id="15" name="Rectangle 14"/>
          <p:cNvSpPr/>
          <p:nvPr/>
        </p:nvSpPr>
        <p:spPr>
          <a:xfrm>
            <a:off x="381472" y="1633364"/>
            <a:ext cx="3352866" cy="27699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p </a:t>
            </a:r>
            <a:r>
              <a:rPr lang="en-US" sz="1200" b="1" dirty="0" err="1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em</a:t>
            </a:r>
            <a:r>
              <a:rPr lang="en-US" sz="12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 strong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</a:t>
            </a:r>
            <a:r>
              <a:rPr lang="en-US" sz="1200" dirty="0" err="1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egenskap</a:t>
            </a:r>
            <a:r>
              <a:rPr lang="en-US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2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värde</a:t>
            </a:r>
            <a:r>
              <a:rPr lang="en-US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70531" y="1264032"/>
            <a:ext cx="1571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latin typeface="Minya Nouvelle" pitchFamily="2" charset="0"/>
              </a:rPr>
              <a:t>Ättling (A B)</a:t>
            </a:r>
          </a:p>
        </p:txBody>
      </p:sp>
      <p:sp>
        <p:nvSpPr>
          <p:cNvPr id="22" name="Rectangle 21"/>
          <p:cNvSpPr/>
          <p:nvPr/>
        </p:nvSpPr>
        <p:spPr>
          <a:xfrm>
            <a:off x="4070578" y="4029951"/>
            <a:ext cx="4749894" cy="83099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&lt;p&gt;</a:t>
            </a:r>
          </a:p>
          <a:p>
            <a:r>
              <a:rPr lang="en-US" sz="1200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200" dirty="0" err="1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Detta</a:t>
            </a:r>
            <a:r>
              <a:rPr lang="en-US" sz="1200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 err="1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är</a:t>
            </a:r>
            <a:r>
              <a:rPr lang="en-US" sz="1200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 err="1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ett</a:t>
            </a:r>
            <a:r>
              <a:rPr lang="en-US" sz="1200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 &lt;</a:t>
            </a:r>
            <a:r>
              <a:rPr lang="en-US" sz="1200" dirty="0" err="1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em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urier New" pitchFamily="49" charset="0"/>
                <a:cs typeface="Courier New" pitchFamily="49" charset="0"/>
              </a:rPr>
              <a:t>&gt;&lt;strong&gt;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Courier New" pitchFamily="49" charset="0"/>
                <a:cs typeface="Courier New" pitchFamily="49" charset="0"/>
              </a:rPr>
              <a:t>exempel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urier New" pitchFamily="49" charset="0"/>
                <a:cs typeface="Courier New" pitchFamily="49" charset="0"/>
              </a:rPr>
              <a:t>&lt;/strong&gt;&lt;/</a:t>
            </a:r>
            <a:r>
              <a:rPr lang="en-US" sz="1200" dirty="0" err="1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em</a:t>
            </a:r>
            <a:r>
              <a:rPr lang="en-US" sz="1200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&gt;.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</a:p>
          <a:p>
            <a:r>
              <a:rPr lang="en-US" sz="1200" dirty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 err="1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Ytterligare</a:t>
            </a:r>
            <a:r>
              <a:rPr lang="en-US" sz="1200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&lt;strong&gt;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text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&lt;/strong&gt;</a:t>
            </a:r>
            <a:r>
              <a:rPr lang="en-US" sz="1200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…</a:t>
            </a:r>
            <a:endParaRPr lang="en-US" sz="1200" dirty="0">
              <a:solidFill>
                <a:schemeClr val="tx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&lt;/p&gt;</a:t>
            </a:r>
          </a:p>
        </p:txBody>
      </p:sp>
      <p:sp>
        <p:nvSpPr>
          <p:cNvPr id="23" name="Rectangle 22"/>
          <p:cNvSpPr/>
          <p:nvPr/>
        </p:nvSpPr>
        <p:spPr>
          <a:xfrm>
            <a:off x="384106" y="4306952"/>
            <a:ext cx="3352866" cy="27699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p &gt; strong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</a:t>
            </a:r>
            <a:r>
              <a:rPr lang="en-US" sz="1200" dirty="0" err="1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egenskap</a:t>
            </a:r>
            <a:r>
              <a:rPr lang="en-US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2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värde</a:t>
            </a:r>
            <a:r>
              <a:rPr lang="en-US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73165" y="3937620"/>
            <a:ext cx="1317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latin typeface="Minya Nouvelle" pitchFamily="2" charset="0"/>
              </a:rPr>
              <a:t>Barn (A&gt;B)</a:t>
            </a:r>
          </a:p>
        </p:txBody>
      </p:sp>
    </p:spTree>
    <p:extLst>
      <p:ext uri="{BB962C8B-B14F-4D97-AF65-F5344CB8AC3E}">
        <p14:creationId xmlns:p14="http://schemas.microsoft.com/office/powerpoint/2010/main" val="17640181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/>
      <p:bldP spid="22" grpId="0" animBg="1"/>
      <p:bldP spid="23" grpId="0" animBg="1"/>
      <p:bldP spid="2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Gruppering av selektorer</a:t>
            </a:r>
            <a:endParaRPr lang="sv-S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14348" y="1129308"/>
            <a:ext cx="7818092" cy="1460500"/>
          </a:xfrm>
        </p:spPr>
        <p:txBody>
          <a:bodyPr/>
          <a:lstStyle/>
          <a:p>
            <a:r>
              <a:rPr lang="sv-SE" dirty="0" smtClean="0"/>
              <a:t>Önskas liknande egenskaper på flera element så grupperar man dessa:</a:t>
            </a:r>
            <a:endParaRPr lang="sv-SE" dirty="0"/>
          </a:p>
        </p:txBody>
      </p:sp>
      <p:sp>
        <p:nvSpPr>
          <p:cNvPr id="4" name="Rectangle 3"/>
          <p:cNvSpPr/>
          <p:nvPr/>
        </p:nvSpPr>
        <p:spPr>
          <a:xfrm>
            <a:off x="755576" y="2533115"/>
            <a:ext cx="4392488" cy="156966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h1,h2,h3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</a:t>
            </a:r>
          </a:p>
          <a:p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font-family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verdana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 san-serif; </a:t>
            </a:r>
          </a:p>
          <a:p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color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#6CF; </a:t>
            </a:r>
          </a:p>
          <a:p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  <a:p>
            <a:endParaRPr lang="en-US" sz="1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2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h2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</a:t>
            </a:r>
          </a:p>
          <a:p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2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text-decoration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underline; </a:t>
            </a:r>
            <a:endParaRPr lang="en-US" sz="1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  <a:endParaRPr lang="en-US" sz="1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652120" y="2533115"/>
            <a:ext cx="2382383" cy="1600438"/>
          </a:xfrm>
          <a:prstGeom prst="rect">
            <a:avLst/>
          </a:prstGeom>
          <a:solidFill>
            <a:schemeClr val="bg1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sv-SE" sz="2400" b="1" dirty="0" smtClean="0">
                <a:solidFill>
                  <a:srgbClr val="4086C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Rubriknivå 1</a:t>
            </a:r>
            <a:br>
              <a:rPr lang="sv-SE" sz="2400" b="1" dirty="0" smtClean="0">
                <a:solidFill>
                  <a:srgbClr val="4086C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</a:br>
            <a:endParaRPr lang="sv-SE" sz="2400" b="1" dirty="0" smtClean="0">
              <a:solidFill>
                <a:srgbClr val="4086C0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r>
              <a:rPr lang="sv-SE" b="1" u="sng" dirty="0" smtClean="0">
                <a:solidFill>
                  <a:srgbClr val="4086C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Rubriknivå 2       </a:t>
            </a:r>
            <a:br>
              <a:rPr lang="sv-SE" b="1" u="sng" dirty="0" smtClean="0">
                <a:solidFill>
                  <a:srgbClr val="4086C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</a:br>
            <a:endParaRPr lang="sv-SE" b="1" u="sng" dirty="0" smtClean="0">
              <a:solidFill>
                <a:srgbClr val="4086C0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r>
              <a:rPr lang="sv-SE" sz="1400" b="1" dirty="0" smtClean="0">
                <a:solidFill>
                  <a:srgbClr val="4086C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Rubriknivå 3</a:t>
            </a:r>
          </a:p>
        </p:txBody>
      </p:sp>
      <p:sp>
        <p:nvSpPr>
          <p:cNvPr id="6" name="Freeform 5"/>
          <p:cNvSpPr/>
          <p:nvPr/>
        </p:nvSpPr>
        <p:spPr>
          <a:xfrm>
            <a:off x="1351128" y="2122816"/>
            <a:ext cx="1576317" cy="467311"/>
          </a:xfrm>
          <a:custGeom>
            <a:avLst/>
            <a:gdLst>
              <a:gd name="connsiteX0" fmla="*/ 1576317 w 1576317"/>
              <a:gd name="connsiteY0" fmla="*/ 71525 h 467311"/>
              <a:gd name="connsiteX1" fmla="*/ 348018 w 1576317"/>
              <a:gd name="connsiteY1" fmla="*/ 30582 h 467311"/>
              <a:gd name="connsiteX2" fmla="*/ 0 w 1576317"/>
              <a:gd name="connsiteY2" fmla="*/ 467311 h 4673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76317" h="467311">
                <a:moveTo>
                  <a:pt x="1576317" y="71525"/>
                </a:moveTo>
                <a:cubicBezTo>
                  <a:pt x="1093527" y="18071"/>
                  <a:pt x="610737" y="-35382"/>
                  <a:pt x="348018" y="30582"/>
                </a:cubicBezTo>
                <a:cubicBezTo>
                  <a:pt x="85299" y="96546"/>
                  <a:pt x="0" y="467311"/>
                  <a:pt x="0" y="467311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7" name="TextBox 6"/>
          <p:cNvSpPr txBox="1"/>
          <p:nvPr/>
        </p:nvSpPr>
        <p:spPr>
          <a:xfrm rot="21307068">
            <a:off x="2843808" y="1862394"/>
            <a:ext cx="33843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600" dirty="0" smtClean="0">
                <a:solidFill>
                  <a:srgbClr val="FF0000"/>
                </a:solidFill>
                <a:latin typeface="Minya Nouvelle" pitchFamily="2" charset="0"/>
              </a:rPr>
              <a:t>Grupperingen sker genom att separera med ,</a:t>
            </a:r>
          </a:p>
        </p:txBody>
      </p:sp>
      <p:sp>
        <p:nvSpPr>
          <p:cNvPr id="8" name="Rectangle 7"/>
          <p:cNvSpPr/>
          <p:nvPr/>
        </p:nvSpPr>
        <p:spPr>
          <a:xfrm>
            <a:off x="755576" y="4366414"/>
            <a:ext cx="4392488" cy="83099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 err="1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p.red</a:t>
            </a:r>
            <a:r>
              <a:rPr lang="en-US" sz="12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err="1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strong.hidden</a:t>
            </a:r>
            <a:r>
              <a:rPr lang="en-US" sz="12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, #content p:first-line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</a:t>
            </a:r>
          </a:p>
          <a:p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font-family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verdana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 san-serif; </a:t>
            </a:r>
          </a:p>
          <a:p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color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#6CF; </a:t>
            </a:r>
          </a:p>
          <a:p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  <a:endParaRPr lang="en-US" sz="1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 rot="21307068">
            <a:off x="5238817" y="4620288"/>
            <a:ext cx="33843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600" dirty="0" smtClean="0">
                <a:solidFill>
                  <a:srgbClr val="FF0000"/>
                </a:solidFill>
                <a:latin typeface="Minya Nouvelle" pitchFamily="2" charset="0"/>
              </a:rPr>
              <a:t>Det går bra att både gruppera och kombinera selektorerna</a:t>
            </a:r>
          </a:p>
        </p:txBody>
      </p:sp>
      <p:sp>
        <p:nvSpPr>
          <p:cNvPr id="10" name="Freeform 9"/>
          <p:cNvSpPr/>
          <p:nvPr/>
        </p:nvSpPr>
        <p:spPr>
          <a:xfrm>
            <a:off x="5111087" y="4365330"/>
            <a:ext cx="757057" cy="416582"/>
          </a:xfrm>
          <a:custGeom>
            <a:avLst/>
            <a:gdLst>
              <a:gd name="connsiteX0" fmla="*/ 709683 w 709683"/>
              <a:gd name="connsiteY0" fmla="*/ 306080 h 306080"/>
              <a:gd name="connsiteX1" fmla="*/ 484495 w 709683"/>
              <a:gd name="connsiteY1" fmla="*/ 12653 h 306080"/>
              <a:gd name="connsiteX2" fmla="*/ 0 w 709683"/>
              <a:gd name="connsiteY2" fmla="*/ 80892 h 306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9683" h="306080">
                <a:moveTo>
                  <a:pt x="709683" y="306080"/>
                </a:moveTo>
                <a:cubicBezTo>
                  <a:pt x="656229" y="178132"/>
                  <a:pt x="602775" y="50184"/>
                  <a:pt x="484495" y="12653"/>
                </a:cubicBezTo>
                <a:cubicBezTo>
                  <a:pt x="366215" y="-24878"/>
                  <a:pt x="183107" y="28007"/>
                  <a:pt x="0" y="80892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3545696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b="1" dirty="0" smtClean="0"/>
              <a:t>F03 </a:t>
            </a:r>
            <a:r>
              <a:rPr lang="sv-SE" b="1" dirty="0" smtClean="0"/>
              <a:t>– Stilmallar </a:t>
            </a:r>
            <a:endParaRPr lang="sv-SE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1403648" y="1378601"/>
            <a:ext cx="3506088" cy="62324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800" b="1" dirty="0" smtClean="0">
                <a:latin typeface="Minya Nouvelle" pitchFamily="2" charset="0"/>
              </a:rPr>
              <a:t>Dagens </a:t>
            </a:r>
            <a:r>
              <a:rPr lang="sv-SE" sz="2800" b="1" dirty="0" smtClean="0">
                <a:latin typeface="Minya Nouvelle" pitchFamily="2" charset="0"/>
              </a:rPr>
              <a:t>agenda</a:t>
            </a:r>
            <a:br>
              <a:rPr lang="sv-SE" sz="2800" b="1" dirty="0" smtClean="0">
                <a:latin typeface="Minya Nouvelle" pitchFamily="2" charset="0"/>
              </a:rPr>
            </a:br>
            <a:endParaRPr lang="sv-SE" sz="700" dirty="0" smtClean="0">
              <a:latin typeface="Minya Nouvelle" pitchFamily="2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sv-SE" dirty="0" smtClean="0">
                <a:latin typeface="Minya Nouvelle" pitchFamily="2" charset="0"/>
              </a:rPr>
              <a:t>CSS, Stilmallar</a:t>
            </a:r>
          </a:p>
          <a:p>
            <a:pPr marL="285750" indent="-285750">
              <a:buFont typeface="Arial" charset="0"/>
              <a:buChar char="•"/>
            </a:pPr>
            <a:r>
              <a:rPr lang="sv-SE" dirty="0" smtClean="0">
                <a:latin typeface="Minya Nouvelle" pitchFamily="2" charset="0"/>
              </a:rPr>
              <a:t>Lokala, interna, </a:t>
            </a:r>
            <a:r>
              <a:rPr lang="sv-SE" dirty="0" smtClean="0">
                <a:latin typeface="Minya Nouvelle" pitchFamily="2" charset="0"/>
              </a:rPr>
              <a:t>externa</a:t>
            </a:r>
          </a:p>
          <a:p>
            <a:pPr marL="285750" indent="-285750">
              <a:buFont typeface="Arial" charset="0"/>
              <a:buChar char="•"/>
            </a:pPr>
            <a:r>
              <a:rPr lang="sv-SE" dirty="0" err="1" smtClean="0">
                <a:latin typeface="Minya Nouvelle" pitchFamily="2" charset="0"/>
              </a:rPr>
              <a:t>Mediatyper</a:t>
            </a:r>
            <a:endParaRPr lang="sv-SE" dirty="0" smtClean="0">
              <a:latin typeface="Minya Nouvelle" pitchFamily="2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sv-SE" dirty="0" smtClean="0">
                <a:latin typeface="Minya Nouvelle" pitchFamily="2" charset="0"/>
              </a:rPr>
              <a:t>Selektorer</a:t>
            </a:r>
            <a:br>
              <a:rPr lang="sv-SE" dirty="0" smtClean="0">
                <a:latin typeface="Minya Nouvelle" pitchFamily="2" charset="0"/>
              </a:rPr>
            </a:br>
            <a:r>
              <a:rPr lang="sv-SE" dirty="0" smtClean="0">
                <a:latin typeface="Minya Nouvelle" pitchFamily="2" charset="0"/>
              </a:rPr>
              <a:t>- Taggselektorer</a:t>
            </a:r>
            <a:br>
              <a:rPr lang="sv-SE" dirty="0" smtClean="0">
                <a:latin typeface="Minya Nouvelle" pitchFamily="2" charset="0"/>
              </a:rPr>
            </a:br>
            <a:r>
              <a:rPr lang="sv-SE" dirty="0" smtClean="0">
                <a:latin typeface="Minya Nouvelle" pitchFamily="2" charset="0"/>
              </a:rPr>
              <a:t>- Klasselektorer</a:t>
            </a:r>
            <a:br>
              <a:rPr lang="sv-SE" dirty="0" smtClean="0">
                <a:latin typeface="Minya Nouvelle" pitchFamily="2" charset="0"/>
              </a:rPr>
            </a:br>
            <a:r>
              <a:rPr lang="sv-SE" dirty="0" smtClean="0">
                <a:latin typeface="Minya Nouvelle" pitchFamily="2" charset="0"/>
              </a:rPr>
              <a:t>- ID-selektorer</a:t>
            </a:r>
          </a:p>
          <a:p>
            <a:pPr marL="285750" indent="-285750">
              <a:buFont typeface="Arial" charset="0"/>
              <a:buChar char="•"/>
            </a:pPr>
            <a:r>
              <a:rPr lang="sv-SE" dirty="0" err="1" smtClean="0">
                <a:latin typeface="Minya Nouvelle" pitchFamily="2" charset="0"/>
              </a:rPr>
              <a:t>Egenskapsarv</a:t>
            </a:r>
            <a:endParaRPr lang="sv-SE" dirty="0" smtClean="0">
              <a:latin typeface="Minya Nouvelle" pitchFamily="2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sv-SE" dirty="0" smtClean="0">
                <a:latin typeface="Minya Nouvelle" pitchFamily="2" charset="0"/>
              </a:rPr>
              <a:t>Pseudo-klasser och –element</a:t>
            </a:r>
          </a:p>
          <a:p>
            <a:pPr marL="285750" indent="-285750">
              <a:buFont typeface="Arial" charset="0"/>
              <a:buChar char="•"/>
            </a:pPr>
            <a:r>
              <a:rPr lang="sv-SE" dirty="0" err="1" smtClean="0">
                <a:latin typeface="Minya Nouvelle" pitchFamily="2" charset="0"/>
              </a:rPr>
              <a:t>Kombinatorer</a:t>
            </a:r>
            <a:endParaRPr lang="sv-SE" dirty="0" smtClean="0">
              <a:latin typeface="Minya Nouvelle" pitchFamily="2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sv-SE" dirty="0">
                <a:latin typeface="Minya Nouvelle" pitchFamily="2" charset="0"/>
              </a:rPr>
              <a:t>Specificitet </a:t>
            </a:r>
            <a:endParaRPr lang="sv-SE" dirty="0">
              <a:latin typeface="Minya Nouvelle" pitchFamily="2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sv-SE" dirty="0" smtClean="0">
                <a:latin typeface="Minya Nouvelle" pitchFamily="2" charset="0"/>
              </a:rPr>
              <a:t>Ramverk</a:t>
            </a:r>
          </a:p>
          <a:p>
            <a:pPr marL="285750" indent="-285750">
              <a:buFont typeface="Arial" charset="0"/>
              <a:buChar char="•"/>
            </a:pPr>
            <a:r>
              <a:rPr lang="sv-SE" dirty="0" err="1" smtClean="0">
                <a:latin typeface="Minya Nouvelle" pitchFamily="2" charset="0"/>
              </a:rPr>
              <a:t>Preprocessors</a:t>
            </a:r>
            <a:endParaRPr lang="sv-SE" dirty="0" smtClean="0">
              <a:latin typeface="Minya Nouvelle" pitchFamily="2" charset="0"/>
            </a:endParaRPr>
          </a:p>
          <a:p>
            <a:pPr marL="285750" indent="-285750">
              <a:buFont typeface="Arial" charset="0"/>
              <a:buChar char="•"/>
            </a:pPr>
            <a:endParaRPr lang="sv-SE" dirty="0" smtClean="0">
              <a:latin typeface="Minya Nouvelle" pitchFamily="2" charset="0"/>
            </a:endParaRPr>
          </a:p>
          <a:p>
            <a:pPr marL="285750" indent="-285750">
              <a:buFont typeface="Arial" charset="0"/>
              <a:buChar char="•"/>
            </a:pPr>
            <a:endParaRPr lang="sv-SE" dirty="0" smtClean="0">
              <a:latin typeface="Minya Nouvelle" pitchFamily="2" charset="0"/>
            </a:endParaRPr>
          </a:p>
          <a:p>
            <a:pPr marL="285750" indent="-285750">
              <a:buFont typeface="Arial" charset="0"/>
              <a:buChar char="•"/>
            </a:pPr>
            <a:endParaRPr lang="sv-SE" dirty="0" smtClean="0">
              <a:latin typeface="Minya Nouvelle" pitchFamily="2" charset="0"/>
            </a:endParaRPr>
          </a:p>
          <a:p>
            <a:pPr marL="285750" indent="-285750">
              <a:buFont typeface="Arial" charset="0"/>
              <a:buChar char="•"/>
            </a:pPr>
            <a:endParaRPr lang="sv-SE" dirty="0" smtClean="0">
              <a:latin typeface="Minya Nouvelle" pitchFamily="2" charset="0"/>
            </a:endParaRPr>
          </a:p>
          <a:p>
            <a:pPr marL="285750" indent="-285750">
              <a:buFont typeface="Arial" charset="0"/>
              <a:buChar char="•"/>
            </a:pPr>
            <a:endParaRPr lang="sv-SE" dirty="0" smtClean="0">
              <a:latin typeface="Minya Nouvelle" pitchFamily="2" charset="0"/>
            </a:endParaRPr>
          </a:p>
          <a:p>
            <a:pPr marL="285750" indent="-285750">
              <a:buFont typeface="Arial" charset="0"/>
              <a:buChar char="•"/>
            </a:pPr>
            <a:endParaRPr lang="sv-SE" dirty="0" smtClean="0">
              <a:latin typeface="Minya Nouvelle" pitchFamily="2" charset="0"/>
            </a:endParaRPr>
          </a:p>
          <a:p>
            <a:pPr marL="285750" indent="-285750">
              <a:buFont typeface="Arial" charset="0"/>
              <a:buChar char="•"/>
            </a:pPr>
            <a:endParaRPr lang="sv-SE" dirty="0" smtClean="0">
              <a:latin typeface="Minya Nouvelle" pitchFamily="2" charset="0"/>
            </a:endParaRPr>
          </a:p>
        </p:txBody>
      </p:sp>
      <p:pic>
        <p:nvPicPr>
          <p:cNvPr id="5" name="Picture 4" descr="S:\dfm\info\icons\v-collections\v_collections_png\basic_foundation\256x256\shadow\scroll_preference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6296" y="265212"/>
            <a:ext cx="1656184" cy="1656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042" name="Picture 2" descr="S:\dfm\info\icons\v-collections\v_collections_png\software_graphics_media\256x256\shadow\palett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2137420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81279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Läsbar CSS</a:t>
            </a:r>
            <a:endParaRPr lang="sv-S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7544" y="1057300"/>
            <a:ext cx="6400800" cy="1460500"/>
          </a:xfrm>
        </p:spPr>
        <p:txBody>
          <a:bodyPr/>
          <a:lstStyle/>
          <a:p>
            <a:r>
              <a:rPr lang="sv-SE" dirty="0" smtClean="0"/>
              <a:t>Personliga stilar för att skriva CSS:</a:t>
            </a:r>
            <a:endParaRPr lang="sv-SE" dirty="0"/>
          </a:p>
        </p:txBody>
      </p:sp>
      <p:sp>
        <p:nvSpPr>
          <p:cNvPr id="4" name="Rectangle 3"/>
          <p:cNvSpPr/>
          <p:nvPr/>
        </p:nvSpPr>
        <p:spPr>
          <a:xfrm>
            <a:off x="467544" y="1561356"/>
            <a:ext cx="6984776" cy="27699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#content p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</a:t>
            </a:r>
            <a:r>
              <a:rPr lang="en-US" sz="12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font-size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1.1em;</a:t>
            </a:r>
            <a:r>
              <a:rPr lang="en-US" sz="1200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color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#4D83A4; </a:t>
            </a:r>
            <a:r>
              <a:rPr lang="en-US" sz="12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margin-left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10px;</a:t>
            </a:r>
            <a:r>
              <a:rPr lang="en-US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5" name="Rectangle 4"/>
          <p:cNvSpPr/>
          <p:nvPr/>
        </p:nvSpPr>
        <p:spPr>
          <a:xfrm>
            <a:off x="467544" y="2029986"/>
            <a:ext cx="6984776" cy="212365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#content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</a:t>
            </a:r>
          </a:p>
          <a:p>
            <a:r>
              <a:rPr lang="en-US" sz="12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  float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left;</a:t>
            </a:r>
            <a:r>
              <a:rPr lang="en-US" sz="12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</a:p>
          <a:p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2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font-size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1.6em;</a:t>
            </a:r>
            <a:r>
              <a:rPr lang="en-US" sz="1200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 </a:t>
            </a:r>
          </a:p>
          <a:p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  <a:p>
            <a:r>
              <a:rPr lang="en-US" sz="12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  #content p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</a:t>
            </a:r>
          </a:p>
          <a:p>
            <a:r>
              <a:rPr lang="en-US" sz="12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200" b="1" dirty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color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#4D83A4;</a:t>
            </a:r>
            <a:r>
              <a:rPr lang="en-US" sz="12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endParaRPr lang="en-US" sz="12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2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font-size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1.1em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</a:t>
            </a:r>
            <a:r>
              <a:rPr lang="en-US" sz="1200" dirty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 </a:t>
            </a:r>
          </a:p>
          <a:p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}</a:t>
            </a:r>
          </a:p>
          <a:p>
            <a:r>
              <a:rPr lang="en-US" sz="12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sz="1200" b="1" dirty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#content </a:t>
            </a:r>
            <a:r>
              <a:rPr lang="en-US" sz="12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p:first-letter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</a:p>
          <a:p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200" b="1" dirty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font-size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1.7em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</a:t>
            </a:r>
            <a:r>
              <a:rPr lang="en-US" sz="1200" dirty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endParaRPr lang="en-US" sz="1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}    </a:t>
            </a:r>
          </a:p>
        </p:txBody>
      </p:sp>
      <p:sp>
        <p:nvSpPr>
          <p:cNvPr id="6" name="Rectangle 5"/>
          <p:cNvSpPr/>
          <p:nvPr/>
        </p:nvSpPr>
        <p:spPr>
          <a:xfrm>
            <a:off x="467544" y="4297660"/>
            <a:ext cx="6984776" cy="120032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#content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b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</a:t>
            </a:r>
          </a:p>
          <a:p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font-size  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1.6em;</a:t>
            </a:r>
            <a:r>
              <a:rPr lang="en-US" sz="1200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 </a:t>
            </a:r>
          </a:p>
          <a:p>
            <a:r>
              <a:rPr lang="en-US" sz="12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  float      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left;</a:t>
            </a:r>
            <a:r>
              <a:rPr lang="en-US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br>
              <a:rPr lang="en-US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200" b="1" dirty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 margin-right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left;</a:t>
            </a:r>
            <a:r>
              <a:rPr lang="en-US" sz="12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br>
              <a:rPr lang="en-US" sz="12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385468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Kommentarer</a:t>
            </a:r>
            <a:endParaRPr lang="sv-SE" dirty="0"/>
          </a:p>
        </p:txBody>
      </p:sp>
      <p:sp>
        <p:nvSpPr>
          <p:cNvPr id="4" name="Rectangle 3"/>
          <p:cNvSpPr/>
          <p:nvPr/>
        </p:nvSpPr>
        <p:spPr>
          <a:xfrm>
            <a:off x="2411760" y="1633364"/>
            <a:ext cx="4392488" cy="286232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 smtClean="0">
                <a:solidFill>
                  <a:srgbClr val="517D47"/>
                </a:solidFill>
                <a:latin typeface="Courier New" pitchFamily="49" charset="0"/>
                <a:cs typeface="Courier New" pitchFamily="49" charset="0"/>
              </a:rPr>
              <a:t>/* Layout </a:t>
            </a:r>
          </a:p>
          <a:p>
            <a:r>
              <a:rPr lang="en-US" sz="1200" b="1" dirty="0" smtClean="0">
                <a:solidFill>
                  <a:srgbClr val="517D47"/>
                </a:solidFill>
                <a:latin typeface="Courier New" pitchFamily="49" charset="0"/>
                <a:cs typeface="Courier New" pitchFamily="49" charset="0"/>
              </a:rPr>
              <a:t>   Using: Two columns floating layout</a:t>
            </a:r>
          </a:p>
          <a:p>
            <a:r>
              <a:rPr lang="en-US" sz="1200" b="1" dirty="0">
                <a:solidFill>
                  <a:srgbClr val="517D47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smtClean="0">
                <a:solidFill>
                  <a:srgbClr val="517D47"/>
                </a:solidFill>
                <a:latin typeface="Courier New" pitchFamily="49" charset="0"/>
                <a:cs typeface="Courier New" pitchFamily="49" charset="0"/>
              </a:rPr>
              <a:t>  Total width: 250px</a:t>
            </a:r>
            <a:endParaRPr lang="en-US" sz="1200" b="1" dirty="0">
              <a:solidFill>
                <a:srgbClr val="517D47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200" b="1" dirty="0" smtClean="0">
                <a:solidFill>
                  <a:srgbClr val="517D47"/>
                </a:solidFill>
                <a:latin typeface="Courier New" pitchFamily="49" charset="0"/>
                <a:cs typeface="Courier New" pitchFamily="49" charset="0"/>
              </a:rPr>
              <a:t>*/</a:t>
            </a:r>
          </a:p>
          <a:p>
            <a:endParaRPr lang="en-US" sz="1200" b="1" dirty="0">
              <a:solidFill>
                <a:schemeClr val="accent3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2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#content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</a:t>
            </a:r>
          </a:p>
          <a:p>
            <a:r>
              <a:rPr lang="en-US" sz="12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margin-right</a:t>
            </a:r>
            <a:r>
              <a:rPr lang="en-US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250px; </a:t>
            </a:r>
          </a:p>
          <a:p>
            <a:r>
              <a:rPr lang="en-US" sz="12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width</a:t>
            </a:r>
            <a:r>
              <a:rPr lang="en-US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600px; </a:t>
            </a:r>
          </a:p>
          <a:p>
            <a:r>
              <a:rPr lang="en-US" sz="12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left; </a:t>
            </a:r>
          </a:p>
          <a:p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  <a:p>
            <a:endParaRPr lang="en-US" sz="12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200" b="1" dirty="0" smtClean="0">
                <a:solidFill>
                  <a:srgbClr val="517D47"/>
                </a:solidFill>
                <a:latin typeface="Courier New" pitchFamily="49" charset="0"/>
                <a:cs typeface="Courier New" pitchFamily="49" charset="0"/>
              </a:rPr>
              <a:t>/* Main Menu */</a:t>
            </a:r>
            <a:endParaRPr lang="en-US" sz="1200" b="1" dirty="0">
              <a:solidFill>
                <a:srgbClr val="517D47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200" b="1" dirty="0" err="1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ol</a:t>
            </a:r>
            <a:r>
              <a:rPr lang="en-US" sz="12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 li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</a:t>
            </a:r>
          </a:p>
          <a:p>
            <a:r>
              <a:rPr lang="en-US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200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left; </a:t>
            </a:r>
            <a:endParaRPr lang="en-US" sz="12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  <a:endParaRPr lang="en-US" sz="1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Freeform 4"/>
          <p:cNvSpPr/>
          <p:nvPr/>
        </p:nvSpPr>
        <p:spPr>
          <a:xfrm>
            <a:off x="1603612" y="1950915"/>
            <a:ext cx="893928" cy="798394"/>
          </a:xfrm>
          <a:custGeom>
            <a:avLst/>
            <a:gdLst>
              <a:gd name="connsiteX0" fmla="*/ 0 w 893928"/>
              <a:gd name="connsiteY0" fmla="*/ 798394 h 798394"/>
              <a:gd name="connsiteX1" fmla="*/ 218364 w 893928"/>
              <a:gd name="connsiteY1" fmla="*/ 225188 h 798394"/>
              <a:gd name="connsiteX2" fmla="*/ 893928 w 893928"/>
              <a:gd name="connsiteY2" fmla="*/ 0 h 798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93928" h="798394">
                <a:moveTo>
                  <a:pt x="0" y="798394"/>
                </a:moveTo>
                <a:cubicBezTo>
                  <a:pt x="34688" y="578324"/>
                  <a:pt x="69376" y="358254"/>
                  <a:pt x="218364" y="225188"/>
                </a:cubicBezTo>
                <a:cubicBezTo>
                  <a:pt x="367352" y="92122"/>
                  <a:pt x="630640" y="46061"/>
                  <a:pt x="893928" y="0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" name="TextBox 5"/>
          <p:cNvSpPr txBox="1"/>
          <p:nvPr/>
        </p:nvSpPr>
        <p:spPr>
          <a:xfrm rot="21255105">
            <a:off x="467544" y="2728688"/>
            <a:ext cx="18002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400" dirty="0" smtClean="0">
                <a:solidFill>
                  <a:srgbClr val="FF0000"/>
                </a:solidFill>
                <a:latin typeface="Minya Nouvelle" pitchFamily="2" charset="0"/>
              </a:rPr>
              <a:t>Kommentarerna känns igen från t.ex. C#, PHP etc. </a:t>
            </a:r>
          </a:p>
          <a:p>
            <a:endParaRPr lang="sv-SE" sz="1400" dirty="0">
              <a:solidFill>
                <a:srgbClr val="FF0000"/>
              </a:solidFill>
              <a:latin typeface="Minya Nouvelle" pitchFamily="2" charset="0"/>
            </a:endParaRPr>
          </a:p>
          <a:p>
            <a:r>
              <a:rPr lang="sv-SE" sz="1400" dirty="0" smtClean="0">
                <a:solidFill>
                  <a:srgbClr val="FF0000"/>
                </a:solidFill>
                <a:latin typeface="Minya Nouvelle" pitchFamily="2" charset="0"/>
              </a:rPr>
              <a:t>// stöds inte!</a:t>
            </a:r>
          </a:p>
        </p:txBody>
      </p:sp>
    </p:spTree>
    <p:extLst>
      <p:ext uri="{BB962C8B-B14F-4D97-AF65-F5344CB8AC3E}">
        <p14:creationId xmlns:p14="http://schemas.microsoft.com/office/powerpoint/2010/main" val="14817784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err="1"/>
              <a:t>Specificity</a:t>
            </a:r>
            <a:r>
              <a:rPr lang="sv-SE" dirty="0"/>
              <a:t/>
            </a:r>
            <a:br>
              <a:rPr lang="sv-SE" dirty="0"/>
            </a:br>
            <a:endParaRPr lang="sv-S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9552" y="1201316"/>
            <a:ext cx="6400800" cy="1460500"/>
          </a:xfrm>
        </p:spPr>
        <p:txBody>
          <a:bodyPr/>
          <a:lstStyle/>
          <a:p>
            <a:r>
              <a:rPr lang="sv-SE" dirty="0" smtClean="0"/>
              <a:t>Olika selektorer har olika "vikt". Ju högre vikt, desto högre prioritet.</a:t>
            </a:r>
            <a:endParaRPr lang="sv-SE" dirty="0"/>
          </a:p>
        </p:txBody>
      </p:sp>
      <p:pic>
        <p:nvPicPr>
          <p:cNvPr id="93186" name="Picture 2" descr="S:\dfm\info\icons\v-collections\v_collections_png\objects_people_industries\256x256\shadow\scale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3241" y="1417340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185425" y="5161756"/>
            <a:ext cx="88569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v-SE" dirty="0"/>
              <a:t>http://coding.smashingmagazine.com/2007/07/27/css-specificity-things-you-should-know/</a:t>
            </a:r>
          </a:p>
        </p:txBody>
      </p:sp>
      <p:pic>
        <p:nvPicPr>
          <p:cNvPr id="93190" name="Picture 6" descr="Darth Vader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3401" y="2943102"/>
            <a:ext cx="376808" cy="376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192" name="Picture 8" descr="clone old ic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7296" y="2764697"/>
            <a:ext cx="301601" cy="301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clone old ico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9795" y="2765810"/>
            <a:ext cx="250366" cy="250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611559" y="2217328"/>
            <a:ext cx="4976479" cy="138499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 err="1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p#firstptagg</a:t>
            </a:r>
            <a:r>
              <a:rPr lang="en-US" sz="12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 </a:t>
            </a:r>
            <a:r>
              <a:rPr lang="en-US" sz="1200" b="1" dirty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color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yellow; 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  <a:p>
            <a:endParaRPr lang="en-US" sz="1200" b="1" dirty="0" smtClean="0">
              <a:solidFill>
                <a:schemeClr val="accent3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200" b="1" dirty="0" err="1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p.content</a:t>
            </a:r>
            <a:r>
              <a:rPr lang="en-US" sz="12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 </a:t>
            </a:r>
            <a:r>
              <a:rPr lang="en-US" sz="12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color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green; 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  <a:p>
            <a:endParaRPr lang="en-US" sz="1200" b="1" dirty="0">
              <a:solidFill>
                <a:schemeClr val="accent3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2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p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 </a:t>
            </a:r>
            <a:r>
              <a:rPr lang="en-US" sz="12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color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red; }</a:t>
            </a:r>
          </a:p>
          <a:p>
            <a:endParaRPr lang="en-US" sz="1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200" b="1" dirty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p 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 </a:t>
            </a:r>
            <a:r>
              <a:rPr lang="en-US" sz="1200" b="1" dirty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color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blue; }</a:t>
            </a:r>
            <a:endParaRPr lang="en-US" sz="1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9552" y="4081636"/>
            <a:ext cx="81369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smtClean="0">
                <a:latin typeface="Minya Nouvelle" pitchFamily="2" charset="0"/>
              </a:rPr>
              <a:t>id-elektorer (vikt 100) har högst prioritet följt av klasselektorer (vikt 10) och lägst prioritet har övriga selektorer (vikt 1)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995936" y="2205763"/>
            <a:ext cx="502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solidFill>
                  <a:srgbClr val="FF0000"/>
                </a:solidFill>
                <a:latin typeface="Minya Nouvelle" pitchFamily="2" charset="0"/>
              </a:rPr>
              <a:t>101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995936" y="2497460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solidFill>
                  <a:srgbClr val="FF0000"/>
                </a:solidFill>
                <a:latin typeface="Minya Nouvelle" pitchFamily="2" charset="0"/>
              </a:rPr>
              <a:t>11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995935" y="2902452"/>
            <a:ext cx="285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solidFill>
                  <a:srgbClr val="FF0000"/>
                </a:solidFill>
                <a:latin typeface="Minya Nouvelle" pitchFamily="2" charset="0"/>
              </a:rPr>
              <a:t>1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995936" y="3271784"/>
            <a:ext cx="1592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solidFill>
                  <a:srgbClr val="FF0000"/>
                </a:solidFill>
                <a:latin typeface="Minya Nouvelle" pitchFamily="2" charset="0"/>
              </a:rPr>
              <a:t>1</a:t>
            </a:r>
            <a:r>
              <a:rPr lang="sv-SE" sz="1400" dirty="0" smtClean="0">
                <a:solidFill>
                  <a:srgbClr val="FF0000"/>
                </a:solidFill>
                <a:latin typeface="Minya Nouvelle" pitchFamily="2" charset="0"/>
              </a:rPr>
              <a:t>+senast angiven</a:t>
            </a:r>
            <a:endParaRPr lang="sv-SE" dirty="0" smtClean="0">
              <a:solidFill>
                <a:srgbClr val="FF0000"/>
              </a:solidFill>
              <a:latin typeface="Minya Nouvelle" pitchFamily="2" charset="0"/>
            </a:endParaRPr>
          </a:p>
        </p:txBody>
      </p:sp>
      <p:sp>
        <p:nvSpPr>
          <p:cNvPr id="7" name="TextBox 6"/>
          <p:cNvSpPr txBox="1"/>
          <p:nvPr/>
        </p:nvSpPr>
        <p:spPr>
          <a:xfrm rot="21245617">
            <a:off x="6634920" y="4903163"/>
            <a:ext cx="22204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400" dirty="0" smtClean="0">
                <a:solidFill>
                  <a:srgbClr val="FF0000"/>
                </a:solidFill>
                <a:latin typeface="Minya Nouvelle" pitchFamily="2" charset="0"/>
              </a:rPr>
              <a:t>Rekommenderad läsning</a:t>
            </a:r>
          </a:p>
        </p:txBody>
      </p:sp>
      <p:sp>
        <p:nvSpPr>
          <p:cNvPr id="8" name="Freeform 7"/>
          <p:cNvSpPr/>
          <p:nvPr/>
        </p:nvSpPr>
        <p:spPr>
          <a:xfrm>
            <a:off x="5296183" y="4912464"/>
            <a:ext cx="1487606" cy="309660"/>
          </a:xfrm>
          <a:custGeom>
            <a:avLst/>
            <a:gdLst>
              <a:gd name="connsiteX0" fmla="*/ 1487606 w 1487606"/>
              <a:gd name="connsiteY0" fmla="*/ 104944 h 309660"/>
              <a:gd name="connsiteX1" fmla="*/ 716507 w 1487606"/>
              <a:gd name="connsiteY1" fmla="*/ 9410 h 309660"/>
              <a:gd name="connsiteX2" fmla="*/ 0 w 1487606"/>
              <a:gd name="connsiteY2" fmla="*/ 309660 h 30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87606" h="309660">
                <a:moveTo>
                  <a:pt x="1487606" y="104944"/>
                </a:moveTo>
                <a:cubicBezTo>
                  <a:pt x="1226023" y="40117"/>
                  <a:pt x="964441" y="-24709"/>
                  <a:pt x="716507" y="9410"/>
                </a:cubicBezTo>
                <a:cubicBezTo>
                  <a:pt x="468573" y="43529"/>
                  <a:pt x="234286" y="176594"/>
                  <a:pt x="0" y="309660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3211972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3" grpId="0"/>
      <p:bldP spid="14" grpId="0"/>
      <p:bldP spid="1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Ordningen spelar roll</a:t>
            </a:r>
            <a:endParaRPr lang="sv-SE" dirty="0"/>
          </a:p>
        </p:txBody>
      </p:sp>
      <p:sp>
        <p:nvSpPr>
          <p:cNvPr id="4" name="Rectangle 3"/>
          <p:cNvSpPr/>
          <p:nvPr/>
        </p:nvSpPr>
        <p:spPr>
          <a:xfrm>
            <a:off x="395536" y="1129308"/>
            <a:ext cx="4464496" cy="2985433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1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&lt;head&gt;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…</a:t>
            </a:r>
            <a:b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</a:br>
            <a:endParaRPr lang="en-US" sz="700" dirty="0" smtClean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&lt;link </a:t>
            </a:r>
            <a:r>
              <a:rPr lang="en-US" sz="12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rel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en-US" sz="1200" b="1" dirty="0" err="1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stylesheet</a:t>
            </a:r>
            <a:r>
              <a:rPr lang="en-US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 </a:t>
            </a:r>
            <a:r>
              <a:rPr lang="en-US" sz="12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href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"basic.css" 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/&gt;</a:t>
            </a:r>
            <a:b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</a:br>
            <a:endParaRPr lang="en-US" sz="1200" b="1" dirty="0" smtClean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&lt;style&gt;</a:t>
            </a:r>
            <a:endParaRPr lang="en-US" sz="12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sz="12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h3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{ </a:t>
            </a:r>
            <a:r>
              <a:rPr lang="en-US" sz="12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text-align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right; </a:t>
            </a:r>
            <a:b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2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font-size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20px; }</a:t>
            </a:r>
          </a:p>
          <a:p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sz="12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p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</a:t>
            </a:r>
            <a:r>
              <a:rPr lang="en-US" sz="12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color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blue; 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  <a:endParaRPr lang="en-US" sz="12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&lt;/style&gt;</a:t>
            </a:r>
            <a:endParaRPr lang="en-US" sz="1200" b="1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1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&lt;/head&gt;</a:t>
            </a:r>
          </a:p>
          <a:p>
            <a:r>
              <a:rPr lang="en-US" sz="11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&lt;body&gt;</a:t>
            </a:r>
          </a:p>
          <a:p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&lt;h3 </a:t>
            </a:r>
            <a:r>
              <a:rPr lang="en-US" sz="12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style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"font-size: 10px"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Rubrik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&lt;/h3&gt;</a:t>
            </a:r>
          </a:p>
          <a:p>
            <a:r>
              <a:rPr lang="en-US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&lt;p </a:t>
            </a:r>
            <a:r>
              <a:rPr lang="en-US" sz="12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class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"intro"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Lite text…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&lt;/p&gt;</a:t>
            </a:r>
            <a:endParaRPr lang="en-US" sz="1200" b="1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1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&lt;/body&gt;</a:t>
            </a:r>
          </a:p>
          <a:p>
            <a:endParaRPr lang="en-US" sz="1400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331640" y="3721596"/>
            <a:ext cx="4392488" cy="138499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h3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</a:t>
            </a:r>
          </a:p>
          <a:p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color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red; </a:t>
            </a:r>
          </a:p>
          <a:p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text-align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left; </a:t>
            </a:r>
            <a:b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2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font-size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8px; 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  <a:p>
            <a:endParaRPr lang="en-US" sz="1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200" b="1" dirty="0" err="1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p.intro</a:t>
            </a:r>
            <a:r>
              <a:rPr lang="en-US" sz="12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</a:t>
            </a:r>
            <a:r>
              <a:rPr lang="en-US" sz="12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color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silver; }</a:t>
            </a:r>
            <a:endParaRPr lang="en-US" sz="1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580112" y="1195323"/>
            <a:ext cx="2448272" cy="738664"/>
          </a:xfrm>
          <a:prstGeom prst="rect">
            <a:avLst/>
          </a:prstGeom>
          <a:solidFill>
            <a:schemeClr val="bg1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sv-SE" sz="2400" b="1" dirty="0" smtClean="0">
                <a:latin typeface="Times New Roman" pitchFamily="18" charset="0"/>
                <a:cs typeface="Times New Roman" pitchFamily="18" charset="0"/>
              </a:rPr>
              <a:t>Rubrik</a:t>
            </a:r>
            <a:endParaRPr lang="sv-SE" b="1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sv-SE" dirty="0" smtClean="0">
                <a:latin typeface="Times New Roman" pitchFamily="18" charset="0"/>
                <a:cs typeface="Times New Roman" pitchFamily="18" charset="0"/>
              </a:rPr>
              <a:t>Lite text...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580112" y="2355185"/>
            <a:ext cx="2448272" cy="646331"/>
          </a:xfrm>
          <a:prstGeom prst="rect">
            <a:avLst/>
          </a:prstGeom>
          <a:solidFill>
            <a:schemeClr val="bg1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r"/>
            <a:r>
              <a:rPr lang="sv-SE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Rubrik</a:t>
            </a:r>
          </a:p>
          <a:p>
            <a:r>
              <a:rPr lang="sv-SE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Lite text...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103272" y="2360268"/>
            <a:ext cx="5469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400" dirty="0" smtClean="0">
                <a:solidFill>
                  <a:srgbClr val="FF0000"/>
                </a:solidFill>
                <a:latin typeface="Minya Nouvelle" pitchFamily="2" charset="0"/>
              </a:rPr>
              <a:t>10px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8100392" y="2425452"/>
            <a:ext cx="0" cy="252898"/>
          </a:xfrm>
          <a:prstGeom prst="straightConnector1">
            <a:avLst/>
          </a:prstGeom>
          <a:ln w="127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reeform 8"/>
          <p:cNvSpPr/>
          <p:nvPr/>
        </p:nvSpPr>
        <p:spPr>
          <a:xfrm>
            <a:off x="6732240" y="1573291"/>
            <a:ext cx="596557" cy="914400"/>
          </a:xfrm>
          <a:custGeom>
            <a:avLst/>
            <a:gdLst>
              <a:gd name="connsiteX0" fmla="*/ 0 w 596557"/>
              <a:gd name="connsiteY0" fmla="*/ 0 h 914400"/>
              <a:gd name="connsiteX1" fmla="*/ 593677 w 596557"/>
              <a:gd name="connsiteY1" fmla="*/ 259308 h 914400"/>
              <a:gd name="connsiteX2" fmla="*/ 184244 w 596557"/>
              <a:gd name="connsiteY2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96557" h="914400">
                <a:moveTo>
                  <a:pt x="0" y="0"/>
                </a:moveTo>
                <a:cubicBezTo>
                  <a:pt x="281485" y="53454"/>
                  <a:pt x="562970" y="106908"/>
                  <a:pt x="593677" y="259308"/>
                </a:cubicBezTo>
                <a:cubicBezTo>
                  <a:pt x="624384" y="411708"/>
                  <a:pt x="404314" y="663054"/>
                  <a:pt x="184244" y="914400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6" name="Rectangle 15"/>
          <p:cNvSpPr/>
          <p:nvPr/>
        </p:nvSpPr>
        <p:spPr>
          <a:xfrm>
            <a:off x="5932412" y="3721596"/>
            <a:ext cx="2844316" cy="138499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h3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</a:t>
            </a:r>
          </a:p>
          <a:p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color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red; </a:t>
            </a:r>
          </a:p>
          <a:p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text-align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right; </a:t>
            </a:r>
            <a:b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2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font-size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10px; 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  <a:p>
            <a:endParaRPr lang="en-US" sz="1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200" b="1" dirty="0" err="1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p.intro</a:t>
            </a:r>
            <a:r>
              <a:rPr lang="en-US" sz="12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</a:t>
            </a:r>
            <a:r>
              <a:rPr lang="en-US" sz="12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color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silver; }</a:t>
            </a:r>
            <a:endParaRPr lang="en-US" sz="1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823432" y="3426740"/>
            <a:ext cx="18309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600" dirty="0" smtClean="0">
                <a:solidFill>
                  <a:srgbClr val="FF0000"/>
                </a:solidFill>
                <a:latin typeface="Minya Nouvelle" pitchFamily="2" charset="0"/>
              </a:rPr>
              <a:t>Effektiv stilmall: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801536" y="3721596"/>
            <a:ext cx="9012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400" dirty="0" smtClean="0">
                <a:solidFill>
                  <a:srgbClr val="FF0000"/>
                </a:solidFill>
                <a:latin typeface="Minya Nouvelle" pitchFamily="2" charset="0"/>
              </a:rPr>
              <a:t>basic.css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07504" y="5233764"/>
            <a:ext cx="582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latin typeface="Minya Nouvelle" pitchFamily="2" charset="0"/>
              </a:rPr>
              <a:t>Vad händer om man byter plats på &lt;style&gt; och &lt;</a:t>
            </a:r>
            <a:r>
              <a:rPr lang="sv-SE" dirty="0" err="1" smtClean="0">
                <a:latin typeface="Minya Nouvelle" pitchFamily="2" charset="0"/>
              </a:rPr>
              <a:t>link</a:t>
            </a:r>
            <a:r>
              <a:rPr lang="sv-SE" dirty="0" smtClean="0">
                <a:latin typeface="Minya Nouvelle" pitchFamily="2" charset="0"/>
              </a:rPr>
              <a:t>&gt;?</a:t>
            </a:r>
          </a:p>
        </p:txBody>
      </p:sp>
    </p:spTree>
    <p:extLst>
      <p:ext uri="{BB962C8B-B14F-4D97-AF65-F5344CB8AC3E}">
        <p14:creationId xmlns:p14="http://schemas.microsoft.com/office/powerpoint/2010/main" val="36736947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 animBg="1"/>
      <p:bldP spid="11" grpId="0"/>
      <p:bldP spid="9" grpId="0" animBg="1"/>
      <p:bldP spid="16" grpId="0" animBg="1"/>
      <p:bldP spid="17" grpId="0"/>
      <p:bldP spid="1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Vad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403648" y="1129308"/>
            <a:ext cx="356840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 smtClean="0">
                <a:latin typeface="Times New Roman"/>
                <a:cs typeface="Times New Roman"/>
              </a:rPr>
              <a:t>Typsnitt</a:t>
            </a:r>
            <a:r>
              <a:rPr lang="en-US" sz="2400" b="1" dirty="0" smtClean="0">
                <a:latin typeface="Times New Roman"/>
                <a:cs typeface="Times New Roman"/>
              </a:rPr>
              <a:t>/Text</a:t>
            </a:r>
          </a:p>
          <a:p>
            <a:r>
              <a:rPr lang="en-US" sz="2400" i="1" dirty="0" err="1" smtClean="0">
                <a:latin typeface="Times New Roman"/>
                <a:cs typeface="Times New Roman"/>
              </a:rPr>
              <a:t>Storlekar</a:t>
            </a:r>
            <a:r>
              <a:rPr lang="en-US" sz="2400" i="1" dirty="0" smtClean="0">
                <a:latin typeface="Times New Roman"/>
                <a:cs typeface="Times New Roman"/>
              </a:rPr>
              <a:t>, </a:t>
            </a:r>
            <a:r>
              <a:rPr lang="en-US" sz="2400" i="1" dirty="0" err="1" smtClean="0">
                <a:latin typeface="Times New Roman"/>
                <a:cs typeface="Times New Roman"/>
              </a:rPr>
              <a:t>avstånd</a:t>
            </a:r>
            <a:r>
              <a:rPr lang="en-US" sz="2400" i="1" dirty="0" smtClean="0">
                <a:latin typeface="Times New Roman"/>
                <a:cs typeface="Times New Roman"/>
              </a:rPr>
              <a:t>, </a:t>
            </a:r>
            <a:r>
              <a:rPr lang="en-US" sz="2400" i="1" dirty="0" err="1" smtClean="0">
                <a:latin typeface="Times New Roman"/>
                <a:cs typeface="Times New Roman"/>
              </a:rPr>
              <a:t>typsnitt</a:t>
            </a:r>
            <a:endParaRPr lang="en-US" sz="2400" i="1" dirty="0" smtClean="0">
              <a:latin typeface="Times New Roman"/>
              <a:cs typeface="Times New Roman"/>
            </a:endParaRPr>
          </a:p>
        </p:txBody>
      </p:sp>
      <p:pic>
        <p:nvPicPr>
          <p:cNvPr id="5" name="Picture 2" descr="S:\dfm\info\icons\v-collections\v_collections_png\basic_foundation\256x256\shadow\fon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057300"/>
            <a:ext cx="925071" cy="925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403648" y="2209428"/>
            <a:ext cx="725030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 smtClean="0">
                <a:latin typeface="Times New Roman"/>
                <a:cs typeface="Times New Roman"/>
              </a:rPr>
              <a:t>Grafik</a:t>
            </a:r>
            <a:endParaRPr lang="en-US" sz="2400" b="1" dirty="0" smtClean="0">
              <a:latin typeface="Times New Roman"/>
              <a:cs typeface="Times New Roman"/>
            </a:endParaRPr>
          </a:p>
          <a:p>
            <a:r>
              <a:rPr lang="en-US" sz="2400" i="1" dirty="0" err="1" smtClean="0">
                <a:latin typeface="Times New Roman"/>
                <a:cs typeface="Times New Roman"/>
              </a:rPr>
              <a:t>Färger</a:t>
            </a:r>
            <a:r>
              <a:rPr lang="en-US" sz="2400" i="1" dirty="0" smtClean="0">
                <a:latin typeface="Times New Roman"/>
                <a:cs typeface="Times New Roman"/>
              </a:rPr>
              <a:t>, </a:t>
            </a:r>
            <a:r>
              <a:rPr lang="en-US" sz="2400" i="1" dirty="0" err="1" smtClean="0">
                <a:latin typeface="Times New Roman"/>
                <a:cs typeface="Times New Roman"/>
              </a:rPr>
              <a:t>ramar</a:t>
            </a:r>
            <a:r>
              <a:rPr lang="en-US" sz="2400" i="1" dirty="0" smtClean="0">
                <a:latin typeface="Times New Roman"/>
                <a:cs typeface="Times New Roman"/>
              </a:rPr>
              <a:t>, </a:t>
            </a:r>
            <a:r>
              <a:rPr lang="en-US" sz="2400" i="1" dirty="0" err="1" smtClean="0">
                <a:latin typeface="Times New Roman"/>
                <a:cs typeface="Times New Roman"/>
              </a:rPr>
              <a:t>skuggor</a:t>
            </a:r>
            <a:r>
              <a:rPr lang="en-US" sz="2400" i="1" dirty="0" smtClean="0">
                <a:latin typeface="Times New Roman"/>
                <a:cs typeface="Times New Roman"/>
              </a:rPr>
              <a:t>, </a:t>
            </a:r>
            <a:r>
              <a:rPr lang="en-US" sz="2400" i="1" dirty="0" err="1" smtClean="0">
                <a:latin typeface="Times New Roman"/>
                <a:cs typeface="Times New Roman"/>
              </a:rPr>
              <a:t>effekter</a:t>
            </a:r>
            <a:r>
              <a:rPr lang="en-US" sz="2400" i="1" dirty="0" smtClean="0">
                <a:latin typeface="Times New Roman"/>
                <a:cs typeface="Times New Roman"/>
              </a:rPr>
              <a:t>, </a:t>
            </a:r>
            <a:r>
              <a:rPr lang="en-US" sz="2400" i="1" dirty="0" err="1" smtClean="0">
                <a:latin typeface="Times New Roman"/>
                <a:cs typeface="Times New Roman"/>
              </a:rPr>
              <a:t>bakgrundsbilder</a:t>
            </a:r>
            <a:r>
              <a:rPr lang="en-US" sz="2400" i="1" dirty="0" smtClean="0">
                <a:latin typeface="Times New Roman"/>
                <a:cs typeface="Times New Roman"/>
              </a:rPr>
              <a:t>/sprites</a:t>
            </a:r>
            <a:endParaRPr lang="en-US" sz="2400" i="1" dirty="0" smtClean="0">
              <a:latin typeface="Times New Roman"/>
              <a:cs typeface="Times New Roman"/>
            </a:endParaRPr>
          </a:p>
        </p:txBody>
      </p:sp>
      <p:pic>
        <p:nvPicPr>
          <p:cNvPr id="7" name="Picture 2" descr="S:\dfm\info\icons\v-collections\v_collections_png\software_graphics_media\256x256\shadow\palette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065412"/>
            <a:ext cx="1008112" cy="1008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403648" y="3217540"/>
            <a:ext cx="481634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Times New Roman"/>
                <a:cs typeface="Times New Roman"/>
              </a:rPr>
              <a:t>Layout</a:t>
            </a:r>
          </a:p>
          <a:p>
            <a:r>
              <a:rPr lang="en-US" sz="2400" i="1" dirty="0" err="1" smtClean="0">
                <a:latin typeface="Times New Roman"/>
                <a:cs typeface="Times New Roman"/>
              </a:rPr>
              <a:t>Boxar</a:t>
            </a:r>
            <a:r>
              <a:rPr lang="en-US" sz="2400" i="1" dirty="0" smtClean="0">
                <a:latin typeface="Times New Roman"/>
                <a:cs typeface="Times New Roman"/>
              </a:rPr>
              <a:t>, </a:t>
            </a:r>
            <a:r>
              <a:rPr lang="en-US" sz="2400" i="1" dirty="0" err="1" smtClean="0">
                <a:latin typeface="Times New Roman"/>
                <a:cs typeface="Times New Roman"/>
              </a:rPr>
              <a:t>positionering</a:t>
            </a:r>
            <a:r>
              <a:rPr lang="en-US" sz="2400" i="1" dirty="0" smtClean="0">
                <a:latin typeface="Times New Roman"/>
                <a:cs typeface="Times New Roman"/>
              </a:rPr>
              <a:t>, </a:t>
            </a:r>
            <a:r>
              <a:rPr lang="en-US" sz="2400" i="1" dirty="0" err="1" smtClean="0">
                <a:latin typeface="Times New Roman"/>
                <a:cs typeface="Times New Roman"/>
              </a:rPr>
              <a:t>layoutmodeller</a:t>
            </a:r>
            <a:endParaRPr lang="en-US" sz="2400" i="1" dirty="0" smtClean="0">
              <a:latin typeface="Times New Roman"/>
              <a:cs typeface="Times New Roman"/>
            </a:endParaRPr>
          </a:p>
        </p:txBody>
      </p:sp>
      <p:pic>
        <p:nvPicPr>
          <p:cNvPr id="9" name="Picture 2" descr="L:\WorkSpace\tstjo\Icons\v_collection_png\128x128\shadow\text_rich_marke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3145532"/>
            <a:ext cx="1080120" cy="1080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L:\WorkSpace\tstjo\Icons\v_collection_png\256x256\shadow\cube_red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4441676"/>
            <a:ext cx="1115756" cy="1115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L:\WorkSpace\tstjo\Icons\v_collection_png\256x256\shadow\redo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74533">
            <a:off x="515343" y="4160068"/>
            <a:ext cx="823490" cy="823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1403648" y="4258751"/>
            <a:ext cx="403097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 smtClean="0">
                <a:latin typeface="Times New Roman"/>
                <a:cs typeface="Times New Roman"/>
              </a:rPr>
              <a:t>Animationer</a:t>
            </a:r>
            <a:endParaRPr lang="en-US" sz="2400" b="1" dirty="0" smtClean="0">
              <a:latin typeface="Times New Roman"/>
              <a:cs typeface="Times New Roman"/>
            </a:endParaRPr>
          </a:p>
          <a:p>
            <a:r>
              <a:rPr lang="en-US" sz="2400" i="1" dirty="0" err="1" smtClean="0">
                <a:latin typeface="Times New Roman"/>
                <a:cs typeface="Times New Roman"/>
              </a:rPr>
              <a:t>Transformationer</a:t>
            </a:r>
            <a:r>
              <a:rPr lang="en-US" sz="2400" i="1" dirty="0" smtClean="0">
                <a:latin typeface="Times New Roman"/>
                <a:cs typeface="Times New Roman"/>
              </a:rPr>
              <a:t>, </a:t>
            </a:r>
            <a:r>
              <a:rPr lang="en-US" sz="2400" i="1" dirty="0" err="1" smtClean="0">
                <a:latin typeface="Times New Roman"/>
                <a:cs typeface="Times New Roman"/>
              </a:rPr>
              <a:t>transitioner</a:t>
            </a:r>
            <a:endParaRPr lang="en-US" sz="2400" i="1" dirty="0" smtClean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338553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CSS1 -&gt; CSS2 -&gt; CSS3</a:t>
            </a:r>
            <a:endParaRPr lang="sv-SE" dirty="0"/>
          </a:p>
        </p:txBody>
      </p:sp>
      <p:pic>
        <p:nvPicPr>
          <p:cNvPr id="103427" name="Picture 3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7032" y="1070792"/>
            <a:ext cx="3333750" cy="15144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3067032" y="2585267"/>
            <a:ext cx="337663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sz="1400" dirty="0"/>
              <a:t>http://www.w3.org/Style/CSS/current-work</a:t>
            </a:r>
          </a:p>
        </p:txBody>
      </p:sp>
      <p:pic>
        <p:nvPicPr>
          <p:cNvPr id="103431" name="Picture 7" descr="L:\WorkSpace\tstjo\Icons\v_collection_png\256x256\shadow\components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51520" y="1723339"/>
            <a:ext cx="3312368" cy="3857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734266" y="3129677"/>
            <a:ext cx="2709396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err="1" smtClean="0">
                <a:latin typeface="Minya Nouvelle" pitchFamily="2" charset="0"/>
              </a:rPr>
              <a:t>Selektorer</a:t>
            </a:r>
            <a:endParaRPr lang="en-US" dirty="0">
              <a:latin typeface="Minya Nouvelle" pitchFamily="2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latin typeface="Minya Nouvelle" pitchFamily="2" charset="0"/>
              </a:rPr>
              <a:t>Multi-column layout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latin typeface="Minya Nouvelle" pitchFamily="2" charset="0"/>
              </a:rPr>
              <a:t>Media Queries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latin typeface="Minya Nouvelle" pitchFamily="2" charset="0"/>
              </a:rPr>
              <a:t>Color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latin typeface="Minya Nouvelle" pitchFamily="2" charset="0"/>
              </a:rPr>
              <a:t>Text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latin typeface="Minya Nouvelle" pitchFamily="2" charset="0"/>
              </a:rPr>
              <a:t>Fonts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latin typeface="Minya Nouvelle" pitchFamily="2" charset="0"/>
              </a:rPr>
              <a:t>Grid Layout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latin typeface="Minya Nouvelle" pitchFamily="2" charset="0"/>
              </a:rPr>
              <a:t>…</a:t>
            </a:r>
          </a:p>
          <a:p>
            <a:endParaRPr lang="sv-SE" dirty="0" smtClean="0">
              <a:latin typeface="Minya Nouvelle" pitchFamily="2" charset="0"/>
            </a:endParaRPr>
          </a:p>
        </p:txBody>
      </p:sp>
      <p:pic>
        <p:nvPicPr>
          <p:cNvPr id="175106" name="Picture 2" descr="C:\Users\tstjo\AppData\Local\Temp\SNAGHTMLc61cafa0.PNG">
            <a:hlinkClick r:id="rId2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744" y="1057300"/>
            <a:ext cx="2415965" cy="411036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36909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CSS3</a:t>
            </a:r>
            <a:endParaRPr lang="sv-SE" dirty="0"/>
          </a:p>
        </p:txBody>
      </p:sp>
      <p:sp>
        <p:nvSpPr>
          <p:cNvPr id="5" name="Rectangle 4"/>
          <p:cNvSpPr/>
          <p:nvPr/>
        </p:nvSpPr>
        <p:spPr>
          <a:xfrm>
            <a:off x="2411760" y="1489348"/>
            <a:ext cx="61744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v-SE" dirty="0"/>
              <a:t>http://www.paulrhayes.com/experiments/cube-3d/</a:t>
            </a:r>
          </a:p>
        </p:txBody>
      </p:sp>
      <p:pic>
        <p:nvPicPr>
          <p:cNvPr id="157698" name="Picture 2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336444"/>
            <a:ext cx="1296144" cy="108678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  <a:extLst/>
        </p:spPr>
      </p:pic>
      <p:sp>
        <p:nvSpPr>
          <p:cNvPr id="10" name="Rectangle 9"/>
          <p:cNvSpPr/>
          <p:nvPr/>
        </p:nvSpPr>
        <p:spPr>
          <a:xfrm>
            <a:off x="2555776" y="3073524"/>
            <a:ext cx="34410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dirty="0"/>
              <a:t>http://beta.theexpressiveweb.com</a:t>
            </a:r>
          </a:p>
        </p:txBody>
      </p:sp>
      <p:pic>
        <p:nvPicPr>
          <p:cNvPr id="157700" name="Picture 4">
            <a:hlinkClick r:id="rId4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49322">
            <a:off x="683568" y="2785492"/>
            <a:ext cx="1224136" cy="94435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  <a:extLst/>
        </p:spPr>
      </p:pic>
      <p:sp>
        <p:nvSpPr>
          <p:cNvPr id="3" name="Rectangle 2"/>
          <p:cNvSpPr/>
          <p:nvPr/>
        </p:nvSpPr>
        <p:spPr>
          <a:xfrm>
            <a:off x="2555776" y="4441676"/>
            <a:ext cx="20737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caniuse.com</a:t>
            </a:r>
            <a:r>
              <a:rPr lang="en-US" dirty="0"/>
              <a:t>/</a:t>
            </a:r>
          </a:p>
        </p:txBody>
      </p:sp>
      <p:pic>
        <p:nvPicPr>
          <p:cNvPr id="4" name="Picture 3" descr="Skärmavbild 2013-09-17 kl. 13.42.00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00000">
            <a:off x="570784" y="4098702"/>
            <a:ext cx="1373573" cy="97861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7048692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Webbläsarspecifika prefix</a:t>
            </a:r>
            <a:endParaRPr lang="sv-SE" dirty="0"/>
          </a:p>
        </p:txBody>
      </p:sp>
      <p:sp>
        <p:nvSpPr>
          <p:cNvPr id="5" name="Rectangle 4"/>
          <p:cNvSpPr/>
          <p:nvPr/>
        </p:nvSpPr>
        <p:spPr>
          <a:xfrm>
            <a:off x="683568" y="2159522"/>
            <a:ext cx="5544616" cy="181588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en-US" sz="1400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someid</a:t>
            </a:r>
            <a:r>
              <a:rPr lang="en-US" sz="14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</a:p>
          <a:p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-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webkit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-transition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opacity 13s;</a:t>
            </a:r>
          </a:p>
          <a:p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-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moz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-transition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opacity 13s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-o-transition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opacity 13s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-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ms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-transition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opacity 13s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transition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opacity 13s;</a:t>
            </a:r>
            <a:endParaRPr lang="en-US" sz="14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  <a:p>
            <a:endParaRPr lang="en-US" sz="14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101378" name="Picture 2" descr="L:\WorkSpace\tstjo\Icons\v_collection_png\256x256\shadow\potion_blu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216" y="1777380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70081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err="1" smtClean="0"/>
              <a:t>Reset</a:t>
            </a:r>
            <a:r>
              <a:rPr lang="sv-SE" dirty="0" smtClean="0"/>
              <a:t> CSS</a:t>
            </a:r>
            <a:endParaRPr lang="sv-SE" dirty="0"/>
          </a:p>
        </p:txBody>
      </p:sp>
      <p:sp>
        <p:nvSpPr>
          <p:cNvPr id="4" name="AutoShape 5"/>
          <p:cNvSpPr>
            <a:spLocks noChangeArrowheads="1"/>
          </p:cNvSpPr>
          <p:nvPr/>
        </p:nvSpPr>
        <p:spPr bwMode="auto">
          <a:xfrm>
            <a:off x="244896" y="1129308"/>
            <a:ext cx="8431560" cy="374571"/>
          </a:xfrm>
          <a:prstGeom prst="roundRect">
            <a:avLst>
              <a:gd name="adj" fmla="val 16667"/>
            </a:avLst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anchor="ctr">
            <a:spAutoFit/>
          </a:bodyPr>
          <a:lstStyle/>
          <a:p>
            <a:r>
              <a:rPr lang="sv-SE" sz="1600" b="1" dirty="0" smtClean="0">
                <a:solidFill>
                  <a:schemeClr val="tx2"/>
                </a:solidFill>
                <a:latin typeface="Courier New" pitchFamily="49" charset="0"/>
              </a:rPr>
              <a:t>* {margin:0; padding:0}</a:t>
            </a:r>
            <a:endParaRPr lang="sv-SE" sz="1600" b="1" dirty="0">
              <a:solidFill>
                <a:schemeClr val="tx2"/>
              </a:solidFill>
              <a:latin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8600" y="1561356"/>
            <a:ext cx="873588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600" dirty="0" smtClean="0">
                <a:latin typeface="Minya Nouvelle" charset="0"/>
              </a:rPr>
              <a:t>Att använda * är </a:t>
            </a:r>
            <a:r>
              <a:rPr lang="sv-SE" sz="1600" b="1" dirty="0" smtClean="0">
                <a:latin typeface="Minya Nouvelle" charset="0"/>
              </a:rPr>
              <a:t>inget man rekommenderar </a:t>
            </a:r>
            <a:r>
              <a:rPr lang="sv-SE" sz="1600" dirty="0" smtClean="0">
                <a:latin typeface="Minya Nouvelle" charset="0"/>
              </a:rPr>
              <a:t>då det tar hårt på webbläsaren att gå igenom samtliga element på webbsidan och nollställa dess marginaler och padding. </a:t>
            </a:r>
          </a:p>
          <a:p>
            <a:endParaRPr lang="sv-SE" sz="1600" dirty="0" smtClean="0">
              <a:latin typeface="Minya Nouvelle" charset="0"/>
            </a:endParaRPr>
          </a:p>
          <a:p>
            <a:r>
              <a:rPr lang="sv-SE" sz="1600" dirty="0" smtClean="0">
                <a:latin typeface="Minya Nouvelle" charset="0"/>
              </a:rPr>
              <a:t>Bättre är då att specificera exakt vilka element som ska </a:t>
            </a:r>
            <a:br>
              <a:rPr lang="sv-SE" sz="1600" dirty="0" smtClean="0">
                <a:latin typeface="Minya Nouvelle" charset="0"/>
              </a:rPr>
            </a:br>
            <a:r>
              <a:rPr lang="sv-SE" sz="1600" dirty="0" smtClean="0">
                <a:latin typeface="Minya Nouvelle" charset="0"/>
              </a:rPr>
              <a:t>nollställas. Enklast är att använda något av alla de </a:t>
            </a:r>
            <a:br>
              <a:rPr lang="sv-SE" sz="1600" dirty="0" smtClean="0">
                <a:latin typeface="Minya Nouvelle" charset="0"/>
              </a:rPr>
            </a:br>
            <a:r>
              <a:rPr lang="sv-SE" sz="1600" dirty="0" smtClean="0">
                <a:latin typeface="Minya Nouvelle" charset="0"/>
              </a:rPr>
              <a:t>nollställningsstilmallar som finns att hitta på nätet.</a:t>
            </a:r>
            <a:endParaRPr lang="sv-SE" sz="1600" dirty="0">
              <a:latin typeface="Minya Nouvelle" charset="0"/>
            </a:endParaRP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868144" y="2119950"/>
            <a:ext cx="3096344" cy="3292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8"/>
          <p:cNvSpPr/>
          <p:nvPr/>
        </p:nvSpPr>
        <p:spPr>
          <a:xfrm rot="1841196">
            <a:off x="1370075" y="4346376"/>
            <a:ext cx="1825564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b="1" dirty="0" smtClean="0"/>
              <a:t>Yahoo! UI Library</a:t>
            </a:r>
            <a:endParaRPr lang="sv-SE" i="1" dirty="0"/>
          </a:p>
        </p:txBody>
      </p:sp>
      <p:sp>
        <p:nvSpPr>
          <p:cNvPr id="10" name="Rectangle 9"/>
          <p:cNvSpPr/>
          <p:nvPr/>
        </p:nvSpPr>
        <p:spPr>
          <a:xfrm rot="21031947">
            <a:off x="1951924" y="4971015"/>
            <a:ext cx="3680751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dirty="0" smtClean="0"/>
              <a:t>CSS Global Styles Reset </a:t>
            </a:r>
            <a:r>
              <a:rPr lang="en-US" dirty="0" err="1" smtClean="0"/>
              <a:t>av</a:t>
            </a:r>
            <a:r>
              <a:rPr lang="en-US" dirty="0" smtClean="0"/>
              <a:t> </a:t>
            </a:r>
            <a:r>
              <a:rPr lang="en-US" i="1" dirty="0" smtClean="0"/>
              <a:t>Kyle Neath</a:t>
            </a:r>
            <a:endParaRPr lang="sv-SE" dirty="0"/>
          </a:p>
        </p:txBody>
      </p:sp>
      <p:sp>
        <p:nvSpPr>
          <p:cNvPr id="11" name="Rectangle 10"/>
          <p:cNvSpPr/>
          <p:nvPr/>
        </p:nvSpPr>
        <p:spPr>
          <a:xfrm rot="495127">
            <a:off x="1986609" y="4152257"/>
            <a:ext cx="3787768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dirty="0" smtClean="0"/>
              <a:t>CSS Global Reset </a:t>
            </a:r>
            <a:r>
              <a:rPr lang="en-US" dirty="0" err="1" smtClean="0"/>
              <a:t>av</a:t>
            </a:r>
            <a:r>
              <a:rPr lang="en-US" dirty="0" smtClean="0"/>
              <a:t> </a:t>
            </a:r>
            <a:r>
              <a:rPr lang="en-US" i="1" dirty="0" smtClean="0"/>
              <a:t>Christian Montoya</a:t>
            </a:r>
            <a:endParaRPr lang="sv-SE" dirty="0"/>
          </a:p>
        </p:txBody>
      </p:sp>
      <p:sp>
        <p:nvSpPr>
          <p:cNvPr id="8" name="Rectangle 7"/>
          <p:cNvSpPr/>
          <p:nvPr/>
        </p:nvSpPr>
        <p:spPr>
          <a:xfrm rot="20791055">
            <a:off x="225348" y="3654576"/>
            <a:ext cx="3360600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b="1" dirty="0" smtClean="0"/>
              <a:t>CSS Reset Reloaded</a:t>
            </a:r>
            <a:r>
              <a:rPr lang="en-US" dirty="0" smtClean="0"/>
              <a:t> </a:t>
            </a:r>
            <a:r>
              <a:rPr lang="en-US" dirty="0" err="1" smtClean="0"/>
              <a:t>av</a:t>
            </a:r>
            <a:r>
              <a:rPr lang="en-US" dirty="0" smtClean="0"/>
              <a:t> </a:t>
            </a:r>
            <a:r>
              <a:rPr lang="en-US" i="1" dirty="0" smtClean="0"/>
              <a:t>Eric Meyer</a:t>
            </a:r>
            <a:endParaRPr lang="sv-SE" i="1" dirty="0"/>
          </a:p>
        </p:txBody>
      </p:sp>
    </p:spTree>
    <p:extLst>
      <p:ext uri="{BB962C8B-B14F-4D97-AF65-F5344CB8AC3E}">
        <p14:creationId xmlns:p14="http://schemas.microsoft.com/office/powerpoint/2010/main" val="21236483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4580384" y="3176828"/>
            <a:ext cx="4176464" cy="2088296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51520" y="3176827"/>
            <a:ext cx="4176464" cy="2088296"/>
          </a:xfrm>
          <a:prstGeom prst="rect">
            <a:avLst/>
          </a:prstGeom>
          <a:gradFill rotWithShape="1">
            <a:gsLst>
              <a:gs pos="0">
                <a:srgbClr val="9BBB59">
                  <a:tint val="50000"/>
                  <a:satMod val="300000"/>
                </a:srgbClr>
              </a:gs>
              <a:gs pos="35000">
                <a:srgbClr val="9BBB59">
                  <a:tint val="37000"/>
                  <a:satMod val="300000"/>
                </a:srgbClr>
              </a:gs>
              <a:gs pos="100000">
                <a:srgbClr val="9BBB59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Ramverk</a:t>
            </a:r>
            <a:endParaRPr lang="sv-SE" dirty="0"/>
          </a:p>
        </p:txBody>
      </p:sp>
      <p:pic>
        <p:nvPicPr>
          <p:cNvPr id="4" name="Picture 4" descr="CSS frameworks 96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18720" y="1586151"/>
            <a:ext cx="1295400" cy="81178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1520" y="1433751"/>
            <a:ext cx="4238625" cy="10858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213920" y="1128951"/>
            <a:ext cx="1152525" cy="5334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Picture 8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528120" y="2271951"/>
            <a:ext cx="2705100" cy="8286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Picture 2" descr="CSS frameworks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165920" y="2348151"/>
            <a:ext cx="2857500" cy="828676"/>
          </a:xfrm>
          <a:prstGeom prst="rect">
            <a:avLst/>
          </a:prstGeom>
          <a:noFill/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233220" y="809863"/>
            <a:ext cx="2600325" cy="12477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1" name="TextBox 10"/>
          <p:cNvSpPr txBox="1"/>
          <p:nvPr/>
        </p:nvSpPr>
        <p:spPr>
          <a:xfrm>
            <a:off x="341489" y="3880127"/>
            <a:ext cx="4001416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sv-SE" sz="1400" dirty="0" smtClean="0">
                <a:latin typeface="Minya Nouvelle" pitchFamily="2" charset="0"/>
              </a:rPr>
              <a:t>Ökad produktivitet</a:t>
            </a:r>
          </a:p>
          <a:p>
            <a:pPr marL="285750" indent="-285750">
              <a:buFont typeface="Arial" charset="0"/>
              <a:buChar char="•"/>
            </a:pPr>
            <a:r>
              <a:rPr lang="sv-SE" sz="1400" dirty="0" smtClean="0">
                <a:latin typeface="Minya Nouvelle" pitchFamily="2" charset="0"/>
              </a:rPr>
              <a:t>Du </a:t>
            </a:r>
            <a:r>
              <a:rPr lang="sv-SE" sz="1400" dirty="0">
                <a:latin typeface="Minya Nouvelle" pitchFamily="2" charset="0"/>
              </a:rPr>
              <a:t>undviker vanliga </a:t>
            </a:r>
            <a:r>
              <a:rPr lang="sv-SE" sz="1400" dirty="0" smtClean="0">
                <a:latin typeface="Minya Nouvelle" pitchFamily="2" charset="0"/>
              </a:rPr>
              <a:t>misstag</a:t>
            </a:r>
          </a:p>
          <a:p>
            <a:pPr marL="285750" indent="-285750">
              <a:buFont typeface="Arial" charset="0"/>
              <a:buChar char="•"/>
            </a:pPr>
            <a:r>
              <a:rPr lang="sv-SE" sz="1400" dirty="0" smtClean="0">
                <a:latin typeface="Minya Nouvelle" pitchFamily="2" charset="0"/>
              </a:rPr>
              <a:t>Du </a:t>
            </a:r>
            <a:r>
              <a:rPr lang="sv-SE" sz="1400" dirty="0">
                <a:latin typeface="Minya Nouvelle" pitchFamily="2" charset="0"/>
              </a:rPr>
              <a:t>arbetar in en standard för </a:t>
            </a:r>
            <a:r>
              <a:rPr lang="sv-SE" sz="1400" dirty="0" smtClean="0">
                <a:latin typeface="Minya Nouvelle" pitchFamily="2" charset="0"/>
              </a:rPr>
              <a:t>namngivning</a:t>
            </a:r>
          </a:p>
          <a:p>
            <a:pPr marL="285750" indent="-285750">
              <a:buFont typeface="Arial" charset="0"/>
              <a:buChar char="•"/>
            </a:pPr>
            <a:r>
              <a:rPr lang="sv-SE" sz="1400" dirty="0" smtClean="0">
                <a:latin typeface="Minya Nouvelle" pitchFamily="2" charset="0"/>
              </a:rPr>
              <a:t>Förenklar samarbete</a:t>
            </a:r>
          </a:p>
          <a:p>
            <a:pPr marL="285750" indent="-285750">
              <a:buFont typeface="Arial" charset="0"/>
              <a:buChar char="•"/>
            </a:pPr>
            <a:r>
              <a:rPr lang="sv-SE" sz="1400" dirty="0" smtClean="0">
                <a:latin typeface="Minya Nouvelle" pitchFamily="2" charset="0"/>
              </a:rPr>
              <a:t>Du </a:t>
            </a:r>
            <a:r>
              <a:rPr lang="sv-SE" sz="1400" dirty="0">
                <a:latin typeface="Minya Nouvelle" pitchFamily="2" charset="0"/>
              </a:rPr>
              <a:t>slipper tänka på </a:t>
            </a:r>
            <a:r>
              <a:rPr lang="sv-SE" sz="1400" dirty="0" smtClean="0">
                <a:latin typeface="Minya Nouvelle" pitchFamily="2" charset="0"/>
              </a:rPr>
              <a:t>webbläsarkompabilitet</a:t>
            </a:r>
          </a:p>
          <a:p>
            <a:pPr marL="285750" indent="-285750">
              <a:buFont typeface="Arial" charset="0"/>
              <a:buChar char="•"/>
            </a:pPr>
            <a:r>
              <a:rPr lang="sv-SE" sz="1400" dirty="0" smtClean="0">
                <a:latin typeface="Minya Nouvelle" pitchFamily="2" charset="0"/>
              </a:rPr>
              <a:t>Du </a:t>
            </a:r>
            <a:r>
              <a:rPr lang="sv-SE" sz="1400" dirty="0">
                <a:latin typeface="Minya Nouvelle" pitchFamily="2" charset="0"/>
              </a:rPr>
              <a:t>får ren och välstrukturerad </a:t>
            </a:r>
            <a:r>
              <a:rPr lang="sv-SE" sz="1400" dirty="0" smtClean="0">
                <a:latin typeface="Minya Nouvelle" pitchFamily="2" charset="0"/>
              </a:rPr>
              <a:t>kod</a:t>
            </a:r>
          </a:p>
        </p:txBody>
      </p:sp>
      <p:pic>
        <p:nvPicPr>
          <p:cNvPr id="91142" name="Picture 6" descr="L:\WorkSpace\tstjo\Icons\v_collection_png\64x64\shadow\gear_ok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489" y="3247382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1104252" y="3321349"/>
            <a:ext cx="14205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400" b="1" dirty="0" smtClean="0">
                <a:latin typeface="Minya Nouvelle" pitchFamily="2" charset="0"/>
              </a:rPr>
              <a:t>Fördelar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644007" y="3890609"/>
            <a:ext cx="418953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sv-SE" sz="1400" dirty="0" smtClean="0">
                <a:latin typeface="Minya Nouvelle" pitchFamily="2" charset="0"/>
              </a:rPr>
              <a:t>Tar </a:t>
            </a:r>
            <a:r>
              <a:rPr lang="sv-SE" sz="1400" dirty="0">
                <a:latin typeface="Minya Nouvelle" pitchFamily="2" charset="0"/>
              </a:rPr>
              <a:t>tid att lära </a:t>
            </a:r>
            <a:r>
              <a:rPr lang="sv-SE" sz="1400" dirty="0" smtClean="0">
                <a:latin typeface="Minya Nouvelle" pitchFamily="2" charset="0"/>
              </a:rPr>
              <a:t>sig</a:t>
            </a:r>
          </a:p>
          <a:p>
            <a:pPr marL="285750" indent="-285750">
              <a:buFont typeface="Arial" charset="0"/>
              <a:buChar char="•"/>
            </a:pPr>
            <a:r>
              <a:rPr lang="sv-SE" sz="1400" dirty="0" smtClean="0">
                <a:latin typeface="Minya Nouvelle" pitchFamily="2" charset="0"/>
              </a:rPr>
              <a:t>Riskerar </a:t>
            </a:r>
            <a:r>
              <a:rPr lang="sv-SE" sz="1400" dirty="0">
                <a:latin typeface="Minya Nouvelle" pitchFamily="2" charset="0"/>
              </a:rPr>
              <a:t>att ärva fel och </a:t>
            </a:r>
            <a:r>
              <a:rPr lang="sv-SE" sz="1400" dirty="0" smtClean="0">
                <a:latin typeface="Minya Nouvelle" pitchFamily="2" charset="0"/>
              </a:rPr>
              <a:t>buggar</a:t>
            </a:r>
          </a:p>
          <a:p>
            <a:pPr marL="285750" indent="-285750">
              <a:buFont typeface="Arial" charset="0"/>
              <a:buChar char="•"/>
            </a:pPr>
            <a:r>
              <a:rPr lang="sv-SE" sz="1400" dirty="0" smtClean="0">
                <a:latin typeface="Minya Nouvelle" pitchFamily="2" charset="0"/>
              </a:rPr>
              <a:t>Du </a:t>
            </a:r>
            <a:r>
              <a:rPr lang="sv-SE" sz="1400" dirty="0">
                <a:latin typeface="Minya Nouvelle" pitchFamily="2" charset="0"/>
              </a:rPr>
              <a:t>mister genuin kunskap om </a:t>
            </a:r>
            <a:r>
              <a:rPr lang="sv-SE" sz="1400" dirty="0" smtClean="0">
                <a:latin typeface="Minya Nouvelle" pitchFamily="2" charset="0"/>
              </a:rPr>
              <a:t>CSS</a:t>
            </a:r>
          </a:p>
          <a:p>
            <a:pPr marL="285750" indent="-285750">
              <a:buFont typeface="Arial" charset="0"/>
              <a:buChar char="•"/>
            </a:pPr>
            <a:r>
              <a:rPr lang="sv-SE" sz="1400" dirty="0" smtClean="0">
                <a:latin typeface="Minya Nouvelle" pitchFamily="2" charset="0"/>
              </a:rPr>
              <a:t>Källkod </a:t>
            </a:r>
            <a:r>
              <a:rPr lang="sv-SE" sz="1400" dirty="0">
                <a:latin typeface="Minya Nouvelle" pitchFamily="2" charset="0"/>
              </a:rPr>
              <a:t>som innehåller mycket onödig </a:t>
            </a:r>
            <a:r>
              <a:rPr lang="sv-SE" sz="1400" dirty="0" smtClean="0">
                <a:latin typeface="Minya Nouvelle" pitchFamily="2" charset="0"/>
              </a:rPr>
              <a:t>kod</a:t>
            </a:r>
          </a:p>
          <a:p>
            <a:pPr marL="285750" indent="-285750">
              <a:buFont typeface="Arial" charset="0"/>
              <a:buChar char="•"/>
            </a:pPr>
            <a:r>
              <a:rPr lang="sv-SE" sz="1400" dirty="0" smtClean="0">
                <a:latin typeface="Minya Nouvelle" pitchFamily="2" charset="0"/>
              </a:rPr>
              <a:t>Du </a:t>
            </a:r>
            <a:r>
              <a:rPr lang="sv-SE" sz="1400" dirty="0">
                <a:latin typeface="Minya Nouvelle" pitchFamily="2" charset="0"/>
              </a:rPr>
              <a:t>riskerar att fastna i gamla </a:t>
            </a:r>
            <a:r>
              <a:rPr lang="sv-SE" sz="1400" dirty="0" smtClean="0">
                <a:latin typeface="Minya Nouvelle" pitchFamily="2" charset="0"/>
              </a:rPr>
              <a:t>hjulspår</a:t>
            </a:r>
          </a:p>
        </p:txBody>
      </p:sp>
      <p:pic>
        <p:nvPicPr>
          <p:cNvPr id="91144" name="Picture 8" descr="L:\WorkSpace\tstjo\Icons\v_collection_png\64x64\shadow\gear_error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5288" y="3321349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5522929" y="3349057"/>
            <a:ext cx="16768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400" b="1" dirty="0" smtClean="0">
                <a:latin typeface="Minya Nouvelle" pitchFamily="2" charset="0"/>
              </a:rPr>
              <a:t>Nackdelar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64703" y="5266287"/>
            <a:ext cx="77174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400" i="1" dirty="0" smtClean="0"/>
              <a:t>Källa: http://www.smashingmagazine.com/2007/09/21/css-frameworks-css-reset-design-from-scratch/</a:t>
            </a:r>
            <a:endParaRPr lang="sv-SE" sz="1400" i="1" dirty="0"/>
          </a:p>
        </p:txBody>
      </p:sp>
      <p:pic>
        <p:nvPicPr>
          <p:cNvPr id="174082" name="Picture 2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913284"/>
            <a:ext cx="2244030" cy="6024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267168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1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1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17" grpId="0" animBg="1"/>
      <p:bldP spid="11" grpId="0"/>
      <p:bldP spid="13" grpId="0"/>
      <p:bldP spid="14" grpId="0"/>
      <p:bldP spid="22" grpId="0"/>
      <p:bldP spid="2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Stilmallar</a:t>
            </a:r>
            <a:endParaRPr lang="sv-SE" dirty="0"/>
          </a:p>
        </p:txBody>
      </p:sp>
      <p:pic>
        <p:nvPicPr>
          <p:cNvPr id="92166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273324"/>
            <a:ext cx="4017104" cy="396044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67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1129308"/>
            <a:ext cx="3672408" cy="42664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69" name="Picture 9" descr="L:\WorkSpace\tstjo\Icons\v_collection_png\128x128\shadow\arrow2_right_blue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1032" y="2713484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34825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Preprocessors</a:t>
            </a:r>
            <a:endParaRPr lang="en-US" dirty="0"/>
          </a:p>
        </p:txBody>
      </p:sp>
      <p:pic>
        <p:nvPicPr>
          <p:cNvPr id="5" name="Picture 4" descr="Skärmavbild 2013-09-17 kl. 14.02.4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273324"/>
            <a:ext cx="1657689" cy="115212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6" name="TextBox 5"/>
          <p:cNvSpPr txBox="1"/>
          <p:nvPr/>
        </p:nvSpPr>
        <p:spPr>
          <a:xfrm rot="21189131">
            <a:off x="988842" y="2503972"/>
            <a:ext cx="1339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Minya Nouvelle" pitchFamily="2" charset="0"/>
              </a:rPr>
              <a:t>lesscss.org</a:t>
            </a:r>
            <a:endParaRPr lang="en-US" dirty="0" smtClean="0">
              <a:latin typeface="Minya Nouvelle" pitchFamily="2" charset="0"/>
            </a:endParaRPr>
          </a:p>
        </p:txBody>
      </p:sp>
      <p:pic>
        <p:nvPicPr>
          <p:cNvPr id="7" name="Picture 6" descr="Skärmavbild 2013-09-17 kl. 14.03.5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96405">
            <a:off x="517093" y="3067994"/>
            <a:ext cx="1394660" cy="131744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8" name="Rectangle 7"/>
          <p:cNvSpPr/>
          <p:nvPr/>
        </p:nvSpPr>
        <p:spPr>
          <a:xfrm rot="947146">
            <a:off x="201610" y="4493669"/>
            <a:ext cx="14922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sass</a:t>
            </a:r>
            <a:r>
              <a:rPr lang="en-US" dirty="0"/>
              <a:t>-</a:t>
            </a:r>
            <a:r>
              <a:rPr lang="en-US" dirty="0" err="1" smtClean="0"/>
              <a:t>lang.com</a:t>
            </a:r>
            <a:endParaRPr lang="en-US" dirty="0" smtClean="0"/>
          </a:p>
        </p:txBody>
      </p:sp>
      <p:pic>
        <p:nvPicPr>
          <p:cNvPr id="9" name="Picture 8" descr="Skärmavbild 2013-09-17 kl. 14.05.5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808" y="2713484"/>
            <a:ext cx="1283268" cy="93610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10" name="Rectangle 9"/>
          <p:cNvSpPr/>
          <p:nvPr/>
        </p:nvSpPr>
        <p:spPr>
          <a:xfrm rot="21232801">
            <a:off x="2207427" y="3726108"/>
            <a:ext cx="28061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learnboost.github.io</a:t>
            </a:r>
            <a:r>
              <a:rPr lang="en-US" dirty="0"/>
              <a:t>/stylus/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580112" y="1417340"/>
            <a:ext cx="237626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 err="1" smtClean="0">
                <a:latin typeface="Minya Nouvelle" pitchFamily="2" charset="0"/>
              </a:rPr>
              <a:t>Variabler</a:t>
            </a:r>
            <a:endParaRPr lang="en-US" sz="2400" dirty="0" smtClean="0">
              <a:latin typeface="Minya Nouvelle" pitchFamily="2" charset="0"/>
            </a:endParaRPr>
          </a:p>
          <a:p>
            <a:pPr marL="285750" indent="-285750">
              <a:buFont typeface="Arial"/>
              <a:buChar char="•"/>
            </a:pPr>
            <a:r>
              <a:rPr lang="en-US" sz="2400" dirty="0" err="1" smtClean="0">
                <a:latin typeface="Minya Nouvelle" pitchFamily="2" charset="0"/>
              </a:rPr>
              <a:t>Nästling</a:t>
            </a:r>
            <a:endParaRPr lang="en-US" sz="2400" dirty="0" smtClean="0">
              <a:latin typeface="Minya Nouvelle" pitchFamily="2" charset="0"/>
            </a:endParaRPr>
          </a:p>
          <a:p>
            <a:pPr marL="285750" indent="-285750">
              <a:buFont typeface="Arial"/>
              <a:buChar char="•"/>
            </a:pPr>
            <a:r>
              <a:rPr lang="en-US" sz="2400" dirty="0" err="1" smtClean="0">
                <a:latin typeface="Minya Nouvelle" pitchFamily="2" charset="0"/>
              </a:rPr>
              <a:t>Mixins</a:t>
            </a:r>
            <a:endParaRPr lang="en-US" sz="2400" dirty="0" smtClean="0">
              <a:latin typeface="Minya Nouvelle" pitchFamily="2" charset="0"/>
            </a:endParaRPr>
          </a:p>
          <a:p>
            <a:pPr marL="285750" indent="-285750">
              <a:buFont typeface="Arial"/>
              <a:buChar char="•"/>
            </a:pPr>
            <a:r>
              <a:rPr lang="en-US" sz="2400" dirty="0" smtClean="0">
                <a:latin typeface="Minya Nouvelle" pitchFamily="2" charset="0"/>
              </a:rPr>
              <a:t>Arv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 err="1" smtClean="0">
                <a:latin typeface="Minya Nouvelle" pitchFamily="2" charset="0"/>
              </a:rPr>
              <a:t>Operatorer</a:t>
            </a:r>
            <a:endParaRPr lang="en-US" sz="2400" dirty="0" smtClean="0">
              <a:latin typeface="Minya Nouvelle" pitchFamily="2" charset="0"/>
            </a:endParaRPr>
          </a:p>
          <a:p>
            <a:pPr marL="285750" indent="-285750">
              <a:buFont typeface="Arial"/>
              <a:buChar char="•"/>
            </a:pPr>
            <a:r>
              <a:rPr lang="en-US" sz="2400" dirty="0" smtClean="0">
                <a:latin typeface="Minya Nouvelle" pitchFamily="2" charset="0"/>
              </a:rPr>
              <a:t>….</a:t>
            </a:r>
            <a:endParaRPr lang="en-US" sz="2400" dirty="0" smtClean="0">
              <a:latin typeface="Minya Nouvelle" pitchFamily="2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79512" y="5161756"/>
            <a:ext cx="87849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i="1" dirty="0"/>
              <a:t>http://</a:t>
            </a:r>
            <a:r>
              <a:rPr lang="en-US" sz="1600" i="1" dirty="0" err="1"/>
              <a:t>net.tutsplus.com</a:t>
            </a:r>
            <a:r>
              <a:rPr lang="en-US" sz="1600" i="1" dirty="0"/>
              <a:t>/tutorials/html-</a:t>
            </a:r>
            <a:r>
              <a:rPr lang="en-US" sz="1600" i="1" dirty="0" err="1"/>
              <a:t>css</a:t>
            </a:r>
            <a:r>
              <a:rPr lang="en-US" sz="1600" i="1" dirty="0"/>
              <a:t>-techniques/sass-</a:t>
            </a:r>
            <a:r>
              <a:rPr lang="en-US" sz="1600" i="1" dirty="0" err="1"/>
              <a:t>vs</a:t>
            </a:r>
            <a:r>
              <a:rPr lang="en-US" sz="1600" i="1" dirty="0"/>
              <a:t>-less-</a:t>
            </a:r>
            <a:r>
              <a:rPr lang="en-US" sz="1600" i="1" dirty="0" err="1"/>
              <a:t>vs</a:t>
            </a:r>
            <a:r>
              <a:rPr lang="en-US" sz="1600" i="1" dirty="0"/>
              <a:t>-stylus-a-preprocessor-shootout/</a:t>
            </a:r>
          </a:p>
        </p:txBody>
      </p:sp>
    </p:spTree>
    <p:extLst>
      <p:ext uri="{BB962C8B-B14F-4D97-AF65-F5344CB8AC3E}">
        <p14:creationId xmlns:p14="http://schemas.microsoft.com/office/powerpoint/2010/main" val="18263242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b="1" dirty="0" smtClean="0"/>
              <a:t>Demo – CSS - </a:t>
            </a:r>
            <a:r>
              <a:rPr lang="sv-SE" b="1" dirty="0" err="1" smtClean="0"/>
              <a:t>Inlänkning</a:t>
            </a:r>
            <a:endParaRPr lang="sv-SE" b="1" dirty="0"/>
          </a:p>
        </p:txBody>
      </p:sp>
      <p:pic>
        <p:nvPicPr>
          <p:cNvPr id="115714" name="Picture 2" descr="C:\Dropbox\Avatar\Avatar228x22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633364"/>
            <a:ext cx="2088232" cy="2088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67544" y="3735219"/>
            <a:ext cx="208823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sv-SE" dirty="0" err="1" smtClean="0">
                <a:latin typeface="Times New Roman"/>
                <a:cs typeface="Times New Roman"/>
              </a:rPr>
              <a:t>johan.leitet@lnu.se</a:t>
            </a:r>
            <a:r>
              <a:rPr lang="sv-SE" dirty="0" smtClean="0">
                <a:latin typeface="Times New Roman"/>
                <a:cs typeface="Times New Roman"/>
              </a:rPr>
              <a:t/>
            </a:r>
            <a:br>
              <a:rPr lang="sv-SE" dirty="0" smtClean="0">
                <a:latin typeface="Times New Roman"/>
                <a:cs typeface="Times New Roman"/>
              </a:rPr>
            </a:br>
            <a:r>
              <a:rPr lang="sv-SE" dirty="0" smtClean="0">
                <a:latin typeface="Times New Roman"/>
                <a:cs typeface="Times New Roman"/>
              </a:rPr>
              <a:t>@</a:t>
            </a:r>
            <a:r>
              <a:rPr lang="sv-SE" dirty="0" err="1" smtClean="0">
                <a:latin typeface="Times New Roman"/>
                <a:cs typeface="Times New Roman"/>
              </a:rPr>
              <a:t>leitet</a:t>
            </a:r>
            <a:r>
              <a:rPr lang="sv-SE" dirty="0" smtClean="0">
                <a:latin typeface="Times New Roman"/>
                <a:cs typeface="Times New Roman"/>
              </a:rPr>
              <a:t/>
            </a:r>
            <a:br>
              <a:rPr lang="sv-SE" dirty="0" smtClean="0">
                <a:latin typeface="Times New Roman"/>
                <a:cs typeface="Times New Roman"/>
              </a:rPr>
            </a:br>
            <a:r>
              <a:rPr lang="sv-SE" dirty="0" err="1" smtClean="0">
                <a:latin typeface="Times New Roman"/>
                <a:cs typeface="Times New Roman"/>
              </a:rPr>
              <a:t>johan.leitet.se</a:t>
            </a:r>
            <a:endParaRPr lang="sv-SE" dirty="0" smtClean="0">
              <a:latin typeface="Times New Roman"/>
              <a:cs typeface="Times New Roman"/>
            </a:endParaRPr>
          </a:p>
          <a:p>
            <a:pPr algn="r"/>
            <a:endParaRPr lang="sv-SE" dirty="0" smtClean="0">
              <a:latin typeface="Times New Roman"/>
              <a:cs typeface="Times New Roman"/>
            </a:endParaRPr>
          </a:p>
          <a:p>
            <a:pPr algn="r"/>
            <a:endParaRPr lang="sv-SE" dirty="0" smtClean="0">
              <a:latin typeface="Minya Nouvell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15954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Lokala stilar</a:t>
            </a:r>
            <a:endParaRPr lang="sv-SE" dirty="0"/>
          </a:p>
        </p:txBody>
      </p:sp>
      <p:sp>
        <p:nvSpPr>
          <p:cNvPr id="4" name="Rectangle 3"/>
          <p:cNvSpPr/>
          <p:nvPr/>
        </p:nvSpPr>
        <p:spPr>
          <a:xfrm>
            <a:off x="467544" y="3503156"/>
            <a:ext cx="5047741" cy="123110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endParaRPr lang="en-US" sz="800" dirty="0" smtClean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&lt;p 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style</a:t>
            </a:r>
            <a: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400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"color:#6C9; </a:t>
            </a:r>
            <a:r>
              <a:rPr lang="en-US" sz="1400" dirty="0" err="1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text-align:center</a:t>
            </a:r>
            <a:r>
              <a:rPr lang="en-US" sz="1400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&gt;</a:t>
            </a:r>
            <a:endParaRPr lang="en-US" sz="14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sz="14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Centrerad</a:t>
            </a:r>
            <a:r>
              <a:rPr lang="en-US" sz="14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blåaktig</a:t>
            </a:r>
            <a:r>
              <a:rPr lang="en-US" sz="14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text</a:t>
            </a:r>
          </a:p>
          <a:p>
            <a:r>
              <a:rPr lang="en-US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&lt;/p&gt;</a:t>
            </a:r>
            <a:endParaRPr lang="en-US" sz="1400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endParaRPr lang="en-US" sz="1400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907704" y="4734262"/>
            <a:ext cx="2358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solidFill>
                  <a:srgbClr val="4086C0"/>
                </a:solidFill>
                <a:latin typeface="Times New Roman" pitchFamily="18" charset="0"/>
                <a:cs typeface="Times New Roman" pitchFamily="18" charset="0"/>
              </a:rPr>
              <a:t>Centrerad, blåaktig text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9552" y="1227445"/>
            <a:ext cx="4483920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600" b="1" dirty="0" smtClean="0">
                <a:latin typeface="Minya Nouvelle" pitchFamily="2" charset="0"/>
              </a:rPr>
              <a:t>Fördelar:</a:t>
            </a:r>
          </a:p>
          <a:p>
            <a:pPr marL="285750" indent="-285750">
              <a:buFont typeface="Arial" charset="0"/>
              <a:buChar char="•"/>
            </a:pPr>
            <a:r>
              <a:rPr lang="sv-SE" sz="1600" dirty="0" smtClean="0">
                <a:latin typeface="Minya Nouvelle" pitchFamily="2" charset="0"/>
              </a:rPr>
              <a:t>Enkelt och smidigt</a:t>
            </a:r>
          </a:p>
          <a:p>
            <a:pPr marL="285750" indent="-285750">
              <a:buFont typeface="Arial" charset="0"/>
              <a:buChar char="•"/>
            </a:pPr>
            <a:endParaRPr lang="sv-SE" sz="1600" dirty="0">
              <a:latin typeface="Minya Nouvelle" pitchFamily="2" charset="0"/>
            </a:endParaRPr>
          </a:p>
          <a:p>
            <a:r>
              <a:rPr lang="sv-SE" sz="1600" b="1" dirty="0" smtClean="0">
                <a:latin typeface="Minya Nouvelle" pitchFamily="2" charset="0"/>
              </a:rPr>
              <a:t>Nackdelar:</a:t>
            </a:r>
          </a:p>
          <a:p>
            <a:pPr marL="285750" indent="-285750">
              <a:buFont typeface="Arial" charset="0"/>
              <a:buChar char="•"/>
            </a:pPr>
            <a:r>
              <a:rPr lang="sv-SE" sz="1600" dirty="0" smtClean="0">
                <a:latin typeface="Minya Nouvelle" pitchFamily="2" charset="0"/>
              </a:rPr>
              <a:t>Mycket svårt att underhålla</a:t>
            </a:r>
          </a:p>
          <a:p>
            <a:pPr marL="285750" indent="-285750">
              <a:buFont typeface="Arial" charset="0"/>
              <a:buChar char="•"/>
            </a:pPr>
            <a:r>
              <a:rPr lang="sv-SE" sz="1600" dirty="0" smtClean="0">
                <a:latin typeface="Minya Nouvelle" pitchFamily="2" charset="0"/>
              </a:rPr>
              <a:t>Blandar upp innehåll och presentation</a:t>
            </a:r>
          </a:p>
          <a:p>
            <a:pPr marL="285750" indent="-285750">
              <a:buFont typeface="Arial" charset="0"/>
              <a:buChar char="•"/>
            </a:pPr>
            <a:r>
              <a:rPr lang="sv-SE" sz="1600" dirty="0" smtClean="0">
                <a:latin typeface="Minya Nouvelle" pitchFamily="2" charset="0"/>
              </a:rPr>
              <a:t>Alla stilmallar finns inte på samma ställe</a:t>
            </a:r>
          </a:p>
          <a:p>
            <a:pPr marL="285750" indent="-285750">
              <a:buFont typeface="Arial" charset="0"/>
              <a:buChar char="•"/>
            </a:pPr>
            <a:r>
              <a:rPr lang="sv-SE" sz="1600" dirty="0" smtClean="0">
                <a:latin typeface="Minya Nouvelle" pitchFamily="2" charset="0"/>
              </a:rPr>
              <a:t>Återupprepning av kod</a:t>
            </a:r>
          </a:p>
        </p:txBody>
      </p:sp>
      <p:pic>
        <p:nvPicPr>
          <p:cNvPr id="8" name="Picture 2" descr="S:\dfm\info\icons\v-collections\v_collections_png\software_graphics_media\128x128\shadow\palett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0352" y="334426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138" name="Picture 2" descr="S:\dfm\info\icons\v-collections\v_collections_png\software_graphics_media\64x64\shadow\element_warnin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4408" y="985292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140" name="Picture 4" descr="S:\dfm\info\icons\v-collections\v_collections_png\basic_foundation\128x128\shadow\sign_warnin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0808" y="2070347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6193344" y="3289547"/>
            <a:ext cx="23762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dirty="0" smtClean="0">
                <a:latin typeface="Minya Nouvelle" pitchFamily="2" charset="0"/>
              </a:rPr>
              <a:t>Undvik för allt annat än testsyfte, och vissa specialfall</a:t>
            </a:r>
          </a:p>
        </p:txBody>
      </p:sp>
    </p:spTree>
    <p:extLst>
      <p:ext uri="{BB962C8B-B14F-4D97-AF65-F5344CB8AC3E}">
        <p14:creationId xmlns:p14="http://schemas.microsoft.com/office/powerpoint/2010/main" val="5015408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Interna stilmallar</a:t>
            </a:r>
            <a:endParaRPr lang="sv-SE" dirty="0"/>
          </a:p>
        </p:txBody>
      </p:sp>
      <p:sp>
        <p:nvSpPr>
          <p:cNvPr id="4" name="Rectangle 3"/>
          <p:cNvSpPr/>
          <p:nvPr/>
        </p:nvSpPr>
        <p:spPr>
          <a:xfrm>
            <a:off x="474132" y="2146999"/>
            <a:ext cx="3911886" cy="164660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6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&lt;head&gt;</a:t>
            </a:r>
            <a:b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…</a:t>
            </a:r>
            <a:b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</a:br>
            <a:endParaRPr lang="en-US" sz="700" dirty="0" smtClean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 &lt;style </a:t>
            </a:r>
            <a:r>
              <a:rPr lang="en-US" sz="12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type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"text/</a:t>
            </a:r>
            <a:r>
              <a:rPr lang="en-US" sz="1200" b="1" dirty="0" err="1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css</a:t>
            </a:r>
            <a:r>
              <a:rPr lang="en-US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&gt;</a:t>
            </a:r>
            <a:endParaRPr lang="en-US" sz="12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sz="12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p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{ </a:t>
            </a:r>
            <a:r>
              <a:rPr lang="en-US" sz="12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color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red; }</a:t>
            </a:r>
          </a:p>
          <a:p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&lt;/style&gt;</a:t>
            </a:r>
            <a:endParaRPr lang="en-US" sz="1200" b="1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…</a:t>
            </a:r>
          </a:p>
          <a:p>
            <a: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&lt;/head&gt;</a:t>
            </a:r>
            <a:endParaRPr lang="en-US" sz="1400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Freeform 4"/>
          <p:cNvSpPr/>
          <p:nvPr/>
        </p:nvSpPr>
        <p:spPr>
          <a:xfrm rot="1256354">
            <a:off x="2765416" y="2945038"/>
            <a:ext cx="1835624" cy="538336"/>
          </a:xfrm>
          <a:custGeom>
            <a:avLst/>
            <a:gdLst>
              <a:gd name="connsiteX0" fmla="*/ 1835624 w 1835624"/>
              <a:gd name="connsiteY0" fmla="*/ 0 h 538336"/>
              <a:gd name="connsiteX1" fmla="*/ 1255594 w 1835624"/>
              <a:gd name="connsiteY1" fmla="*/ 484496 h 538336"/>
              <a:gd name="connsiteX2" fmla="*/ 0 w 1835624"/>
              <a:gd name="connsiteY2" fmla="*/ 504968 h 538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35624" h="538336">
                <a:moveTo>
                  <a:pt x="1835624" y="0"/>
                </a:moveTo>
                <a:cubicBezTo>
                  <a:pt x="1698577" y="200167"/>
                  <a:pt x="1561531" y="400335"/>
                  <a:pt x="1255594" y="484496"/>
                </a:cubicBezTo>
                <a:cubicBezTo>
                  <a:pt x="949657" y="568657"/>
                  <a:pt x="474828" y="536812"/>
                  <a:pt x="0" y="504968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8" name="TextBox 7"/>
          <p:cNvSpPr txBox="1"/>
          <p:nvPr/>
        </p:nvSpPr>
        <p:spPr>
          <a:xfrm rot="1860552">
            <a:off x="4418758" y="2997159"/>
            <a:ext cx="16498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600" dirty="0" smtClean="0">
                <a:solidFill>
                  <a:srgbClr val="FF0000"/>
                </a:solidFill>
                <a:latin typeface="Minya Nouvelle" pitchFamily="2" charset="0"/>
              </a:rPr>
              <a:t>Här skriver vår </a:t>
            </a:r>
            <a:br>
              <a:rPr lang="sv-SE" sz="1600" dirty="0" smtClean="0">
                <a:solidFill>
                  <a:srgbClr val="FF0000"/>
                </a:solidFill>
                <a:latin typeface="Minya Nouvelle" pitchFamily="2" charset="0"/>
              </a:rPr>
            </a:br>
            <a:r>
              <a:rPr lang="sv-SE" sz="1600" dirty="0" err="1" smtClean="0">
                <a:solidFill>
                  <a:srgbClr val="FF0000"/>
                </a:solidFill>
                <a:latin typeface="Minya Nouvelle" pitchFamily="2" charset="0"/>
              </a:rPr>
              <a:t>stilmallskod</a:t>
            </a:r>
            <a:endParaRPr lang="sv-SE" sz="1600" dirty="0" smtClean="0">
              <a:solidFill>
                <a:srgbClr val="FF0000"/>
              </a:solidFill>
              <a:latin typeface="Minya Nouvelle" pitchFamily="2" charset="0"/>
            </a:endParaRPr>
          </a:p>
        </p:txBody>
      </p:sp>
      <p:pic>
        <p:nvPicPr>
          <p:cNvPr id="88066" name="Picture 2" descr="S:\dfm\info\icons\v-collections\v_collections_png\software_graphics_media\128x128\shadow\palett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0352" y="334426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reeform 8"/>
          <p:cNvSpPr/>
          <p:nvPr/>
        </p:nvSpPr>
        <p:spPr>
          <a:xfrm>
            <a:off x="1920257" y="2095150"/>
            <a:ext cx="1194179" cy="675564"/>
          </a:xfrm>
          <a:custGeom>
            <a:avLst/>
            <a:gdLst>
              <a:gd name="connsiteX0" fmla="*/ 1194179 w 1194179"/>
              <a:gd name="connsiteY0" fmla="*/ 0 h 675564"/>
              <a:gd name="connsiteX1" fmla="*/ 518615 w 1194179"/>
              <a:gd name="connsiteY1" fmla="*/ 320722 h 675564"/>
              <a:gd name="connsiteX2" fmla="*/ 0 w 1194179"/>
              <a:gd name="connsiteY2" fmla="*/ 675564 h 6755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94179" h="675564">
                <a:moveTo>
                  <a:pt x="1194179" y="0"/>
                </a:moveTo>
                <a:cubicBezTo>
                  <a:pt x="955912" y="104064"/>
                  <a:pt x="717645" y="208128"/>
                  <a:pt x="518615" y="320722"/>
                </a:cubicBezTo>
                <a:cubicBezTo>
                  <a:pt x="319585" y="433316"/>
                  <a:pt x="159792" y="554440"/>
                  <a:pt x="0" y="675564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0" name="TextBox 9"/>
          <p:cNvSpPr txBox="1"/>
          <p:nvPr/>
        </p:nvSpPr>
        <p:spPr>
          <a:xfrm>
            <a:off x="3017866" y="1883934"/>
            <a:ext cx="32960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400" dirty="0" smtClean="0">
                <a:solidFill>
                  <a:srgbClr val="FF0000"/>
                </a:solidFill>
                <a:latin typeface="Minya Nouvelle" pitchFamily="2" charset="0"/>
              </a:rPr>
              <a:t>"text/</a:t>
            </a:r>
            <a:r>
              <a:rPr lang="sv-SE" sz="1400" dirty="0" err="1" smtClean="0">
                <a:solidFill>
                  <a:srgbClr val="FF0000"/>
                </a:solidFill>
                <a:latin typeface="Minya Nouvelle" pitchFamily="2" charset="0"/>
              </a:rPr>
              <a:t>css</a:t>
            </a:r>
            <a:r>
              <a:rPr lang="sv-SE" sz="1400" dirty="0" smtClean="0">
                <a:solidFill>
                  <a:srgbClr val="FF0000"/>
                </a:solidFill>
                <a:latin typeface="Minya Nouvelle" pitchFamily="2" charset="0"/>
              </a:rPr>
              <a:t>" default. Behöver inte anges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193344" y="3289547"/>
            <a:ext cx="23762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dirty="0" smtClean="0">
                <a:latin typeface="Minya Nouvelle" pitchFamily="2" charset="0"/>
              </a:rPr>
              <a:t>Använd enbart för sidspecifika avvikelser, om än då</a:t>
            </a:r>
          </a:p>
        </p:txBody>
      </p:sp>
      <p:pic>
        <p:nvPicPr>
          <p:cNvPr id="14" name="Picture 6" descr="S:\dfm\info\icons\v-collections\v_collections_png\basic_foundation\128x128\shadow\informati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0808" y="2103546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070" name="Picture 6" descr="S:\dfm\info\icons\v-collections\v_collections_png\software_graphics_media\64x64\shadow\element_int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4808" y="944027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45199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Externa stilmallar</a:t>
            </a:r>
            <a:endParaRPr lang="sv-SE" dirty="0"/>
          </a:p>
        </p:txBody>
      </p:sp>
      <p:pic>
        <p:nvPicPr>
          <p:cNvPr id="5" name="Picture 2" descr="S:\dfm\info\icons\v-collections\v_collections_png\software_graphics_media\128x128\shadow\palett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0352" y="334426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114" name="Picture 2" descr="S:\dfm\info\icons\v-collections\v_collections_png\software_graphics_media\64x64\shadow\code_colore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2400" y="1057300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415008" y="3289547"/>
            <a:ext cx="23762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dirty="0" smtClean="0">
                <a:latin typeface="Minya Nouvelle" pitchFamily="2" charset="0"/>
              </a:rPr>
              <a:t>Använd denna metod uteslutande</a:t>
            </a:r>
          </a:p>
        </p:txBody>
      </p:sp>
      <p:pic>
        <p:nvPicPr>
          <p:cNvPr id="7" name="Picture 4" descr="S:\dfm\info\icons\v-collections\v_collections_png\business_finance_data\128x128\shadow\hand_thumb_up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2937" y="2070346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539552" y="1227445"/>
            <a:ext cx="450315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600" b="1" dirty="0" smtClean="0">
                <a:latin typeface="Minya Nouvelle" pitchFamily="2" charset="0"/>
              </a:rPr>
              <a:t>Fördelar:</a:t>
            </a:r>
          </a:p>
          <a:p>
            <a:pPr marL="285750" indent="-285750">
              <a:buFont typeface="Arial" charset="0"/>
              <a:buChar char="•"/>
            </a:pPr>
            <a:r>
              <a:rPr lang="sv-SE" sz="1600" dirty="0" smtClean="0">
                <a:latin typeface="Minya Nouvelle" pitchFamily="2" charset="0"/>
              </a:rPr>
              <a:t>Lätt att ändra stilmall för flera sidor samtidigt</a:t>
            </a:r>
          </a:p>
          <a:p>
            <a:pPr marL="285750" indent="-285750">
              <a:buFont typeface="Arial" charset="0"/>
              <a:buChar char="•"/>
            </a:pPr>
            <a:r>
              <a:rPr lang="sv-SE" sz="1600" dirty="0" smtClean="0">
                <a:latin typeface="Minya Nouvelle" pitchFamily="2" charset="0"/>
              </a:rPr>
              <a:t>Du får ett enhetligt utseende på sajten</a:t>
            </a:r>
          </a:p>
        </p:txBody>
      </p:sp>
      <p:sp>
        <p:nvSpPr>
          <p:cNvPr id="9" name="Rectangle 8"/>
          <p:cNvSpPr/>
          <p:nvPr/>
        </p:nvSpPr>
        <p:spPr>
          <a:xfrm>
            <a:off x="326892" y="2589342"/>
            <a:ext cx="6114092" cy="1277273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6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&lt;head&gt;</a:t>
            </a:r>
            <a:b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&lt;title&gt;</a:t>
            </a:r>
            <a:r>
              <a:rPr lang="en-US" sz="1400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Sida</a:t>
            </a:r>
            <a: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med </a:t>
            </a:r>
            <a:r>
              <a:rPr lang="en-US" sz="1400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stilmallar</a:t>
            </a:r>
            <a: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&lt;/title&gt;</a:t>
            </a:r>
            <a:b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</a:br>
            <a:endParaRPr lang="en-US" sz="700" dirty="0" smtClean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 &lt;link </a:t>
            </a:r>
            <a:r>
              <a:rPr lang="en-US" sz="12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rel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en-US" sz="1200" b="1" dirty="0" err="1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stylesheet</a:t>
            </a:r>
            <a:r>
              <a:rPr lang="en-US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 </a:t>
            </a:r>
            <a:r>
              <a:rPr lang="en-US" sz="12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type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"text/</a:t>
            </a:r>
            <a:r>
              <a:rPr lang="en-US" sz="1200" b="1" dirty="0" err="1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css</a:t>
            </a:r>
            <a:r>
              <a:rPr lang="en-US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 </a:t>
            </a:r>
            <a:r>
              <a:rPr lang="en-US" sz="12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href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"basic.css" 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/&gt;</a:t>
            </a:r>
          </a:p>
          <a:p>
            <a: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…</a:t>
            </a:r>
          </a:p>
          <a:p>
            <a: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&lt;/head&gt;</a:t>
            </a:r>
            <a:endParaRPr lang="en-US" sz="1400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0" name="Freeform 9"/>
          <p:cNvSpPr/>
          <p:nvPr/>
        </p:nvSpPr>
        <p:spPr>
          <a:xfrm rot="10029995">
            <a:off x="3185124" y="3477502"/>
            <a:ext cx="498119" cy="535793"/>
          </a:xfrm>
          <a:custGeom>
            <a:avLst/>
            <a:gdLst>
              <a:gd name="connsiteX0" fmla="*/ 1194179 w 1194179"/>
              <a:gd name="connsiteY0" fmla="*/ 0 h 675564"/>
              <a:gd name="connsiteX1" fmla="*/ 518615 w 1194179"/>
              <a:gd name="connsiteY1" fmla="*/ 320722 h 675564"/>
              <a:gd name="connsiteX2" fmla="*/ 0 w 1194179"/>
              <a:gd name="connsiteY2" fmla="*/ 675564 h 6755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94179" h="675564">
                <a:moveTo>
                  <a:pt x="1194179" y="0"/>
                </a:moveTo>
                <a:cubicBezTo>
                  <a:pt x="955912" y="104064"/>
                  <a:pt x="717645" y="208128"/>
                  <a:pt x="518615" y="320722"/>
                </a:cubicBezTo>
                <a:cubicBezTo>
                  <a:pt x="319585" y="433316"/>
                  <a:pt x="159792" y="554440"/>
                  <a:pt x="0" y="675564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1" name="TextBox 10"/>
          <p:cNvSpPr txBox="1"/>
          <p:nvPr/>
        </p:nvSpPr>
        <p:spPr>
          <a:xfrm rot="21278497">
            <a:off x="2276641" y="4024855"/>
            <a:ext cx="25058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400" dirty="0" smtClean="0">
                <a:solidFill>
                  <a:srgbClr val="FF0000"/>
                </a:solidFill>
                <a:latin typeface="Minya Nouvelle" pitchFamily="2" charset="0"/>
              </a:rPr>
              <a:t>Behöver inte anges i HTML5</a:t>
            </a:r>
          </a:p>
        </p:txBody>
      </p:sp>
      <p:sp>
        <p:nvSpPr>
          <p:cNvPr id="12" name="TextBox 11"/>
          <p:cNvSpPr txBox="1"/>
          <p:nvPr/>
        </p:nvSpPr>
        <p:spPr>
          <a:xfrm rot="20708270">
            <a:off x="5017302" y="4061731"/>
            <a:ext cx="14077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400" dirty="0" smtClean="0">
                <a:solidFill>
                  <a:srgbClr val="FF0000"/>
                </a:solidFill>
                <a:latin typeface="Minya Nouvelle" pitchFamily="2" charset="0"/>
              </a:rPr>
              <a:t>Filändelse </a:t>
            </a:r>
            <a:r>
              <a:rPr lang="sv-SE" sz="1400" b="1" dirty="0" smtClean="0">
                <a:solidFill>
                  <a:srgbClr val="FF0000"/>
                </a:solidFill>
                <a:latin typeface="Minya Nouvelle" pitchFamily="2" charset="0"/>
              </a:rPr>
              <a:t>.</a:t>
            </a:r>
            <a:r>
              <a:rPr lang="sv-SE" sz="1400" b="1" dirty="0" err="1" smtClean="0">
                <a:solidFill>
                  <a:srgbClr val="FF0000"/>
                </a:solidFill>
                <a:latin typeface="Minya Nouvelle" pitchFamily="2" charset="0"/>
              </a:rPr>
              <a:t>css</a:t>
            </a:r>
            <a:endParaRPr lang="sv-SE" sz="1400" b="1" dirty="0" smtClean="0">
              <a:solidFill>
                <a:srgbClr val="FF0000"/>
              </a:solidFill>
              <a:latin typeface="Minya Nouvelle" pitchFamily="2" charset="0"/>
            </a:endParaRPr>
          </a:p>
        </p:txBody>
      </p:sp>
      <p:sp>
        <p:nvSpPr>
          <p:cNvPr id="4" name="Freeform 3"/>
          <p:cNvSpPr/>
          <p:nvPr/>
        </p:nvSpPr>
        <p:spPr>
          <a:xfrm>
            <a:off x="5228281" y="3398293"/>
            <a:ext cx="237647" cy="689211"/>
          </a:xfrm>
          <a:custGeom>
            <a:avLst/>
            <a:gdLst>
              <a:gd name="connsiteX0" fmla="*/ 237647 w 237647"/>
              <a:gd name="connsiteY0" fmla="*/ 689211 h 689211"/>
              <a:gd name="connsiteX1" fmla="*/ 5635 w 237647"/>
              <a:gd name="connsiteY1" fmla="*/ 559558 h 689211"/>
              <a:gd name="connsiteX2" fmla="*/ 94346 w 237647"/>
              <a:gd name="connsiteY2" fmla="*/ 0 h 6892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7647" h="689211">
                <a:moveTo>
                  <a:pt x="237647" y="689211"/>
                </a:moveTo>
                <a:cubicBezTo>
                  <a:pt x="133582" y="681818"/>
                  <a:pt x="29518" y="674426"/>
                  <a:pt x="5635" y="559558"/>
                </a:cubicBezTo>
                <a:cubicBezTo>
                  <a:pt x="-18248" y="444690"/>
                  <a:pt x="38049" y="222345"/>
                  <a:pt x="94346" y="0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6821926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@import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67544" y="1345332"/>
            <a:ext cx="3911886" cy="164660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6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&lt;head&gt;</a:t>
            </a:r>
            <a:b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…</a:t>
            </a:r>
            <a:b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</a:br>
            <a:endParaRPr lang="en-US" sz="700" dirty="0" smtClean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 &lt;style </a:t>
            </a:r>
            <a:r>
              <a:rPr lang="en-US" sz="12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type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"text/</a:t>
            </a:r>
            <a:r>
              <a:rPr lang="en-US" sz="1200" b="1" dirty="0" err="1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css</a:t>
            </a:r>
            <a:r>
              <a:rPr lang="en-US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&gt;</a:t>
            </a:r>
            <a:endParaRPr lang="en-US" sz="12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sz="12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@import </a:t>
            </a:r>
            <a:r>
              <a:rPr lang="en-US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url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(”</a:t>
            </a:r>
            <a:r>
              <a:rPr lang="en-US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style.css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”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);</a:t>
            </a:r>
          </a:p>
          <a:p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&lt;/style&gt;</a:t>
            </a:r>
          </a:p>
          <a:p>
            <a: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&lt;/head&gt;</a:t>
            </a:r>
            <a:endParaRPr lang="en-US" sz="1400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211960" y="3937620"/>
            <a:ext cx="3600400" cy="101566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endParaRPr lang="en-US" sz="1200" b="1" dirty="0" smtClean="0">
              <a:solidFill>
                <a:srgbClr val="4086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2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200" b="1" dirty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url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(”</a:t>
            </a:r>
            <a:r>
              <a:rPr lang="en-US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style.css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”)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sz="1200" b="1" dirty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@import </a:t>
            </a:r>
            <a:r>
              <a:rPr lang="en-US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url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(”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style-</a:t>
            </a:r>
            <a:r>
              <a:rPr lang="en-US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layout.css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”);</a:t>
            </a:r>
          </a:p>
          <a:p>
            <a:endParaRPr lang="en-US" sz="1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sz="1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211960" y="3505572"/>
            <a:ext cx="1800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Minya Nouvelle" pitchFamily="2" charset="0"/>
              </a:rPr>
              <a:t>Eller </a:t>
            </a:r>
            <a:r>
              <a:rPr lang="en-US" dirty="0" err="1" smtClean="0">
                <a:latin typeface="Minya Nouvelle" pitchFamily="2" charset="0"/>
              </a:rPr>
              <a:t>i</a:t>
            </a:r>
            <a:r>
              <a:rPr lang="en-US" dirty="0" smtClean="0">
                <a:latin typeface="Minya Nouvelle" pitchFamily="2" charset="0"/>
              </a:rPr>
              <a:t> en </a:t>
            </a:r>
            <a:r>
              <a:rPr lang="en-US" dirty="0" err="1" smtClean="0">
                <a:latin typeface="Minya Nouvelle" pitchFamily="2" charset="0"/>
              </a:rPr>
              <a:t>css-fil</a:t>
            </a:r>
            <a:r>
              <a:rPr lang="en-US" dirty="0">
                <a:latin typeface="Minya Nouvelle" pitchFamily="2" charset="0"/>
              </a:rPr>
              <a:t>:</a:t>
            </a:r>
            <a:endParaRPr lang="en-US" dirty="0" smtClean="0">
              <a:latin typeface="Minya Nouvell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80856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sz="4000" b="1" dirty="0" smtClean="0"/>
              <a:t>Demo – CSS - </a:t>
            </a:r>
            <a:r>
              <a:rPr lang="sv-SE" sz="4000" b="1" dirty="0" err="1" smtClean="0"/>
              <a:t>Pseudoklasser</a:t>
            </a:r>
            <a:endParaRPr lang="sv-SE" sz="4000" b="1" dirty="0"/>
          </a:p>
        </p:txBody>
      </p:sp>
      <p:pic>
        <p:nvPicPr>
          <p:cNvPr id="115714" name="Picture 2" descr="C:\Dropbox\Avatar\Avatar228x22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633364"/>
            <a:ext cx="2088232" cy="2088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67544" y="3735219"/>
            <a:ext cx="208823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sv-SE" dirty="0" err="1" smtClean="0">
                <a:latin typeface="Times New Roman"/>
                <a:cs typeface="Times New Roman"/>
              </a:rPr>
              <a:t>johan.leitet@lnu.se</a:t>
            </a:r>
            <a:r>
              <a:rPr lang="sv-SE" dirty="0" smtClean="0">
                <a:latin typeface="Times New Roman"/>
                <a:cs typeface="Times New Roman"/>
              </a:rPr>
              <a:t/>
            </a:r>
            <a:br>
              <a:rPr lang="sv-SE" dirty="0" smtClean="0">
                <a:latin typeface="Times New Roman"/>
                <a:cs typeface="Times New Roman"/>
              </a:rPr>
            </a:br>
            <a:r>
              <a:rPr lang="sv-SE" dirty="0" smtClean="0">
                <a:latin typeface="Times New Roman"/>
                <a:cs typeface="Times New Roman"/>
              </a:rPr>
              <a:t>@</a:t>
            </a:r>
            <a:r>
              <a:rPr lang="sv-SE" dirty="0" err="1" smtClean="0">
                <a:latin typeface="Times New Roman"/>
                <a:cs typeface="Times New Roman"/>
              </a:rPr>
              <a:t>leitet</a:t>
            </a:r>
            <a:r>
              <a:rPr lang="sv-SE" dirty="0" smtClean="0">
                <a:latin typeface="Times New Roman"/>
                <a:cs typeface="Times New Roman"/>
              </a:rPr>
              <a:t/>
            </a:r>
            <a:br>
              <a:rPr lang="sv-SE" dirty="0" smtClean="0">
                <a:latin typeface="Times New Roman"/>
                <a:cs typeface="Times New Roman"/>
              </a:rPr>
            </a:br>
            <a:r>
              <a:rPr lang="sv-SE" dirty="0" err="1" smtClean="0">
                <a:latin typeface="Times New Roman"/>
                <a:cs typeface="Times New Roman"/>
              </a:rPr>
              <a:t>johan.leitet.se</a:t>
            </a:r>
            <a:endParaRPr lang="sv-SE" dirty="0" smtClean="0">
              <a:latin typeface="Times New Roman"/>
              <a:cs typeface="Times New Roman"/>
            </a:endParaRPr>
          </a:p>
          <a:p>
            <a:pPr algn="r"/>
            <a:endParaRPr lang="sv-SE" dirty="0" smtClean="0">
              <a:latin typeface="Times New Roman"/>
              <a:cs typeface="Times New Roman"/>
            </a:endParaRPr>
          </a:p>
          <a:p>
            <a:pPr algn="r"/>
            <a:endParaRPr lang="sv-SE" dirty="0" smtClean="0">
              <a:latin typeface="Minya Nouvell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11761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err="1" smtClean="0"/>
              <a:t>Pseudoklasser</a:t>
            </a:r>
            <a:endParaRPr lang="sv-SE" dirty="0"/>
          </a:p>
        </p:txBody>
      </p:sp>
      <p:sp>
        <p:nvSpPr>
          <p:cNvPr id="5" name="Rectangle 4"/>
          <p:cNvSpPr/>
          <p:nvPr/>
        </p:nvSpPr>
        <p:spPr>
          <a:xfrm>
            <a:off x="323528" y="1804388"/>
            <a:ext cx="3911886" cy="101566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a:link   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</a:t>
            </a:r>
            <a:r>
              <a:rPr lang="en-US" sz="1200" dirty="0" err="1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egenskap</a:t>
            </a:r>
            <a:r>
              <a:rPr lang="en-US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2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värde</a:t>
            </a:r>
            <a:r>
              <a:rPr lang="en-US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}</a:t>
            </a:r>
          </a:p>
          <a:p>
            <a:r>
              <a:rPr lang="en-US" sz="12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a:visited 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</a:t>
            </a:r>
            <a:r>
              <a:rPr lang="en-US" sz="1200" dirty="0" err="1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egenskap</a:t>
            </a:r>
            <a:r>
              <a:rPr lang="en-US" sz="12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2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värde</a:t>
            </a:r>
            <a:r>
              <a:rPr lang="en-US" sz="12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  <a:p>
            <a:r>
              <a:rPr lang="en-US" sz="12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a:focus  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</a:t>
            </a:r>
            <a:r>
              <a:rPr lang="en-US" sz="1200" dirty="0" err="1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egenskap</a:t>
            </a:r>
            <a:r>
              <a:rPr lang="en-US" sz="12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2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värde</a:t>
            </a:r>
            <a:r>
              <a:rPr lang="en-US" sz="12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}</a:t>
            </a:r>
          </a:p>
          <a:p>
            <a:r>
              <a:rPr lang="en-US" sz="12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a:hover  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</a:t>
            </a:r>
            <a:r>
              <a:rPr lang="en-US" sz="1200" dirty="0" err="1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egenskap</a:t>
            </a:r>
            <a:r>
              <a:rPr lang="en-US" sz="12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2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värde</a:t>
            </a:r>
            <a:r>
              <a:rPr lang="en-US" sz="12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}</a:t>
            </a:r>
          </a:p>
          <a:p>
            <a:r>
              <a:rPr lang="en-US" sz="12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a:active 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</a:t>
            </a:r>
            <a:r>
              <a:rPr lang="en-US" sz="1200" dirty="0" err="1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egenskap</a:t>
            </a:r>
            <a:r>
              <a:rPr lang="en-US" sz="12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2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värde</a:t>
            </a:r>
            <a:r>
              <a:rPr lang="en-US" sz="12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546984" y="1391023"/>
            <a:ext cx="6719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600" dirty="0" smtClean="0">
                <a:solidFill>
                  <a:srgbClr val="FF0000"/>
                </a:solidFill>
                <a:latin typeface="Minya Nouvelle" pitchFamily="2" charset="0"/>
              </a:rPr>
              <a:t>orörd</a:t>
            </a:r>
          </a:p>
        </p:txBody>
      </p:sp>
      <p:sp>
        <p:nvSpPr>
          <p:cNvPr id="8" name="TextBox 7"/>
          <p:cNvSpPr txBox="1"/>
          <p:nvPr/>
        </p:nvSpPr>
        <p:spPr>
          <a:xfrm rot="21214465">
            <a:off x="4387753" y="1748893"/>
            <a:ext cx="7922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600" dirty="0" smtClean="0">
                <a:solidFill>
                  <a:srgbClr val="FF0000"/>
                </a:solidFill>
                <a:latin typeface="Minya Nouvelle" pitchFamily="2" charset="0"/>
              </a:rPr>
              <a:t>besökt</a:t>
            </a:r>
          </a:p>
        </p:txBody>
      </p:sp>
      <p:sp>
        <p:nvSpPr>
          <p:cNvPr id="9" name="TextBox 8"/>
          <p:cNvSpPr txBox="1"/>
          <p:nvPr/>
        </p:nvSpPr>
        <p:spPr>
          <a:xfrm rot="188082">
            <a:off x="4376066" y="2135329"/>
            <a:ext cx="6976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600" dirty="0" smtClean="0">
                <a:solidFill>
                  <a:srgbClr val="FF0000"/>
                </a:solidFill>
                <a:latin typeface="Minya Nouvelle" pitchFamily="2" charset="0"/>
              </a:rPr>
              <a:t>fokus</a:t>
            </a:r>
          </a:p>
        </p:txBody>
      </p:sp>
      <p:sp>
        <p:nvSpPr>
          <p:cNvPr id="10" name="TextBox 9"/>
          <p:cNvSpPr txBox="1"/>
          <p:nvPr/>
        </p:nvSpPr>
        <p:spPr>
          <a:xfrm rot="20817569">
            <a:off x="4375191" y="2323428"/>
            <a:ext cx="23524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600" dirty="0" smtClean="0">
                <a:solidFill>
                  <a:srgbClr val="FF0000"/>
                </a:solidFill>
                <a:latin typeface="Minya Nouvelle" pitchFamily="2" charset="0"/>
              </a:rPr>
              <a:t>muspekare över länken</a:t>
            </a:r>
          </a:p>
        </p:txBody>
      </p:sp>
      <p:sp>
        <p:nvSpPr>
          <p:cNvPr id="11" name="TextBox 10"/>
          <p:cNvSpPr txBox="1"/>
          <p:nvPr/>
        </p:nvSpPr>
        <p:spPr>
          <a:xfrm rot="188082">
            <a:off x="3677958" y="2955497"/>
            <a:ext cx="20938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600" dirty="0" smtClean="0">
                <a:solidFill>
                  <a:srgbClr val="FF0000"/>
                </a:solidFill>
                <a:latin typeface="Minya Nouvelle" pitchFamily="2" charset="0"/>
              </a:rPr>
              <a:t>aktiv, precis klickad</a:t>
            </a:r>
          </a:p>
        </p:txBody>
      </p:sp>
      <p:sp>
        <p:nvSpPr>
          <p:cNvPr id="12" name="Freeform 11"/>
          <p:cNvSpPr/>
          <p:nvPr/>
        </p:nvSpPr>
        <p:spPr>
          <a:xfrm>
            <a:off x="2633303" y="1542027"/>
            <a:ext cx="934872" cy="245542"/>
          </a:xfrm>
          <a:custGeom>
            <a:avLst/>
            <a:gdLst>
              <a:gd name="connsiteX0" fmla="*/ 934872 w 934872"/>
              <a:gd name="connsiteY0" fmla="*/ 47650 h 245542"/>
              <a:gd name="connsiteX1" fmla="*/ 491320 w 934872"/>
              <a:gd name="connsiteY1" fmla="*/ 13530 h 245542"/>
              <a:gd name="connsiteX2" fmla="*/ 0 w 934872"/>
              <a:gd name="connsiteY2" fmla="*/ 245542 h 245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34872" h="245542">
                <a:moveTo>
                  <a:pt x="934872" y="47650"/>
                </a:moveTo>
                <a:cubicBezTo>
                  <a:pt x="791002" y="14099"/>
                  <a:pt x="647132" y="-19452"/>
                  <a:pt x="491320" y="13530"/>
                </a:cubicBezTo>
                <a:cubicBezTo>
                  <a:pt x="335508" y="46512"/>
                  <a:pt x="167754" y="146027"/>
                  <a:pt x="0" y="245542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3" name="Freeform 12"/>
          <p:cNvSpPr/>
          <p:nvPr/>
        </p:nvSpPr>
        <p:spPr>
          <a:xfrm>
            <a:off x="3220157" y="1887136"/>
            <a:ext cx="1235123" cy="241627"/>
          </a:xfrm>
          <a:custGeom>
            <a:avLst/>
            <a:gdLst>
              <a:gd name="connsiteX0" fmla="*/ 1235123 w 1235123"/>
              <a:gd name="connsiteY0" fmla="*/ 132445 h 241627"/>
              <a:gd name="connsiteX1" fmla="*/ 730155 w 1235123"/>
              <a:gd name="connsiteY1" fmla="*/ 2791 h 241627"/>
              <a:gd name="connsiteX2" fmla="*/ 0 w 1235123"/>
              <a:gd name="connsiteY2" fmla="*/ 241627 h 241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35123" h="241627">
                <a:moveTo>
                  <a:pt x="1235123" y="132445"/>
                </a:moveTo>
                <a:cubicBezTo>
                  <a:pt x="1085566" y="58519"/>
                  <a:pt x="936009" y="-15406"/>
                  <a:pt x="730155" y="2791"/>
                </a:cubicBezTo>
                <a:cubicBezTo>
                  <a:pt x="524301" y="20988"/>
                  <a:pt x="262150" y="131307"/>
                  <a:pt x="0" y="241627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4" name="Freeform 13"/>
          <p:cNvSpPr/>
          <p:nvPr/>
        </p:nvSpPr>
        <p:spPr>
          <a:xfrm>
            <a:off x="3247453" y="2272065"/>
            <a:ext cx="1180531" cy="47767"/>
          </a:xfrm>
          <a:custGeom>
            <a:avLst/>
            <a:gdLst>
              <a:gd name="connsiteX0" fmla="*/ 1180531 w 1180531"/>
              <a:gd name="connsiteY0" fmla="*/ 0 h 47767"/>
              <a:gd name="connsiteX1" fmla="*/ 0 w 1180531"/>
              <a:gd name="connsiteY1" fmla="*/ 47767 h 47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80531" h="47767">
                <a:moveTo>
                  <a:pt x="1180531" y="0"/>
                </a:moveTo>
                <a:lnTo>
                  <a:pt x="0" y="47767"/>
                </a:ln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5" name="Freeform 14"/>
          <p:cNvSpPr/>
          <p:nvPr/>
        </p:nvSpPr>
        <p:spPr>
          <a:xfrm>
            <a:off x="3254277" y="2472282"/>
            <a:ext cx="1173707" cy="311574"/>
          </a:xfrm>
          <a:custGeom>
            <a:avLst/>
            <a:gdLst>
              <a:gd name="connsiteX0" fmla="*/ 1173707 w 1173707"/>
              <a:gd name="connsiteY0" fmla="*/ 311574 h 311574"/>
              <a:gd name="connsiteX1" fmla="*/ 743803 w 1173707"/>
              <a:gd name="connsiteY1" fmla="*/ 31795 h 311574"/>
              <a:gd name="connsiteX2" fmla="*/ 0 w 1173707"/>
              <a:gd name="connsiteY2" fmla="*/ 18147 h 311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73707" h="311574">
                <a:moveTo>
                  <a:pt x="1173707" y="311574"/>
                </a:moveTo>
                <a:cubicBezTo>
                  <a:pt x="1056564" y="196136"/>
                  <a:pt x="939421" y="80699"/>
                  <a:pt x="743803" y="31795"/>
                </a:cubicBezTo>
                <a:cubicBezTo>
                  <a:pt x="548185" y="-17109"/>
                  <a:pt x="274092" y="519"/>
                  <a:pt x="0" y="18147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>
              <a:solidFill>
                <a:srgbClr val="FF0000"/>
              </a:solidFill>
            </a:endParaRPr>
          </a:p>
        </p:txBody>
      </p:sp>
      <p:sp>
        <p:nvSpPr>
          <p:cNvPr id="16" name="Freeform 15"/>
          <p:cNvSpPr/>
          <p:nvPr/>
        </p:nvSpPr>
        <p:spPr>
          <a:xfrm>
            <a:off x="2694718" y="2865742"/>
            <a:ext cx="1023582" cy="280186"/>
          </a:xfrm>
          <a:custGeom>
            <a:avLst/>
            <a:gdLst>
              <a:gd name="connsiteX0" fmla="*/ 1023582 w 1023582"/>
              <a:gd name="connsiteY0" fmla="*/ 245660 h 280186"/>
              <a:gd name="connsiteX1" fmla="*/ 388962 w 1023582"/>
              <a:gd name="connsiteY1" fmla="*/ 259308 h 280186"/>
              <a:gd name="connsiteX2" fmla="*/ 0 w 1023582"/>
              <a:gd name="connsiteY2" fmla="*/ 0 h 280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23582" h="280186">
                <a:moveTo>
                  <a:pt x="1023582" y="245660"/>
                </a:moveTo>
                <a:cubicBezTo>
                  <a:pt x="791570" y="272955"/>
                  <a:pt x="559559" y="300251"/>
                  <a:pt x="388962" y="259308"/>
                </a:cubicBezTo>
                <a:cubicBezTo>
                  <a:pt x="218365" y="218365"/>
                  <a:pt x="109182" y="109182"/>
                  <a:pt x="0" y="0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1" name="Rectangle 20"/>
          <p:cNvSpPr/>
          <p:nvPr/>
        </p:nvSpPr>
        <p:spPr>
          <a:xfrm>
            <a:off x="323527" y="3588613"/>
            <a:ext cx="4460327" cy="27699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div p:first-child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</a:t>
            </a:r>
            <a:r>
              <a:rPr lang="en-US" sz="1200" dirty="0" err="1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egenskap</a:t>
            </a:r>
            <a:r>
              <a:rPr lang="en-US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2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värde</a:t>
            </a:r>
            <a:r>
              <a:rPr lang="en-US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}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64591" y="4297660"/>
            <a:ext cx="40324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600" dirty="0" smtClean="0">
                <a:solidFill>
                  <a:srgbClr val="FF0000"/>
                </a:solidFill>
                <a:latin typeface="Minya Nouvelle" pitchFamily="2" charset="0"/>
              </a:rPr>
              <a:t>Alla p-taggar som är förstabarn och har en förfader i form av div</a:t>
            </a:r>
          </a:p>
        </p:txBody>
      </p:sp>
      <p:sp>
        <p:nvSpPr>
          <p:cNvPr id="23" name="Freeform 22"/>
          <p:cNvSpPr/>
          <p:nvPr/>
        </p:nvSpPr>
        <p:spPr>
          <a:xfrm>
            <a:off x="1972101" y="3869140"/>
            <a:ext cx="2604993" cy="784747"/>
          </a:xfrm>
          <a:custGeom>
            <a:avLst/>
            <a:gdLst>
              <a:gd name="connsiteX0" fmla="*/ 1781033 w 2604993"/>
              <a:gd name="connsiteY0" fmla="*/ 784747 h 784747"/>
              <a:gd name="connsiteX1" fmla="*/ 2518012 w 2604993"/>
              <a:gd name="connsiteY1" fmla="*/ 498144 h 784747"/>
              <a:gd name="connsiteX2" fmla="*/ 0 w 2604993"/>
              <a:gd name="connsiteY2" fmla="*/ 0 h 7847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04993" h="784747">
                <a:moveTo>
                  <a:pt x="1781033" y="784747"/>
                </a:moveTo>
                <a:cubicBezTo>
                  <a:pt x="2297942" y="706841"/>
                  <a:pt x="2814851" y="628935"/>
                  <a:pt x="2518012" y="498144"/>
                </a:cubicBezTo>
                <a:cubicBezTo>
                  <a:pt x="2221173" y="367353"/>
                  <a:pt x="1110586" y="183676"/>
                  <a:pt x="0" y="0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5" name="Rectangle 24"/>
          <p:cNvSpPr/>
          <p:nvPr/>
        </p:nvSpPr>
        <p:spPr>
          <a:xfrm>
            <a:off x="4932040" y="3569015"/>
            <a:ext cx="3911886" cy="175432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&lt;div&gt;</a:t>
            </a:r>
          </a:p>
          <a:p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&lt;p&gt;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Jag </a:t>
            </a:r>
            <a:r>
              <a:rPr lang="en-US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är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första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barn.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&lt;/p&gt;</a:t>
            </a:r>
            <a:endParaRPr lang="en-US" sz="1200" b="1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   &lt;</a:t>
            </a:r>
            <a:r>
              <a:rPr lang="en-US" sz="1200" dirty="0" err="1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ul</a:t>
            </a:r>
            <a:r>
              <a:rPr lang="en-US" sz="1200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&gt;</a:t>
            </a:r>
          </a:p>
          <a:p>
            <a:r>
              <a:rPr lang="en-US" sz="12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sz="1200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&lt;li&gt;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&lt;p&gt;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Jag </a:t>
            </a:r>
            <a:r>
              <a:rPr lang="en-US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också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!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&lt;/p&gt;</a:t>
            </a:r>
            <a:r>
              <a:rPr lang="en-US" sz="1200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&lt;/li&gt;</a:t>
            </a:r>
            <a:r>
              <a:rPr lang="en-US" sz="12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	</a:t>
            </a:r>
            <a:endParaRPr lang="en-US" sz="1200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   &lt;/</a:t>
            </a:r>
            <a:r>
              <a:rPr lang="en-US" sz="1200" dirty="0" err="1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ul</a:t>
            </a:r>
            <a:r>
              <a:rPr lang="en-US" sz="1200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&gt;</a:t>
            </a:r>
          </a:p>
          <a:p>
            <a:r>
              <a:rPr lang="en-US" sz="1200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    &lt;p&gt;</a:t>
            </a:r>
            <a:r>
              <a:rPr lang="en-US" sz="1200" dirty="0" err="1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Inte</a:t>
            </a:r>
            <a:r>
              <a:rPr lang="en-US" sz="1200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 jag :(&lt;/</a:t>
            </a:r>
            <a:r>
              <a:rPr lang="en-US" sz="1200" dirty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p&gt;</a:t>
            </a:r>
          </a:p>
          <a:p>
            <a:r>
              <a:rPr lang="en-US" sz="1200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&lt;/div&gt;</a:t>
            </a:r>
          </a:p>
          <a:p>
            <a:endParaRPr lang="en-US" sz="1200" dirty="0" smtClean="0">
              <a:solidFill>
                <a:schemeClr val="tx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&lt;p&gt;</a:t>
            </a:r>
            <a:r>
              <a:rPr lang="en-US" sz="1200" dirty="0" err="1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200" dirty="0" err="1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nte</a:t>
            </a:r>
            <a:r>
              <a:rPr lang="en-US" sz="1200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 jag </a:t>
            </a:r>
            <a:r>
              <a:rPr lang="en-US" sz="1200" dirty="0" err="1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heller</a:t>
            </a:r>
            <a:r>
              <a:rPr lang="en-US" sz="1200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 :(&lt;/p&gt;</a:t>
            </a:r>
            <a:endParaRPr lang="en-US" sz="1200" dirty="0">
              <a:solidFill>
                <a:schemeClr val="tx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21247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/>
      <p:bldP spid="23" grpId="0" animBg="1"/>
      <p:bldP spid="25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kärmavbild 2013-09-17 kl. 14.29.0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265212"/>
            <a:ext cx="8665531" cy="223114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51520" y="2713484"/>
            <a:ext cx="81369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/>
              <a:t>Källa</a:t>
            </a:r>
            <a:r>
              <a:rPr lang="en-US" dirty="0" smtClean="0"/>
              <a:t>: https</a:t>
            </a:r>
            <a:r>
              <a:rPr lang="en-US" dirty="0"/>
              <a:t>://</a:t>
            </a:r>
            <a:r>
              <a:rPr lang="en-US" dirty="0" err="1"/>
              <a:t>developer.mozilla.org</a:t>
            </a:r>
            <a:r>
              <a:rPr lang="en-US" dirty="0"/>
              <a:t>/en-US/docs/Web/CSS/Pseudo-classes</a:t>
            </a:r>
          </a:p>
        </p:txBody>
      </p:sp>
    </p:spTree>
    <p:extLst>
      <p:ext uri="{BB962C8B-B14F-4D97-AF65-F5344CB8AC3E}">
        <p14:creationId xmlns:p14="http://schemas.microsoft.com/office/powerpoint/2010/main" val="75488676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sz="3600" b="1" dirty="0" smtClean="0"/>
              <a:t>Demo – CSS – Typsnitt och text</a:t>
            </a:r>
            <a:endParaRPr lang="sv-SE" sz="3600" b="1" dirty="0"/>
          </a:p>
        </p:txBody>
      </p:sp>
      <p:pic>
        <p:nvPicPr>
          <p:cNvPr id="115714" name="Picture 2" descr="C:\Dropbox\Avatar\Avatar228x22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633364"/>
            <a:ext cx="2088232" cy="2088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67544" y="3735219"/>
            <a:ext cx="208823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sv-SE" dirty="0" err="1" smtClean="0">
                <a:latin typeface="Times New Roman"/>
                <a:cs typeface="Times New Roman"/>
              </a:rPr>
              <a:t>johan.leitet@lnu.se</a:t>
            </a:r>
            <a:r>
              <a:rPr lang="sv-SE" dirty="0" smtClean="0">
                <a:latin typeface="Times New Roman"/>
                <a:cs typeface="Times New Roman"/>
              </a:rPr>
              <a:t/>
            </a:r>
            <a:br>
              <a:rPr lang="sv-SE" dirty="0" smtClean="0">
                <a:latin typeface="Times New Roman"/>
                <a:cs typeface="Times New Roman"/>
              </a:rPr>
            </a:br>
            <a:r>
              <a:rPr lang="sv-SE" dirty="0" smtClean="0">
                <a:latin typeface="Times New Roman"/>
                <a:cs typeface="Times New Roman"/>
              </a:rPr>
              <a:t>@</a:t>
            </a:r>
            <a:r>
              <a:rPr lang="sv-SE" dirty="0" err="1" smtClean="0">
                <a:latin typeface="Times New Roman"/>
                <a:cs typeface="Times New Roman"/>
              </a:rPr>
              <a:t>leitet</a:t>
            </a:r>
            <a:r>
              <a:rPr lang="sv-SE" dirty="0" smtClean="0">
                <a:latin typeface="Times New Roman"/>
                <a:cs typeface="Times New Roman"/>
              </a:rPr>
              <a:t/>
            </a:r>
            <a:br>
              <a:rPr lang="sv-SE" dirty="0" smtClean="0">
                <a:latin typeface="Times New Roman"/>
                <a:cs typeface="Times New Roman"/>
              </a:rPr>
            </a:br>
            <a:r>
              <a:rPr lang="sv-SE" dirty="0" err="1" smtClean="0">
                <a:latin typeface="Times New Roman"/>
                <a:cs typeface="Times New Roman"/>
              </a:rPr>
              <a:t>johan.leitet.se</a:t>
            </a:r>
            <a:endParaRPr lang="sv-SE" dirty="0" smtClean="0">
              <a:latin typeface="Times New Roman"/>
              <a:cs typeface="Times New Roman"/>
            </a:endParaRPr>
          </a:p>
          <a:p>
            <a:pPr algn="r"/>
            <a:endParaRPr lang="sv-SE" dirty="0" smtClean="0">
              <a:latin typeface="Times New Roman"/>
              <a:cs typeface="Times New Roman"/>
            </a:endParaRPr>
          </a:p>
          <a:p>
            <a:pPr algn="r"/>
            <a:endParaRPr lang="sv-SE" dirty="0" smtClean="0">
              <a:latin typeface="Minya Nouvell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20942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Stilmallar på vår sida</a:t>
            </a:r>
            <a:endParaRPr lang="sv-S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11560" y="2837160"/>
            <a:ext cx="6400800" cy="1460500"/>
          </a:xfrm>
        </p:spPr>
        <p:txBody>
          <a:bodyPr/>
          <a:lstStyle/>
          <a:p>
            <a:pPr marL="342900" indent="-342900">
              <a:buFont typeface="Courier New" pitchFamily="49" charset="0"/>
              <a:buChar char="o"/>
            </a:pPr>
            <a:r>
              <a:rPr lang="sv-SE" dirty="0" smtClean="0"/>
              <a:t>Lokala stilar (</a:t>
            </a:r>
            <a:r>
              <a:rPr lang="sv-SE" dirty="0" err="1" smtClean="0"/>
              <a:t>inline</a:t>
            </a:r>
            <a:r>
              <a:rPr lang="sv-SE" dirty="0" smtClean="0"/>
              <a:t> </a:t>
            </a:r>
            <a:r>
              <a:rPr lang="sv-SE" dirty="0" err="1" smtClean="0"/>
              <a:t>styles</a:t>
            </a:r>
            <a:r>
              <a:rPr lang="sv-SE" dirty="0" smtClean="0"/>
              <a:t>)</a:t>
            </a:r>
          </a:p>
          <a:p>
            <a:pPr marL="342900" indent="-342900">
              <a:buFont typeface="Courier New" pitchFamily="49" charset="0"/>
              <a:buChar char="o"/>
            </a:pPr>
            <a:r>
              <a:rPr lang="sv-SE" dirty="0" smtClean="0"/>
              <a:t>Inbäddade stilmallar (</a:t>
            </a:r>
            <a:r>
              <a:rPr lang="sv-SE" dirty="0" err="1" smtClean="0"/>
              <a:t>embedded</a:t>
            </a:r>
            <a:r>
              <a:rPr lang="sv-SE" dirty="0" smtClean="0"/>
              <a:t> </a:t>
            </a:r>
            <a:r>
              <a:rPr lang="sv-SE" dirty="0" err="1" smtClean="0"/>
              <a:t>styles</a:t>
            </a:r>
            <a:r>
              <a:rPr lang="sv-SE" dirty="0" smtClean="0"/>
              <a:t>)</a:t>
            </a:r>
          </a:p>
          <a:p>
            <a:pPr marL="342900" indent="-342900">
              <a:buFont typeface="Courier New" pitchFamily="49" charset="0"/>
              <a:buChar char="o"/>
            </a:pPr>
            <a:r>
              <a:rPr lang="sv-SE" dirty="0" smtClean="0"/>
              <a:t>Externa stilmallar (</a:t>
            </a:r>
            <a:r>
              <a:rPr lang="sv-SE" dirty="0" err="1" smtClean="0"/>
              <a:t>external</a:t>
            </a:r>
            <a:r>
              <a:rPr lang="sv-SE" dirty="0" smtClean="0"/>
              <a:t> </a:t>
            </a:r>
            <a:r>
              <a:rPr lang="sv-SE" dirty="0" err="1" smtClean="0"/>
              <a:t>styles</a:t>
            </a:r>
            <a:r>
              <a:rPr lang="sv-SE" dirty="0" smtClean="0"/>
              <a:t>)</a:t>
            </a:r>
            <a:endParaRPr lang="sv-SE" dirty="0"/>
          </a:p>
        </p:txBody>
      </p:sp>
      <p:pic>
        <p:nvPicPr>
          <p:cNvPr id="89092" name="Picture 4" descr="S:\dfm\info\icons\v-collections\v_collections_png\business_finance_data\48x48\shadow\hand_thumb_dow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6176" y="2837160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094" name="Picture 6" descr="S:\dfm\info\icons\v-collections\v_collections_png\business_finance_data\48x48\shadow\hand_thumb_up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6176" y="3708517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051520" y="1660133"/>
            <a:ext cx="489929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sv-SE" sz="2400" dirty="0" smtClean="0">
                <a:latin typeface="Minya Nouvelle" pitchFamily="2" charset="0"/>
              </a:rPr>
              <a:t>Webbläsarens inbyggda stilmall</a:t>
            </a:r>
          </a:p>
          <a:p>
            <a:pPr marL="285750" indent="-285750">
              <a:buFont typeface="Arial" charset="0"/>
              <a:buChar char="•"/>
            </a:pPr>
            <a:r>
              <a:rPr lang="sv-SE" sz="2400" dirty="0" smtClean="0">
                <a:latin typeface="Minya Nouvelle" pitchFamily="2" charset="0"/>
              </a:rPr>
              <a:t>Användarspecifika ändringar</a:t>
            </a:r>
          </a:p>
          <a:p>
            <a:pPr marL="285750" indent="-285750">
              <a:buFont typeface="Arial" charset="0"/>
              <a:buChar char="•"/>
            </a:pPr>
            <a:r>
              <a:rPr lang="sv-SE" sz="2400" dirty="0" smtClean="0">
                <a:latin typeface="Minya Nouvelle" pitchFamily="2" charset="0"/>
              </a:rPr>
              <a:t>Våra, utvecklarens, stilmallar:</a:t>
            </a:r>
          </a:p>
        </p:txBody>
      </p:sp>
      <p:pic>
        <p:nvPicPr>
          <p:cNvPr id="8" name="Picture 2" descr="S:\dfm\info\icons\v-collections\v_collections_png\software_graphics_media\128x128\shadow\palett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0352" y="334426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reeform 4"/>
          <p:cNvSpPr/>
          <p:nvPr/>
        </p:nvSpPr>
        <p:spPr>
          <a:xfrm>
            <a:off x="412358" y="2374398"/>
            <a:ext cx="877355" cy="2334080"/>
          </a:xfrm>
          <a:custGeom>
            <a:avLst/>
            <a:gdLst>
              <a:gd name="connsiteX0" fmla="*/ 781821 w 877355"/>
              <a:gd name="connsiteY0" fmla="*/ 2334080 h 2334080"/>
              <a:gd name="connsiteX1" fmla="*/ 44842 w 877355"/>
              <a:gd name="connsiteY1" fmla="*/ 1692635 h 2334080"/>
              <a:gd name="connsiteX2" fmla="*/ 167672 w 877355"/>
              <a:gd name="connsiteY2" fmla="*/ 48080 h 2334080"/>
              <a:gd name="connsiteX3" fmla="*/ 877355 w 877355"/>
              <a:gd name="connsiteY3" fmla="*/ 600814 h 2334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77355" h="2334080">
                <a:moveTo>
                  <a:pt x="781821" y="2334080"/>
                </a:moveTo>
                <a:cubicBezTo>
                  <a:pt x="464510" y="2203857"/>
                  <a:pt x="147200" y="2073635"/>
                  <a:pt x="44842" y="1692635"/>
                </a:cubicBezTo>
                <a:cubicBezTo>
                  <a:pt x="-57516" y="1311635"/>
                  <a:pt x="28920" y="230050"/>
                  <a:pt x="167672" y="48080"/>
                </a:cubicBezTo>
                <a:cubicBezTo>
                  <a:pt x="306424" y="-133890"/>
                  <a:pt x="591889" y="233462"/>
                  <a:pt x="877355" y="600814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" name="TextBox 5"/>
          <p:cNvSpPr txBox="1"/>
          <p:nvPr/>
        </p:nvSpPr>
        <p:spPr>
          <a:xfrm>
            <a:off x="467544" y="4754969"/>
            <a:ext cx="21259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600" dirty="0" smtClean="0">
                <a:solidFill>
                  <a:srgbClr val="FF0000"/>
                </a:solidFill>
                <a:latin typeface="Minya Nouvelle" pitchFamily="2" charset="0"/>
              </a:rPr>
              <a:t>Dessa kan vi påverka</a:t>
            </a:r>
          </a:p>
        </p:txBody>
      </p:sp>
    </p:spTree>
    <p:extLst>
      <p:ext uri="{BB962C8B-B14F-4D97-AF65-F5344CB8AC3E}">
        <p14:creationId xmlns:p14="http://schemas.microsoft.com/office/powerpoint/2010/main" val="41038306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Box 10"/>
          <p:cNvSpPr txBox="1">
            <a:spLocks noChangeArrowheads="1"/>
          </p:cNvSpPr>
          <p:nvPr/>
        </p:nvSpPr>
        <p:spPr bwMode="auto">
          <a:xfrm>
            <a:off x="5447017" y="2353444"/>
            <a:ext cx="3273837" cy="923330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sv-SE" sz="5400" dirty="0" smtClean="0">
                <a:latin typeface="Arial" pitchFamily="34" charset="0"/>
                <a:cs typeface="Arial" pitchFamily="34" charset="0"/>
              </a:rPr>
              <a:t>sans-</a:t>
            </a:r>
            <a:r>
              <a:rPr lang="sv-SE" sz="5400" dirty="0" err="1" smtClean="0">
                <a:latin typeface="Arial" pitchFamily="34" charset="0"/>
                <a:cs typeface="Arial" pitchFamily="34" charset="0"/>
              </a:rPr>
              <a:t>serif</a:t>
            </a:r>
            <a:endParaRPr lang="sv-SE" sz="5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Text</a:t>
            </a:r>
            <a:endParaRPr lang="sv-SE" dirty="0"/>
          </a:p>
        </p:txBody>
      </p:sp>
      <p:sp>
        <p:nvSpPr>
          <p:cNvPr id="4" name="Rectangle 3"/>
          <p:cNvSpPr/>
          <p:nvPr/>
        </p:nvSpPr>
        <p:spPr>
          <a:xfrm>
            <a:off x="683568" y="3505572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sv-SE" sz="1200" dirty="0" smtClean="0">
                <a:latin typeface="Minya Nouvelle" charset="0"/>
              </a:rPr>
              <a:t>Källa: </a:t>
            </a:r>
            <a:r>
              <a:rPr lang="sv-SE" sz="1200" dirty="0" err="1" smtClean="0">
                <a:latin typeface="Minya Nouvelle" charset="0"/>
              </a:rPr>
              <a:t>Smashing</a:t>
            </a:r>
            <a:r>
              <a:rPr lang="sv-SE" sz="1200" dirty="0" smtClean="0">
                <a:latin typeface="Minya Nouvelle" charset="0"/>
              </a:rPr>
              <a:t> Magazine (http</a:t>
            </a:r>
            <a:r>
              <a:rPr lang="sv-SE" sz="1200" dirty="0">
                <a:latin typeface="Minya Nouvelle" charset="0"/>
              </a:rPr>
              <a:t>://</a:t>
            </a:r>
            <a:r>
              <a:rPr lang="sv-SE" sz="1200" dirty="0" smtClean="0">
                <a:latin typeface="Minya Nouvelle" charset="0"/>
              </a:rPr>
              <a:t>goo.gl/x2gq0)</a:t>
            </a:r>
            <a:endParaRPr lang="sv-SE" sz="1200" dirty="0">
              <a:latin typeface="Minya Nouvelle" charset="0"/>
            </a:endParaRPr>
          </a:p>
        </p:txBody>
      </p:sp>
      <p:pic>
        <p:nvPicPr>
          <p:cNvPr id="120834" name="Picture 2" descr="Most-popular-typefaces in Typographic Design Patterns and Best Practices 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345332"/>
            <a:ext cx="3816424" cy="2175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Line 11"/>
          <p:cNvSpPr>
            <a:spLocks noChangeShapeType="1"/>
          </p:cNvSpPr>
          <p:nvPr/>
        </p:nvSpPr>
        <p:spPr bwMode="auto">
          <a:xfrm flipV="1">
            <a:off x="5220072" y="1957338"/>
            <a:ext cx="360362" cy="2159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spAutoFit/>
          </a:bodyPr>
          <a:lstStyle/>
          <a:p>
            <a:endParaRPr lang="sv-SE"/>
          </a:p>
        </p:txBody>
      </p:sp>
      <p:sp>
        <p:nvSpPr>
          <p:cNvPr id="9" name="Line 12"/>
          <p:cNvSpPr>
            <a:spLocks noChangeShapeType="1"/>
          </p:cNvSpPr>
          <p:nvPr/>
        </p:nvSpPr>
        <p:spPr bwMode="auto">
          <a:xfrm flipV="1">
            <a:off x="6202246" y="1982059"/>
            <a:ext cx="360362" cy="2159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spAutoFit/>
          </a:bodyPr>
          <a:lstStyle/>
          <a:p>
            <a:endParaRPr lang="sv-SE"/>
          </a:p>
        </p:txBody>
      </p:sp>
      <p:sp>
        <p:nvSpPr>
          <p:cNvPr id="10" name="Text Box 10"/>
          <p:cNvSpPr txBox="1">
            <a:spLocks noChangeArrowheads="1"/>
          </p:cNvSpPr>
          <p:nvPr/>
        </p:nvSpPr>
        <p:spPr bwMode="auto">
          <a:xfrm>
            <a:off x="5447017" y="1129308"/>
            <a:ext cx="2483421" cy="1107996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sv-SE" sz="6600" dirty="0" err="1" smtClean="0">
                <a:latin typeface="Georgia" pitchFamily="18" charset="0"/>
              </a:rPr>
              <a:t>serif</a:t>
            </a:r>
            <a:endParaRPr lang="sv-SE" sz="6600" dirty="0">
              <a:latin typeface="Georg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2296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Font</a:t>
            </a:r>
            <a:endParaRPr lang="sv-SE" dirty="0"/>
          </a:p>
        </p:txBody>
      </p:sp>
      <p:sp>
        <p:nvSpPr>
          <p:cNvPr id="4" name="Rectangle 3"/>
          <p:cNvSpPr/>
          <p:nvPr/>
        </p:nvSpPr>
        <p:spPr>
          <a:xfrm>
            <a:off x="395536" y="1461472"/>
            <a:ext cx="5472608" cy="27699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h1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 </a:t>
            </a:r>
            <a:r>
              <a:rPr lang="en-US" sz="12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font-family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"Helvetica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", "Arial", sans-serif; }</a:t>
            </a:r>
          </a:p>
        </p:txBody>
      </p:sp>
      <p:sp>
        <p:nvSpPr>
          <p:cNvPr id="5" name="Freeform 4"/>
          <p:cNvSpPr/>
          <p:nvPr/>
        </p:nvSpPr>
        <p:spPr>
          <a:xfrm flipH="1">
            <a:off x="4612941" y="1723521"/>
            <a:ext cx="1471226" cy="351653"/>
          </a:xfrm>
          <a:custGeom>
            <a:avLst/>
            <a:gdLst>
              <a:gd name="connsiteX0" fmla="*/ 0 w 1214650"/>
              <a:gd name="connsiteY0" fmla="*/ 334370 h 351653"/>
              <a:gd name="connsiteX1" fmla="*/ 791570 w 1214650"/>
              <a:gd name="connsiteY1" fmla="*/ 313899 h 351653"/>
              <a:gd name="connsiteX2" fmla="*/ 1214650 w 1214650"/>
              <a:gd name="connsiteY2" fmla="*/ 0 h 351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14650" h="351653">
                <a:moveTo>
                  <a:pt x="0" y="334370"/>
                </a:moveTo>
                <a:cubicBezTo>
                  <a:pt x="294564" y="351998"/>
                  <a:pt x="589128" y="369627"/>
                  <a:pt x="791570" y="313899"/>
                </a:cubicBezTo>
                <a:cubicBezTo>
                  <a:pt x="994012" y="258171"/>
                  <a:pt x="1104331" y="129085"/>
                  <a:pt x="1214650" y="0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" name="TextBox 5"/>
          <p:cNvSpPr txBox="1"/>
          <p:nvPr/>
        </p:nvSpPr>
        <p:spPr>
          <a:xfrm>
            <a:off x="6084168" y="1430694"/>
            <a:ext cx="199246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600" dirty="0" smtClean="0">
                <a:latin typeface="Minya Nouvelle" pitchFamily="2" charset="0"/>
              </a:rPr>
              <a:t>Allmän fontfamilj:</a:t>
            </a:r>
          </a:p>
          <a:p>
            <a:pPr>
              <a:buFontTx/>
              <a:buChar char="•"/>
            </a:pPr>
            <a:r>
              <a:rPr lang="sv-SE" sz="1600" dirty="0" smtClean="0">
                <a:latin typeface="Minya Nouvelle" pitchFamily="2" charset="0"/>
              </a:rPr>
              <a:t> </a:t>
            </a:r>
            <a:r>
              <a:rPr lang="sv-SE" sz="1600" b="1" dirty="0" err="1" smtClean="0">
                <a:latin typeface="Times New Roman" pitchFamily="18" charset="0"/>
              </a:rPr>
              <a:t>serif</a:t>
            </a:r>
            <a:endParaRPr lang="sv-SE" sz="1600" b="1" dirty="0" smtClean="0">
              <a:latin typeface="Times New Roman" pitchFamily="18" charset="0"/>
            </a:endParaRPr>
          </a:p>
          <a:p>
            <a:pPr>
              <a:buFontTx/>
              <a:buChar char="•"/>
            </a:pPr>
            <a:r>
              <a:rPr lang="sv-SE" sz="1600" b="1" dirty="0" smtClean="0">
                <a:latin typeface="Verdana" pitchFamily="34" charset="0"/>
              </a:rPr>
              <a:t> sans-</a:t>
            </a:r>
            <a:r>
              <a:rPr lang="sv-SE" sz="1600" b="1" dirty="0" err="1" smtClean="0">
                <a:latin typeface="Verdana" pitchFamily="34" charset="0"/>
              </a:rPr>
              <a:t>serif</a:t>
            </a:r>
            <a:endParaRPr lang="sv-SE" sz="1600" b="1" dirty="0" smtClean="0">
              <a:latin typeface="Verdana" pitchFamily="34" charset="0"/>
            </a:endParaRPr>
          </a:p>
          <a:p>
            <a:pPr>
              <a:buFontTx/>
              <a:buChar char="•"/>
            </a:pPr>
            <a:r>
              <a:rPr lang="sv-SE" sz="1600" b="1" dirty="0" smtClean="0">
                <a:latin typeface="Verdana" pitchFamily="34" charset="0"/>
              </a:rPr>
              <a:t> </a:t>
            </a:r>
            <a:r>
              <a:rPr lang="sv-SE" sz="1600" b="1" i="1" dirty="0" err="1">
                <a:latin typeface="Calisto MT" pitchFamily="18" charset="0"/>
              </a:rPr>
              <a:t>cursive</a:t>
            </a:r>
            <a:endParaRPr lang="sv-SE" sz="1600" b="1" i="1" dirty="0">
              <a:latin typeface="Calisto MT" pitchFamily="18" charset="0"/>
            </a:endParaRPr>
          </a:p>
          <a:p>
            <a:pPr>
              <a:buFontTx/>
              <a:buChar char="•"/>
            </a:pPr>
            <a:r>
              <a:rPr lang="sv-SE" sz="1600" b="1" dirty="0">
                <a:latin typeface="Verdana" pitchFamily="34" charset="0"/>
              </a:rPr>
              <a:t> </a:t>
            </a:r>
            <a:r>
              <a:rPr lang="sv-SE" sz="1600" b="1" dirty="0">
                <a:latin typeface="Algerian" pitchFamily="82" charset="0"/>
              </a:rPr>
              <a:t>fantasy</a:t>
            </a:r>
          </a:p>
          <a:p>
            <a:pPr>
              <a:buFontTx/>
              <a:buChar char="•"/>
            </a:pPr>
            <a:r>
              <a:rPr lang="sv-SE" sz="1600" b="1" dirty="0" smtClean="0">
                <a:latin typeface="Courier New" pitchFamily="49" charset="0"/>
              </a:rPr>
              <a:t> monospace</a:t>
            </a:r>
            <a:endParaRPr lang="sv-SE" sz="1600" b="1" dirty="0">
              <a:latin typeface="Courier New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23528" y="1129308"/>
            <a:ext cx="114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latin typeface="Minya Nouvelle" pitchFamily="2" charset="0"/>
              </a:rPr>
              <a:t>Typsnitt: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95536" y="1993404"/>
            <a:ext cx="1005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latin typeface="Minya Nouvelle" pitchFamily="2" charset="0"/>
              </a:rPr>
              <a:t>Storlek:</a:t>
            </a:r>
          </a:p>
        </p:txBody>
      </p:sp>
      <p:sp>
        <p:nvSpPr>
          <p:cNvPr id="18" name="Rectangle 17"/>
          <p:cNvSpPr/>
          <p:nvPr/>
        </p:nvSpPr>
        <p:spPr>
          <a:xfrm>
            <a:off x="395536" y="2368818"/>
            <a:ext cx="5472608" cy="27699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h1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 </a:t>
            </a:r>
            <a:r>
              <a:rPr lang="en-US" sz="12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font-size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1.5em; }</a:t>
            </a:r>
            <a:endParaRPr lang="en-US" sz="1200" b="1" dirty="0" smtClean="0">
              <a:solidFill>
                <a:srgbClr val="517D47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547664" y="3151612"/>
            <a:ext cx="299633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 smtClean="0">
                <a:latin typeface="Minya Nouvelle" pitchFamily="2" charset="0"/>
              </a:rPr>
              <a:t>Relativa storlekar: </a:t>
            </a:r>
            <a:br>
              <a:rPr lang="sv-SE" b="1" dirty="0" smtClean="0">
                <a:latin typeface="Minya Nouvelle" pitchFamily="2" charset="0"/>
              </a:rPr>
            </a:br>
            <a:r>
              <a:rPr lang="sv-SE" dirty="0" err="1" smtClean="0">
                <a:latin typeface="Minya Nouvelle" pitchFamily="2" charset="0"/>
              </a:rPr>
              <a:t>em</a:t>
            </a:r>
            <a:r>
              <a:rPr lang="sv-SE" dirty="0" smtClean="0">
                <a:latin typeface="Minya Nouvelle" pitchFamily="2" charset="0"/>
              </a:rPr>
              <a:t>, 120%, </a:t>
            </a:r>
            <a:r>
              <a:rPr lang="sv-SE" dirty="0" err="1" smtClean="0">
                <a:latin typeface="Minya Nouvelle" pitchFamily="2" charset="0"/>
              </a:rPr>
              <a:t>smaller</a:t>
            </a:r>
            <a:r>
              <a:rPr lang="sv-SE" dirty="0" smtClean="0">
                <a:latin typeface="Minya Nouvelle" pitchFamily="2" charset="0"/>
              </a:rPr>
              <a:t>, </a:t>
            </a:r>
            <a:r>
              <a:rPr lang="sv-SE" dirty="0" err="1" smtClean="0">
                <a:latin typeface="Minya Nouvelle" pitchFamily="2" charset="0"/>
              </a:rPr>
              <a:t>larger</a:t>
            </a:r>
            <a:r>
              <a:rPr lang="sv-SE" dirty="0" smtClean="0">
                <a:latin typeface="Minya Nouvelle" pitchFamily="2" charset="0"/>
              </a:rPr>
              <a:t>...</a:t>
            </a:r>
          </a:p>
          <a:p>
            <a:r>
              <a:rPr lang="sv-SE" dirty="0" smtClean="0">
                <a:latin typeface="Minya Nouvelle" pitchFamily="2" charset="0"/>
              </a:rPr>
              <a:t>1em ofta lika med 16px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645466" y="4341792"/>
            <a:ext cx="24150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 smtClean="0">
                <a:latin typeface="Minya Nouvelle" pitchFamily="2" charset="0"/>
              </a:rPr>
              <a:t>Absoluta storlekar: </a:t>
            </a:r>
            <a:br>
              <a:rPr lang="sv-SE" b="1" dirty="0" smtClean="0">
                <a:latin typeface="Minya Nouvelle" pitchFamily="2" charset="0"/>
              </a:rPr>
            </a:br>
            <a:r>
              <a:rPr lang="sv-SE" dirty="0" err="1" smtClean="0">
                <a:latin typeface="Minya Nouvelle" pitchFamily="2" charset="0"/>
              </a:rPr>
              <a:t>px</a:t>
            </a:r>
            <a:r>
              <a:rPr lang="sv-SE" dirty="0" smtClean="0">
                <a:latin typeface="Minya Nouvelle" pitchFamily="2" charset="0"/>
              </a:rPr>
              <a:t>, pt</a:t>
            </a:r>
          </a:p>
        </p:txBody>
      </p:sp>
      <p:sp>
        <p:nvSpPr>
          <p:cNvPr id="21" name="TextBox 20"/>
          <p:cNvSpPr txBox="1"/>
          <p:nvPr/>
        </p:nvSpPr>
        <p:spPr>
          <a:xfrm rot="20240358">
            <a:off x="-102378" y="2948337"/>
            <a:ext cx="16546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400" dirty="0" smtClean="0">
                <a:solidFill>
                  <a:srgbClr val="FF0000"/>
                </a:solidFill>
                <a:latin typeface="Minya Nouvelle" pitchFamily="2" charset="0"/>
              </a:rPr>
              <a:t>Relativt föräldern</a:t>
            </a:r>
          </a:p>
        </p:txBody>
      </p:sp>
      <p:sp>
        <p:nvSpPr>
          <p:cNvPr id="22" name="Freeform 21"/>
          <p:cNvSpPr/>
          <p:nvPr/>
        </p:nvSpPr>
        <p:spPr>
          <a:xfrm>
            <a:off x="871167" y="3232626"/>
            <a:ext cx="705149" cy="225538"/>
          </a:xfrm>
          <a:custGeom>
            <a:avLst/>
            <a:gdLst>
              <a:gd name="connsiteX0" fmla="*/ 15937 w 705149"/>
              <a:gd name="connsiteY0" fmla="*/ 0 h 225538"/>
              <a:gd name="connsiteX1" fmla="*/ 63705 w 705149"/>
              <a:gd name="connsiteY1" fmla="*/ 163774 h 225538"/>
              <a:gd name="connsiteX2" fmla="*/ 527729 w 705149"/>
              <a:gd name="connsiteY2" fmla="*/ 225189 h 225538"/>
              <a:gd name="connsiteX3" fmla="*/ 705149 w 705149"/>
              <a:gd name="connsiteY3" fmla="*/ 184245 h 225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5149" h="225538">
                <a:moveTo>
                  <a:pt x="15937" y="0"/>
                </a:moveTo>
                <a:cubicBezTo>
                  <a:pt x="-2829" y="63121"/>
                  <a:pt x="-21594" y="126243"/>
                  <a:pt x="63705" y="163774"/>
                </a:cubicBezTo>
                <a:cubicBezTo>
                  <a:pt x="149004" y="201305"/>
                  <a:pt x="420822" y="221777"/>
                  <a:pt x="527729" y="225189"/>
                </a:cubicBezTo>
                <a:cubicBezTo>
                  <a:pt x="634636" y="228601"/>
                  <a:pt x="669892" y="206423"/>
                  <a:pt x="705149" y="184245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117762" name="Picture 2" descr="Body-copy-font-size in Typographic Design Patterns and Best Practices 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3997" y="3066600"/>
            <a:ext cx="2381250" cy="1685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7764" name="Picture 4" descr="Font-size-headlines in Typographic Design Patterns and Best Practices 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224" y="3883972"/>
            <a:ext cx="2369526" cy="1625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Rectangle 26"/>
          <p:cNvSpPr/>
          <p:nvPr/>
        </p:nvSpPr>
        <p:spPr>
          <a:xfrm>
            <a:off x="4499992" y="4988123"/>
            <a:ext cx="216024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v-SE" sz="1200" dirty="0" smtClean="0">
                <a:latin typeface="Minya Nouvelle" charset="0"/>
              </a:rPr>
              <a:t>Källa: </a:t>
            </a:r>
            <a:r>
              <a:rPr lang="sv-SE" sz="1200" dirty="0" err="1" smtClean="0">
                <a:latin typeface="Minya Nouvelle" charset="0"/>
              </a:rPr>
              <a:t>Smashing</a:t>
            </a:r>
            <a:r>
              <a:rPr lang="sv-SE" sz="1200" dirty="0" smtClean="0">
                <a:latin typeface="Minya Nouvelle" charset="0"/>
              </a:rPr>
              <a:t> Magazine (http</a:t>
            </a:r>
            <a:r>
              <a:rPr lang="sv-SE" sz="1200" dirty="0">
                <a:latin typeface="Minya Nouvelle" charset="0"/>
              </a:rPr>
              <a:t>://</a:t>
            </a:r>
            <a:r>
              <a:rPr lang="sv-SE" sz="1200" dirty="0" smtClean="0">
                <a:latin typeface="Minya Nouvelle" charset="0"/>
              </a:rPr>
              <a:t>goo.gl/x2gq0)</a:t>
            </a:r>
            <a:endParaRPr lang="sv-SE" sz="1200" dirty="0">
              <a:latin typeface="Minya Nouvell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9621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b="1" dirty="0" err="1"/>
              <a:t>e</a:t>
            </a:r>
            <a:r>
              <a:rPr lang="sv-SE" b="1" dirty="0" err="1" smtClean="0"/>
              <a:t>m</a:t>
            </a:r>
            <a:r>
              <a:rPr lang="sv-SE" dirty="0" smtClean="0"/>
              <a:t> vs. </a:t>
            </a:r>
            <a:r>
              <a:rPr lang="sv-SE" b="1" dirty="0" err="1"/>
              <a:t>p</a:t>
            </a:r>
            <a:r>
              <a:rPr lang="sv-SE" b="1" dirty="0" err="1" smtClean="0"/>
              <a:t>x</a:t>
            </a:r>
            <a:endParaRPr lang="sv-SE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5536" y="1129308"/>
            <a:ext cx="6400800" cy="1460500"/>
          </a:xfrm>
        </p:spPr>
        <p:txBody>
          <a:bodyPr/>
          <a:lstStyle/>
          <a:p>
            <a:r>
              <a:rPr lang="sv-SE" b="1" dirty="0" smtClean="0"/>
              <a:t>Default i webbläsarna:</a:t>
            </a:r>
          </a:p>
          <a:p>
            <a:r>
              <a:rPr lang="sv-SE" dirty="0" smtClean="0"/>
              <a:t>1em == 12pt == 16px == 100%</a:t>
            </a:r>
            <a:endParaRPr lang="sv-SE" dirty="0"/>
          </a:p>
        </p:txBody>
      </p:sp>
      <p:sp>
        <p:nvSpPr>
          <p:cNvPr id="4" name="TextBox 3"/>
          <p:cNvSpPr txBox="1"/>
          <p:nvPr/>
        </p:nvSpPr>
        <p:spPr>
          <a:xfrm>
            <a:off x="1835696" y="2281436"/>
            <a:ext cx="48622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400" dirty="0" smtClean="0">
                <a:latin typeface="Minya Nouvelle" pitchFamily="2" charset="0"/>
              </a:rPr>
              <a:t>målstorlek / kontextstorlek = faktor</a:t>
            </a:r>
          </a:p>
        </p:txBody>
      </p:sp>
      <p:sp>
        <p:nvSpPr>
          <p:cNvPr id="5" name="Rectangle 4"/>
          <p:cNvSpPr/>
          <p:nvPr/>
        </p:nvSpPr>
        <p:spPr>
          <a:xfrm>
            <a:off x="1691680" y="3073524"/>
            <a:ext cx="5472608" cy="120032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endParaRPr lang="en-US" sz="1200" b="1" dirty="0" smtClean="0">
              <a:solidFill>
                <a:schemeClr val="accent3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2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body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 </a:t>
            </a:r>
            <a:r>
              <a:rPr lang="en-US" sz="12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font-size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100%; }</a:t>
            </a:r>
            <a:r>
              <a:rPr lang="en-US" sz="1200" b="1" dirty="0" smtClean="0">
                <a:solidFill>
                  <a:srgbClr val="517D47"/>
                </a:solidFill>
                <a:latin typeface="Courier New" pitchFamily="49" charset="0"/>
                <a:cs typeface="Courier New" pitchFamily="49" charset="0"/>
              </a:rPr>
              <a:t> /* 16px */</a:t>
            </a:r>
          </a:p>
          <a:p>
            <a:r>
              <a:rPr lang="en-US" sz="1200" b="1" dirty="0" smtClean="0">
                <a:solidFill>
                  <a:srgbClr val="517D47"/>
                </a:solidFill>
                <a:latin typeface="Courier New" pitchFamily="49" charset="0"/>
                <a:cs typeface="Courier New" pitchFamily="49" charset="0"/>
              </a:rPr>
              <a:t>...</a:t>
            </a:r>
          </a:p>
          <a:p>
            <a:r>
              <a:rPr lang="en-US" sz="12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h2 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 </a:t>
            </a:r>
            <a:r>
              <a:rPr lang="en-US" sz="1200" b="1" dirty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font-size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1.25em; 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  <a:r>
              <a:rPr lang="en-US" sz="1200" b="1" dirty="0">
                <a:solidFill>
                  <a:srgbClr val="517D47"/>
                </a:solidFill>
                <a:latin typeface="Courier New" pitchFamily="49" charset="0"/>
                <a:cs typeface="Courier New" pitchFamily="49" charset="0"/>
              </a:rPr>
              <a:t> /* </a:t>
            </a:r>
            <a:r>
              <a:rPr lang="en-US" sz="1200" b="1" dirty="0" smtClean="0">
                <a:solidFill>
                  <a:srgbClr val="517D47"/>
                </a:solidFill>
                <a:latin typeface="Courier New" pitchFamily="49" charset="0"/>
                <a:cs typeface="Courier New" pitchFamily="49" charset="0"/>
              </a:rPr>
              <a:t>20px/16px = 1.25 </a:t>
            </a:r>
            <a:r>
              <a:rPr lang="en-US" sz="1200" b="1" dirty="0">
                <a:solidFill>
                  <a:srgbClr val="517D47"/>
                </a:solidFill>
                <a:latin typeface="Courier New" pitchFamily="49" charset="0"/>
                <a:cs typeface="Courier New" pitchFamily="49" charset="0"/>
              </a:rPr>
              <a:t>*/</a:t>
            </a:r>
          </a:p>
          <a:p>
            <a:endParaRPr lang="en-US" sz="1200" b="1" dirty="0">
              <a:solidFill>
                <a:srgbClr val="517D47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sz="1200" b="1" dirty="0" smtClean="0">
              <a:solidFill>
                <a:srgbClr val="517D47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64770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Font</a:t>
            </a:r>
            <a:endParaRPr lang="sv-SE" dirty="0"/>
          </a:p>
        </p:txBody>
      </p:sp>
      <p:sp>
        <p:nvSpPr>
          <p:cNvPr id="4" name="Rectangle 3"/>
          <p:cNvSpPr/>
          <p:nvPr/>
        </p:nvSpPr>
        <p:spPr>
          <a:xfrm>
            <a:off x="395536" y="4299401"/>
            <a:ext cx="7056784" cy="27699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h1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 </a:t>
            </a:r>
            <a:r>
              <a:rPr lang="en-US" sz="12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font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200" b="1" i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style variant weight size/line-height family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 }</a:t>
            </a:r>
          </a:p>
        </p:txBody>
      </p:sp>
      <p:sp>
        <p:nvSpPr>
          <p:cNvPr id="5" name="Rectangle 4"/>
          <p:cNvSpPr/>
          <p:nvPr/>
        </p:nvSpPr>
        <p:spPr>
          <a:xfrm>
            <a:off x="395536" y="4803457"/>
            <a:ext cx="7056784" cy="64633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endParaRPr lang="en-US" sz="1200" b="1" dirty="0" smtClean="0">
              <a:solidFill>
                <a:schemeClr val="accent3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2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h1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 </a:t>
            </a:r>
            <a:r>
              <a:rPr lang="en-US" sz="12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font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200" b="1" i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italic bold 0.8em/110% "Georgia", serif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 }</a:t>
            </a:r>
          </a:p>
          <a:p>
            <a:endParaRPr lang="en-US" sz="12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67544" y="4000336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latin typeface="Minya Nouvelle" pitchFamily="2" charset="0"/>
              </a:rPr>
              <a:t>font: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95536" y="980951"/>
            <a:ext cx="1451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latin typeface="Minya Nouvelle" pitchFamily="2" charset="0"/>
              </a:rPr>
              <a:t>Kursiv text:</a:t>
            </a:r>
          </a:p>
        </p:txBody>
      </p:sp>
      <p:sp>
        <p:nvSpPr>
          <p:cNvPr id="10" name="Rectangle 9"/>
          <p:cNvSpPr/>
          <p:nvPr/>
        </p:nvSpPr>
        <p:spPr>
          <a:xfrm>
            <a:off x="395536" y="1356365"/>
            <a:ext cx="5472608" cy="27699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h1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 </a:t>
            </a:r>
            <a:r>
              <a:rPr lang="en-US" sz="12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font-style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italic; }</a:t>
            </a:r>
            <a:r>
              <a:rPr lang="en-US" sz="1200" b="1" dirty="0" smtClean="0">
                <a:solidFill>
                  <a:srgbClr val="517D47"/>
                </a:solidFill>
                <a:latin typeface="Courier New" pitchFamily="49" charset="0"/>
                <a:cs typeface="Courier New" pitchFamily="49" charset="0"/>
              </a:rPr>
              <a:t> /* normal, oblique */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95536" y="2416160"/>
            <a:ext cx="31802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latin typeface="Minya Nouvelle" pitchFamily="2" charset="0"/>
              </a:rPr>
              <a:t>T</a:t>
            </a:r>
            <a:r>
              <a:rPr lang="sv-SE" sz="1200" dirty="0" smtClean="0">
                <a:latin typeface="Minya Nouvelle" pitchFamily="2" charset="0"/>
              </a:rPr>
              <a:t>EXT MED VERSALA SMÅ BOKSTÄVER</a:t>
            </a:r>
            <a:r>
              <a:rPr lang="sv-SE" dirty="0" smtClean="0">
                <a:latin typeface="Minya Nouvelle" pitchFamily="2" charset="0"/>
              </a:rPr>
              <a:t>: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95536" y="2796525"/>
            <a:ext cx="5472608" cy="27699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h1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 </a:t>
            </a:r>
            <a:r>
              <a:rPr lang="en-US" sz="12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font-variant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small-caps; }</a:t>
            </a:r>
            <a:r>
              <a:rPr lang="en-US" sz="1200" b="1" dirty="0" smtClean="0">
                <a:solidFill>
                  <a:srgbClr val="517D47"/>
                </a:solidFill>
                <a:latin typeface="Courier New" pitchFamily="49" charset="0"/>
                <a:cs typeface="Courier New" pitchFamily="49" charset="0"/>
              </a:rPr>
              <a:t> /* normal */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95536" y="1696080"/>
            <a:ext cx="1104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 smtClean="0">
                <a:latin typeface="Minya Nouvelle" pitchFamily="2" charset="0"/>
              </a:rPr>
              <a:t>Fet </a:t>
            </a:r>
            <a:r>
              <a:rPr lang="sv-SE" dirty="0" smtClean="0">
                <a:latin typeface="Minya Nouvelle" pitchFamily="2" charset="0"/>
              </a:rPr>
              <a:t>text:</a:t>
            </a:r>
          </a:p>
        </p:txBody>
      </p:sp>
      <p:sp>
        <p:nvSpPr>
          <p:cNvPr id="14" name="Rectangle 13"/>
          <p:cNvSpPr/>
          <p:nvPr/>
        </p:nvSpPr>
        <p:spPr>
          <a:xfrm>
            <a:off x="395536" y="2071494"/>
            <a:ext cx="5472608" cy="27699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h1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 </a:t>
            </a:r>
            <a:r>
              <a:rPr lang="en-US" sz="12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font-weight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bold; }</a:t>
            </a:r>
            <a:r>
              <a:rPr lang="en-US" sz="1200" b="1" dirty="0" smtClean="0">
                <a:solidFill>
                  <a:srgbClr val="517D47"/>
                </a:solidFill>
                <a:latin typeface="Courier New" pitchFamily="49" charset="0"/>
                <a:cs typeface="Courier New" pitchFamily="49" charset="0"/>
              </a:rPr>
              <a:t> /* normal, 100-900, lighter */</a:t>
            </a:r>
          </a:p>
        </p:txBody>
      </p:sp>
      <p:pic>
        <p:nvPicPr>
          <p:cNvPr id="116738" name="Picture 2" descr="S:\dfm\info\icons\v-collections\v_collections_png\basic_foundation\256x256\shadow\fon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5128" y="1356365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71926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Text</a:t>
            </a:r>
            <a:endParaRPr lang="sv-SE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1273324"/>
            <a:ext cx="1446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latin typeface="Minya Nouvelle" pitchFamily="2" charset="0"/>
              </a:rPr>
              <a:t>Radavstånd:</a:t>
            </a:r>
          </a:p>
        </p:txBody>
      </p:sp>
      <p:sp>
        <p:nvSpPr>
          <p:cNvPr id="5" name="Rectangle 4"/>
          <p:cNvSpPr/>
          <p:nvPr/>
        </p:nvSpPr>
        <p:spPr>
          <a:xfrm>
            <a:off x="467544" y="1581681"/>
            <a:ext cx="5472608" cy="27699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h1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 </a:t>
            </a:r>
            <a:r>
              <a:rPr lang="en-US" sz="12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line-height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120%; }</a:t>
            </a:r>
            <a:r>
              <a:rPr lang="en-US" sz="1200" b="1" dirty="0" smtClean="0">
                <a:solidFill>
                  <a:srgbClr val="517D47"/>
                </a:solidFill>
                <a:latin typeface="Courier New" pitchFamily="49" charset="0"/>
                <a:cs typeface="Courier New" pitchFamily="49" charset="0"/>
              </a:rPr>
              <a:t> /* normal, %, </a:t>
            </a:r>
            <a:r>
              <a:rPr lang="en-US" sz="1200" b="1" dirty="0" err="1" smtClean="0">
                <a:solidFill>
                  <a:srgbClr val="517D47"/>
                </a:solidFill>
                <a:latin typeface="Courier New" pitchFamily="49" charset="0"/>
                <a:cs typeface="Courier New" pitchFamily="49" charset="0"/>
              </a:rPr>
              <a:t>px</a:t>
            </a:r>
            <a:r>
              <a:rPr lang="en-US" sz="1200" b="1" dirty="0" smtClean="0">
                <a:solidFill>
                  <a:srgbClr val="517D47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200" b="1" dirty="0" err="1" smtClean="0">
                <a:solidFill>
                  <a:srgbClr val="517D47"/>
                </a:solidFill>
                <a:latin typeface="Courier New" pitchFamily="49" charset="0"/>
                <a:cs typeface="Courier New" pitchFamily="49" charset="0"/>
              </a:rPr>
              <a:t>pt</a:t>
            </a:r>
            <a:r>
              <a:rPr lang="en-US" sz="1200" b="1" dirty="0" smtClean="0">
                <a:solidFill>
                  <a:srgbClr val="517D47"/>
                </a:solidFill>
                <a:latin typeface="Courier New" pitchFamily="49" charset="0"/>
                <a:cs typeface="Courier New" pitchFamily="49" charset="0"/>
              </a:rPr>
              <a:t>… */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67544" y="2004437"/>
            <a:ext cx="1689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latin typeface="Minya Nouvelle" pitchFamily="2" charset="0"/>
              </a:rPr>
              <a:t>Text-justering</a:t>
            </a:r>
          </a:p>
        </p:txBody>
      </p:sp>
      <p:sp>
        <p:nvSpPr>
          <p:cNvPr id="7" name="Rectangle 6"/>
          <p:cNvSpPr/>
          <p:nvPr/>
        </p:nvSpPr>
        <p:spPr>
          <a:xfrm>
            <a:off x="467544" y="2312794"/>
            <a:ext cx="5472608" cy="27699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h1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 </a:t>
            </a:r>
            <a:r>
              <a:rPr lang="en-US" sz="12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text-align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right; }</a:t>
            </a:r>
            <a:r>
              <a:rPr lang="en-US" sz="1200" b="1" dirty="0" smtClean="0">
                <a:solidFill>
                  <a:srgbClr val="517D47"/>
                </a:solidFill>
                <a:latin typeface="Courier New" pitchFamily="49" charset="0"/>
                <a:cs typeface="Courier New" pitchFamily="49" charset="0"/>
              </a:rPr>
              <a:t> /* left, justify, center.. */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67544" y="2704192"/>
            <a:ext cx="1779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u="sng" dirty="0" smtClean="0">
                <a:latin typeface="Minya Nouvelle" pitchFamily="2" charset="0"/>
              </a:rPr>
              <a:t>Textd</a:t>
            </a:r>
            <a:r>
              <a:rPr lang="sv-SE" strike="sngStrike" dirty="0" smtClean="0">
                <a:latin typeface="Minya Nouvelle" pitchFamily="2" charset="0"/>
              </a:rPr>
              <a:t>ekoration</a:t>
            </a:r>
          </a:p>
        </p:txBody>
      </p:sp>
      <p:sp>
        <p:nvSpPr>
          <p:cNvPr id="9" name="Rectangle 8"/>
          <p:cNvSpPr/>
          <p:nvPr/>
        </p:nvSpPr>
        <p:spPr>
          <a:xfrm>
            <a:off x="467544" y="3070909"/>
            <a:ext cx="5472608" cy="27699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h1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 </a:t>
            </a:r>
            <a:r>
              <a:rPr lang="en-US" sz="12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text-decoration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underline; }</a:t>
            </a:r>
            <a:r>
              <a:rPr lang="en-US" sz="1200" b="1" dirty="0" smtClean="0">
                <a:solidFill>
                  <a:srgbClr val="517D47"/>
                </a:solidFill>
                <a:latin typeface="Courier New" pitchFamily="49" charset="0"/>
                <a:cs typeface="Courier New" pitchFamily="49" charset="0"/>
              </a:rPr>
              <a:t> /* line-through ...*/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67544" y="3505572"/>
            <a:ext cx="2255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latin typeface="Minya Nouvelle" pitchFamily="2" charset="0"/>
              </a:rPr>
              <a:t>Texttransformering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67544" y="3937620"/>
            <a:ext cx="5472608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h1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 </a:t>
            </a:r>
            <a:r>
              <a:rPr lang="en-US" sz="12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text-transform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uppercase; }</a:t>
            </a:r>
            <a:r>
              <a:rPr lang="en-US" sz="1200" b="1" dirty="0" smtClean="0">
                <a:solidFill>
                  <a:srgbClr val="517D47"/>
                </a:solidFill>
                <a:latin typeface="Courier New" pitchFamily="49" charset="0"/>
                <a:cs typeface="Courier New" pitchFamily="49" charset="0"/>
              </a:rPr>
              <a:t> </a:t>
            </a:r>
            <a:br>
              <a:rPr lang="en-US" sz="1200" b="1" dirty="0" smtClean="0">
                <a:solidFill>
                  <a:srgbClr val="517D47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200" b="1" dirty="0" smtClean="0">
                <a:solidFill>
                  <a:srgbClr val="517D47"/>
                </a:solidFill>
                <a:latin typeface="Courier New" pitchFamily="49" charset="0"/>
                <a:cs typeface="Courier New" pitchFamily="49" charset="0"/>
              </a:rPr>
              <a:t>/* none, capitalize, lowercase */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67544" y="4585692"/>
            <a:ext cx="2727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latin typeface="Minya Nouvelle" pitchFamily="2" charset="0"/>
              </a:rPr>
              <a:t>Inte </a:t>
            </a:r>
            <a:r>
              <a:rPr lang="sv-SE" dirty="0" err="1" smtClean="0">
                <a:latin typeface="Minya Nouvelle" pitchFamily="2" charset="0"/>
              </a:rPr>
              <a:t>radbryta</a:t>
            </a:r>
            <a:r>
              <a:rPr lang="sv-SE" dirty="0" smtClean="0">
                <a:latin typeface="Minya Nouvelle" pitchFamily="2" charset="0"/>
              </a:rPr>
              <a:t> blanksteg: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67544" y="4966057"/>
            <a:ext cx="5472608" cy="27699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h1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 </a:t>
            </a:r>
            <a:r>
              <a:rPr lang="en-US" sz="12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white-space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nowrap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 }</a:t>
            </a:r>
            <a:r>
              <a:rPr lang="en-US" sz="1200" b="1" dirty="0" smtClean="0">
                <a:solidFill>
                  <a:srgbClr val="517D47"/>
                </a:solidFill>
                <a:latin typeface="Courier New" pitchFamily="49" charset="0"/>
                <a:cs typeface="Courier New" pitchFamily="49" charset="0"/>
              </a:rPr>
              <a:t> /* normal, pre */</a:t>
            </a:r>
          </a:p>
        </p:txBody>
      </p:sp>
      <p:pic>
        <p:nvPicPr>
          <p:cNvPr id="119810" name="Picture 2" descr="S:\dfm\info\icons\v-collections\v_collections_png\basic_foundation\256x256\shadow\text_align_righ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1528872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6538818" y="4406658"/>
            <a:ext cx="20693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smtClean="0">
                <a:latin typeface="Minya Nouvelle" pitchFamily="2" charset="0"/>
              </a:rPr>
              <a:t>letter-</a:t>
            </a:r>
            <a:r>
              <a:rPr lang="sv-SE" dirty="0" err="1" smtClean="0">
                <a:latin typeface="Minya Nouvelle" pitchFamily="2" charset="0"/>
              </a:rPr>
              <a:t>spacing</a:t>
            </a:r>
            <a:endParaRPr lang="sv-SE" dirty="0" smtClean="0">
              <a:latin typeface="Minya Nouvelle" pitchFamily="2" charset="0"/>
            </a:endParaRPr>
          </a:p>
          <a:p>
            <a:r>
              <a:rPr lang="sv-SE" dirty="0" err="1" smtClean="0">
                <a:latin typeface="Minya Nouvelle" pitchFamily="2" charset="0"/>
              </a:rPr>
              <a:t>word-spacing</a:t>
            </a:r>
            <a:r>
              <a:rPr lang="sv-SE" dirty="0" smtClean="0">
                <a:latin typeface="Minya Nouvelle" pitchFamily="2" charset="0"/>
              </a:rPr>
              <a:t>, text-</a:t>
            </a:r>
            <a:r>
              <a:rPr lang="sv-SE" dirty="0" err="1" smtClean="0">
                <a:latin typeface="Minya Nouvelle" pitchFamily="2" charset="0"/>
              </a:rPr>
              <a:t>indent</a:t>
            </a:r>
            <a:r>
              <a:rPr lang="sv-SE" dirty="0" smtClean="0">
                <a:latin typeface="Minya Nouvelle" pitchFamily="2" charset="0"/>
              </a:rPr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6902752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Exempel</a:t>
            </a:r>
            <a:endParaRPr lang="sv-SE" dirty="0"/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309901" y="1129308"/>
            <a:ext cx="5198203" cy="3656386"/>
          </a:xfrm>
          <a:prstGeom prst="rect">
            <a:avLst/>
          </a:prstGeom>
          <a:solidFill>
            <a:schemeClr val="bg1"/>
          </a:solidFill>
          <a:ln w="38100" algn="ctr">
            <a:noFill/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>
              <a:lnSpc>
                <a:spcPct val="140000"/>
              </a:lnSpc>
            </a:pPr>
            <a:r>
              <a:rPr lang="sv-SE" sz="2400" b="1" dirty="0" err="1" smtClean="0">
                <a:latin typeface="Helvetica" pitchFamily="34" charset="0"/>
              </a:rPr>
              <a:t>Lorem</a:t>
            </a:r>
            <a:r>
              <a:rPr lang="sv-SE" sz="2400" b="1" dirty="0" smtClean="0">
                <a:latin typeface="Helvetica" pitchFamily="34" charset="0"/>
              </a:rPr>
              <a:t> </a:t>
            </a:r>
            <a:r>
              <a:rPr lang="sv-SE" sz="2400" b="1" dirty="0" err="1" smtClean="0">
                <a:latin typeface="Helvetica" pitchFamily="34" charset="0"/>
              </a:rPr>
              <a:t>ipsum</a:t>
            </a:r>
            <a:r>
              <a:rPr lang="sv-SE" sz="2400" b="1" dirty="0" smtClean="0">
                <a:latin typeface="Helvetica" pitchFamily="34" charset="0"/>
              </a:rPr>
              <a:t> </a:t>
            </a:r>
            <a:r>
              <a:rPr lang="sv-SE" sz="2400" b="1" dirty="0" err="1" smtClean="0">
                <a:latin typeface="Helvetica" pitchFamily="34" charset="0"/>
              </a:rPr>
              <a:t>dolor</a:t>
            </a:r>
            <a:r>
              <a:rPr lang="sv-SE" sz="2400" b="1" dirty="0" smtClean="0">
                <a:latin typeface="Helvetica" pitchFamily="34" charset="0"/>
              </a:rPr>
              <a:t> </a:t>
            </a:r>
            <a:r>
              <a:rPr lang="sv-SE" sz="2400" b="1" dirty="0" err="1" smtClean="0">
                <a:latin typeface="Helvetica" pitchFamily="34" charset="0"/>
              </a:rPr>
              <a:t>sit</a:t>
            </a:r>
            <a:r>
              <a:rPr lang="sv-SE" sz="2400" b="1" dirty="0" smtClean="0">
                <a:latin typeface="Helvetica" pitchFamily="34" charset="0"/>
              </a:rPr>
              <a:t>!</a:t>
            </a:r>
          </a:p>
          <a:p>
            <a:pPr>
              <a:lnSpc>
                <a:spcPct val="150000"/>
              </a:lnSpc>
            </a:pPr>
            <a:r>
              <a:rPr lang="sv-SE" sz="1200" dirty="0" err="1" smtClean="0">
                <a:latin typeface="Georgia" pitchFamily="18" charset="0"/>
              </a:rPr>
              <a:t>Lorem</a:t>
            </a:r>
            <a:r>
              <a:rPr lang="sv-SE" sz="1200" dirty="0" smtClean="0">
                <a:latin typeface="Georgia" pitchFamily="18" charset="0"/>
              </a:rPr>
              <a:t> </a:t>
            </a:r>
            <a:r>
              <a:rPr lang="sv-SE" sz="1200" dirty="0" err="1">
                <a:latin typeface="Georgia" pitchFamily="18" charset="0"/>
              </a:rPr>
              <a:t>ipsum</a:t>
            </a:r>
            <a:r>
              <a:rPr lang="sv-SE" sz="1200" dirty="0">
                <a:latin typeface="Georgia" pitchFamily="18" charset="0"/>
              </a:rPr>
              <a:t> </a:t>
            </a:r>
            <a:r>
              <a:rPr lang="sv-SE" sz="1200" dirty="0" err="1">
                <a:latin typeface="Georgia" pitchFamily="18" charset="0"/>
              </a:rPr>
              <a:t>dolor</a:t>
            </a:r>
            <a:r>
              <a:rPr lang="sv-SE" sz="1200" dirty="0">
                <a:latin typeface="Georgia" pitchFamily="18" charset="0"/>
              </a:rPr>
              <a:t> </a:t>
            </a:r>
            <a:r>
              <a:rPr lang="sv-SE" sz="1200" dirty="0" err="1">
                <a:latin typeface="Georgia" pitchFamily="18" charset="0"/>
              </a:rPr>
              <a:t>sit</a:t>
            </a:r>
            <a:r>
              <a:rPr lang="sv-SE" sz="1200" dirty="0">
                <a:latin typeface="Georgia" pitchFamily="18" charset="0"/>
              </a:rPr>
              <a:t> </a:t>
            </a:r>
            <a:r>
              <a:rPr lang="sv-SE" sz="1200" dirty="0" err="1">
                <a:latin typeface="Georgia" pitchFamily="18" charset="0"/>
              </a:rPr>
              <a:t>amet</a:t>
            </a:r>
            <a:r>
              <a:rPr lang="sv-SE" sz="1200" dirty="0">
                <a:latin typeface="Georgia" pitchFamily="18" charset="0"/>
              </a:rPr>
              <a:t>, </a:t>
            </a:r>
            <a:r>
              <a:rPr lang="sv-SE" sz="1200" dirty="0" err="1">
                <a:latin typeface="Georgia" pitchFamily="18" charset="0"/>
              </a:rPr>
              <a:t>consetetur</a:t>
            </a:r>
            <a:r>
              <a:rPr lang="sv-SE" sz="1200" dirty="0">
                <a:latin typeface="Georgia" pitchFamily="18" charset="0"/>
              </a:rPr>
              <a:t> </a:t>
            </a:r>
            <a:r>
              <a:rPr lang="sv-SE" sz="1200" dirty="0" err="1">
                <a:latin typeface="Georgia" pitchFamily="18" charset="0"/>
              </a:rPr>
              <a:t>sadipscing</a:t>
            </a:r>
            <a:r>
              <a:rPr lang="sv-SE" sz="1200" dirty="0">
                <a:latin typeface="Georgia" pitchFamily="18" charset="0"/>
              </a:rPr>
              <a:t> </a:t>
            </a:r>
            <a:r>
              <a:rPr lang="sv-SE" sz="1200" dirty="0" err="1">
                <a:latin typeface="Georgia" pitchFamily="18" charset="0"/>
              </a:rPr>
              <a:t>elitr</a:t>
            </a:r>
            <a:r>
              <a:rPr lang="sv-SE" sz="1200" dirty="0">
                <a:latin typeface="Georgia" pitchFamily="18" charset="0"/>
              </a:rPr>
              <a:t>, sed </a:t>
            </a:r>
            <a:r>
              <a:rPr lang="sv-SE" sz="1200" dirty="0" err="1">
                <a:latin typeface="Georgia" pitchFamily="18" charset="0"/>
              </a:rPr>
              <a:t>diam</a:t>
            </a:r>
            <a:r>
              <a:rPr lang="sv-SE" sz="1200" dirty="0">
                <a:latin typeface="Georgia" pitchFamily="18" charset="0"/>
              </a:rPr>
              <a:t> </a:t>
            </a:r>
            <a:r>
              <a:rPr lang="sv-SE" sz="1200" dirty="0" err="1">
                <a:latin typeface="Georgia" pitchFamily="18" charset="0"/>
              </a:rPr>
              <a:t>nonumy</a:t>
            </a:r>
            <a:r>
              <a:rPr lang="sv-SE" sz="1200" dirty="0">
                <a:latin typeface="Georgia" pitchFamily="18" charset="0"/>
              </a:rPr>
              <a:t> </a:t>
            </a:r>
            <a:r>
              <a:rPr lang="sv-SE" sz="1200" dirty="0" err="1">
                <a:latin typeface="Georgia" pitchFamily="18" charset="0"/>
              </a:rPr>
              <a:t>eirmod</a:t>
            </a:r>
            <a:r>
              <a:rPr lang="sv-SE" sz="1200" dirty="0">
                <a:latin typeface="Georgia" pitchFamily="18" charset="0"/>
              </a:rPr>
              <a:t> </a:t>
            </a:r>
            <a:r>
              <a:rPr lang="sv-SE" sz="1200" dirty="0" err="1">
                <a:latin typeface="Georgia" pitchFamily="18" charset="0"/>
              </a:rPr>
              <a:t>tempor</a:t>
            </a:r>
            <a:r>
              <a:rPr lang="sv-SE" sz="1200" dirty="0">
                <a:latin typeface="Georgia" pitchFamily="18" charset="0"/>
              </a:rPr>
              <a:t> </a:t>
            </a:r>
            <a:r>
              <a:rPr lang="sv-SE" sz="1200" dirty="0" err="1">
                <a:latin typeface="Georgia" pitchFamily="18" charset="0"/>
              </a:rPr>
              <a:t>invidunt</a:t>
            </a:r>
            <a:r>
              <a:rPr lang="sv-SE" sz="1200" dirty="0">
                <a:latin typeface="Georgia" pitchFamily="18" charset="0"/>
              </a:rPr>
              <a:t> ut </a:t>
            </a:r>
            <a:r>
              <a:rPr lang="sv-SE" sz="1200" dirty="0" err="1">
                <a:latin typeface="Georgia" pitchFamily="18" charset="0"/>
              </a:rPr>
              <a:t>labore</a:t>
            </a:r>
            <a:r>
              <a:rPr lang="sv-SE" sz="1200" dirty="0">
                <a:latin typeface="Georgia" pitchFamily="18" charset="0"/>
              </a:rPr>
              <a:t> et </a:t>
            </a:r>
            <a:r>
              <a:rPr lang="sv-SE" sz="1200" dirty="0" err="1">
                <a:latin typeface="Georgia" pitchFamily="18" charset="0"/>
              </a:rPr>
              <a:t>dolore</a:t>
            </a:r>
            <a:r>
              <a:rPr lang="sv-SE" sz="1200" dirty="0">
                <a:latin typeface="Georgia" pitchFamily="18" charset="0"/>
              </a:rPr>
              <a:t> </a:t>
            </a:r>
            <a:r>
              <a:rPr lang="sv-SE" sz="1200" dirty="0" err="1">
                <a:latin typeface="Georgia" pitchFamily="18" charset="0"/>
              </a:rPr>
              <a:t>magna</a:t>
            </a:r>
            <a:r>
              <a:rPr lang="sv-SE" sz="1200" dirty="0">
                <a:latin typeface="Georgia" pitchFamily="18" charset="0"/>
              </a:rPr>
              <a:t> </a:t>
            </a:r>
            <a:r>
              <a:rPr lang="sv-SE" sz="1200" dirty="0" err="1">
                <a:latin typeface="Georgia" pitchFamily="18" charset="0"/>
              </a:rPr>
              <a:t>aliquyam</a:t>
            </a:r>
            <a:r>
              <a:rPr lang="sv-SE" sz="1200" dirty="0">
                <a:latin typeface="Georgia" pitchFamily="18" charset="0"/>
              </a:rPr>
              <a:t> erat, sed </a:t>
            </a:r>
            <a:r>
              <a:rPr lang="sv-SE" sz="1200" dirty="0" err="1">
                <a:latin typeface="Georgia" pitchFamily="18" charset="0"/>
              </a:rPr>
              <a:t>diam</a:t>
            </a:r>
            <a:r>
              <a:rPr lang="sv-SE" sz="1200" dirty="0">
                <a:latin typeface="Georgia" pitchFamily="18" charset="0"/>
              </a:rPr>
              <a:t> </a:t>
            </a:r>
            <a:r>
              <a:rPr lang="sv-SE" sz="1200" dirty="0" err="1">
                <a:latin typeface="Georgia" pitchFamily="18" charset="0"/>
              </a:rPr>
              <a:t>voluptua</a:t>
            </a:r>
            <a:r>
              <a:rPr lang="sv-SE" sz="1200" dirty="0">
                <a:latin typeface="Georgia" pitchFamily="18" charset="0"/>
              </a:rPr>
              <a:t>. At </a:t>
            </a:r>
            <a:r>
              <a:rPr lang="sv-SE" sz="1200" dirty="0" err="1">
                <a:latin typeface="Georgia" pitchFamily="18" charset="0"/>
              </a:rPr>
              <a:t>vero</a:t>
            </a:r>
            <a:r>
              <a:rPr lang="sv-SE" sz="1200" dirty="0">
                <a:latin typeface="Georgia" pitchFamily="18" charset="0"/>
              </a:rPr>
              <a:t> </a:t>
            </a:r>
            <a:r>
              <a:rPr lang="sv-SE" sz="1200" dirty="0" err="1">
                <a:latin typeface="Georgia" pitchFamily="18" charset="0"/>
              </a:rPr>
              <a:t>eos</a:t>
            </a:r>
            <a:r>
              <a:rPr lang="sv-SE" sz="1200" dirty="0">
                <a:latin typeface="Georgia" pitchFamily="18" charset="0"/>
              </a:rPr>
              <a:t> et </a:t>
            </a:r>
            <a:r>
              <a:rPr lang="sv-SE" sz="1200" dirty="0" err="1">
                <a:latin typeface="Georgia" pitchFamily="18" charset="0"/>
              </a:rPr>
              <a:t>accusam</a:t>
            </a:r>
            <a:r>
              <a:rPr lang="sv-SE" sz="1200" dirty="0">
                <a:latin typeface="Georgia" pitchFamily="18" charset="0"/>
              </a:rPr>
              <a:t> et </a:t>
            </a:r>
            <a:r>
              <a:rPr lang="sv-SE" sz="1200" dirty="0" err="1">
                <a:latin typeface="Georgia" pitchFamily="18" charset="0"/>
              </a:rPr>
              <a:t>justo</a:t>
            </a:r>
            <a:r>
              <a:rPr lang="sv-SE" sz="1200" dirty="0">
                <a:latin typeface="Georgia" pitchFamily="18" charset="0"/>
              </a:rPr>
              <a:t> duo </a:t>
            </a:r>
            <a:r>
              <a:rPr lang="sv-SE" sz="1200" dirty="0" err="1">
                <a:latin typeface="Georgia" pitchFamily="18" charset="0"/>
              </a:rPr>
              <a:t>dolores</a:t>
            </a:r>
            <a:r>
              <a:rPr lang="sv-SE" sz="1200" dirty="0">
                <a:latin typeface="Georgia" pitchFamily="18" charset="0"/>
              </a:rPr>
              <a:t> et </a:t>
            </a:r>
            <a:r>
              <a:rPr lang="sv-SE" sz="1200" dirty="0" err="1">
                <a:latin typeface="Georgia" pitchFamily="18" charset="0"/>
              </a:rPr>
              <a:t>ea</a:t>
            </a:r>
            <a:r>
              <a:rPr lang="sv-SE" sz="1200" dirty="0">
                <a:latin typeface="Georgia" pitchFamily="18" charset="0"/>
              </a:rPr>
              <a:t> </a:t>
            </a:r>
            <a:r>
              <a:rPr lang="sv-SE" sz="1200" dirty="0" err="1">
                <a:latin typeface="Georgia" pitchFamily="18" charset="0"/>
              </a:rPr>
              <a:t>rebum</a:t>
            </a:r>
            <a:r>
              <a:rPr lang="sv-SE" sz="1200" dirty="0">
                <a:latin typeface="Georgia" pitchFamily="18" charset="0"/>
              </a:rPr>
              <a:t>. </a:t>
            </a:r>
            <a:r>
              <a:rPr lang="sv-SE" sz="1200" dirty="0" err="1">
                <a:latin typeface="Georgia" pitchFamily="18" charset="0"/>
              </a:rPr>
              <a:t>Stet</a:t>
            </a:r>
            <a:r>
              <a:rPr lang="sv-SE" sz="1200" dirty="0">
                <a:latin typeface="Georgia" pitchFamily="18" charset="0"/>
              </a:rPr>
              <a:t> </a:t>
            </a:r>
            <a:r>
              <a:rPr lang="sv-SE" sz="1200" dirty="0" err="1">
                <a:latin typeface="Georgia" pitchFamily="18" charset="0"/>
              </a:rPr>
              <a:t>clita</a:t>
            </a:r>
            <a:r>
              <a:rPr lang="sv-SE" sz="1200" dirty="0">
                <a:latin typeface="Georgia" pitchFamily="18" charset="0"/>
              </a:rPr>
              <a:t> </a:t>
            </a:r>
            <a:r>
              <a:rPr lang="sv-SE" sz="1200" dirty="0" err="1">
                <a:latin typeface="Georgia" pitchFamily="18" charset="0"/>
              </a:rPr>
              <a:t>kasd</a:t>
            </a:r>
            <a:r>
              <a:rPr lang="sv-SE" sz="1200" dirty="0">
                <a:latin typeface="Georgia" pitchFamily="18" charset="0"/>
              </a:rPr>
              <a:t> </a:t>
            </a:r>
            <a:r>
              <a:rPr lang="sv-SE" sz="1200" dirty="0" err="1">
                <a:latin typeface="Georgia" pitchFamily="18" charset="0"/>
              </a:rPr>
              <a:t>gubergren</a:t>
            </a:r>
            <a:r>
              <a:rPr lang="sv-SE" sz="1200" dirty="0">
                <a:latin typeface="Georgia" pitchFamily="18" charset="0"/>
              </a:rPr>
              <a:t>, no </a:t>
            </a:r>
            <a:r>
              <a:rPr lang="sv-SE" sz="1200" dirty="0" err="1">
                <a:latin typeface="Georgia" pitchFamily="18" charset="0"/>
              </a:rPr>
              <a:t>sea</a:t>
            </a:r>
            <a:r>
              <a:rPr lang="sv-SE" sz="1200" dirty="0">
                <a:latin typeface="Georgia" pitchFamily="18" charset="0"/>
              </a:rPr>
              <a:t> takimata </a:t>
            </a:r>
            <a:r>
              <a:rPr lang="sv-SE" sz="1200" dirty="0" err="1">
                <a:latin typeface="Georgia" pitchFamily="18" charset="0"/>
              </a:rPr>
              <a:t>sanctus</a:t>
            </a:r>
            <a:r>
              <a:rPr lang="sv-SE" sz="1200" dirty="0">
                <a:latin typeface="Georgia" pitchFamily="18" charset="0"/>
              </a:rPr>
              <a:t> est </a:t>
            </a:r>
            <a:r>
              <a:rPr lang="sv-SE" sz="1200" dirty="0" err="1">
                <a:latin typeface="Georgia" pitchFamily="18" charset="0"/>
              </a:rPr>
              <a:t>Lorem</a:t>
            </a:r>
            <a:r>
              <a:rPr lang="sv-SE" sz="1200" dirty="0">
                <a:latin typeface="Georgia" pitchFamily="18" charset="0"/>
              </a:rPr>
              <a:t> </a:t>
            </a:r>
            <a:r>
              <a:rPr lang="sv-SE" sz="1200" dirty="0" err="1">
                <a:latin typeface="Georgia" pitchFamily="18" charset="0"/>
              </a:rPr>
              <a:t>ipsum</a:t>
            </a:r>
            <a:r>
              <a:rPr lang="sv-SE" sz="1200" dirty="0">
                <a:latin typeface="Georgia" pitchFamily="18" charset="0"/>
              </a:rPr>
              <a:t> </a:t>
            </a:r>
            <a:r>
              <a:rPr lang="sv-SE" sz="1200" dirty="0" err="1">
                <a:latin typeface="Georgia" pitchFamily="18" charset="0"/>
              </a:rPr>
              <a:t>dolor</a:t>
            </a:r>
            <a:r>
              <a:rPr lang="sv-SE" sz="1200" dirty="0">
                <a:latin typeface="Georgia" pitchFamily="18" charset="0"/>
              </a:rPr>
              <a:t> </a:t>
            </a:r>
            <a:r>
              <a:rPr lang="sv-SE" sz="1200" dirty="0" err="1">
                <a:latin typeface="Georgia" pitchFamily="18" charset="0"/>
              </a:rPr>
              <a:t>sit</a:t>
            </a:r>
            <a:r>
              <a:rPr lang="sv-SE" sz="1200" dirty="0">
                <a:latin typeface="Georgia" pitchFamily="18" charset="0"/>
              </a:rPr>
              <a:t> </a:t>
            </a:r>
            <a:r>
              <a:rPr lang="sv-SE" sz="1200" dirty="0" err="1">
                <a:latin typeface="Georgia" pitchFamily="18" charset="0"/>
              </a:rPr>
              <a:t>amet</a:t>
            </a:r>
            <a:r>
              <a:rPr lang="sv-SE" sz="1200" dirty="0">
                <a:latin typeface="Georgia" pitchFamily="18" charset="0"/>
              </a:rPr>
              <a:t>. </a:t>
            </a:r>
            <a:r>
              <a:rPr lang="sv-SE" sz="1200" dirty="0" err="1">
                <a:latin typeface="Georgia" pitchFamily="18" charset="0"/>
              </a:rPr>
              <a:t>Lorem</a:t>
            </a:r>
            <a:r>
              <a:rPr lang="sv-SE" sz="1200" dirty="0">
                <a:latin typeface="Georgia" pitchFamily="18" charset="0"/>
              </a:rPr>
              <a:t> </a:t>
            </a:r>
            <a:r>
              <a:rPr lang="sv-SE" sz="1200" dirty="0" err="1">
                <a:latin typeface="Georgia" pitchFamily="18" charset="0"/>
              </a:rPr>
              <a:t>ipsum</a:t>
            </a:r>
            <a:r>
              <a:rPr lang="sv-SE" sz="1200" dirty="0">
                <a:latin typeface="Georgia" pitchFamily="18" charset="0"/>
              </a:rPr>
              <a:t> </a:t>
            </a:r>
            <a:r>
              <a:rPr lang="sv-SE" sz="1200" dirty="0" err="1">
                <a:latin typeface="Georgia" pitchFamily="18" charset="0"/>
              </a:rPr>
              <a:t>dolor</a:t>
            </a:r>
            <a:r>
              <a:rPr lang="sv-SE" sz="1200" dirty="0">
                <a:latin typeface="Georgia" pitchFamily="18" charset="0"/>
              </a:rPr>
              <a:t> </a:t>
            </a:r>
            <a:r>
              <a:rPr lang="sv-SE" sz="1200" dirty="0" err="1">
                <a:latin typeface="Georgia" pitchFamily="18" charset="0"/>
              </a:rPr>
              <a:t>sit</a:t>
            </a:r>
            <a:r>
              <a:rPr lang="sv-SE" sz="1200" dirty="0">
                <a:latin typeface="Georgia" pitchFamily="18" charset="0"/>
              </a:rPr>
              <a:t> </a:t>
            </a:r>
            <a:r>
              <a:rPr lang="sv-SE" sz="1200" dirty="0" err="1">
                <a:latin typeface="Georgia" pitchFamily="18" charset="0"/>
              </a:rPr>
              <a:t>amet</a:t>
            </a:r>
            <a:r>
              <a:rPr lang="sv-SE" sz="1200" dirty="0">
                <a:latin typeface="Georgia" pitchFamily="18" charset="0"/>
              </a:rPr>
              <a:t>, </a:t>
            </a:r>
            <a:r>
              <a:rPr lang="sv-SE" sz="1200" dirty="0" err="1">
                <a:latin typeface="Georgia" pitchFamily="18" charset="0"/>
              </a:rPr>
              <a:t>consetetur</a:t>
            </a:r>
            <a:r>
              <a:rPr lang="sv-SE" sz="1200" dirty="0">
                <a:latin typeface="Georgia" pitchFamily="18" charset="0"/>
              </a:rPr>
              <a:t> </a:t>
            </a:r>
            <a:r>
              <a:rPr lang="sv-SE" sz="1200" dirty="0" err="1">
                <a:latin typeface="Georgia" pitchFamily="18" charset="0"/>
              </a:rPr>
              <a:t>sadipscing</a:t>
            </a:r>
            <a:r>
              <a:rPr lang="sv-SE" sz="1200" dirty="0">
                <a:latin typeface="Georgia" pitchFamily="18" charset="0"/>
              </a:rPr>
              <a:t> </a:t>
            </a:r>
            <a:r>
              <a:rPr lang="sv-SE" sz="1200" dirty="0" err="1">
                <a:latin typeface="Georgia" pitchFamily="18" charset="0"/>
              </a:rPr>
              <a:t>elitr</a:t>
            </a:r>
            <a:r>
              <a:rPr lang="sv-SE" sz="1200" dirty="0">
                <a:latin typeface="Georgia" pitchFamily="18" charset="0"/>
              </a:rPr>
              <a:t>, sed </a:t>
            </a:r>
            <a:r>
              <a:rPr lang="sv-SE" sz="1200" dirty="0" err="1">
                <a:latin typeface="Georgia" pitchFamily="18" charset="0"/>
              </a:rPr>
              <a:t>diam</a:t>
            </a:r>
            <a:r>
              <a:rPr lang="sv-SE" sz="1200" dirty="0">
                <a:latin typeface="Georgia" pitchFamily="18" charset="0"/>
              </a:rPr>
              <a:t> </a:t>
            </a:r>
            <a:r>
              <a:rPr lang="sv-SE" sz="1200" dirty="0" err="1">
                <a:latin typeface="Georgia" pitchFamily="18" charset="0"/>
              </a:rPr>
              <a:t>nonumy</a:t>
            </a:r>
            <a:r>
              <a:rPr lang="sv-SE" sz="1200" dirty="0">
                <a:latin typeface="Georgia" pitchFamily="18" charset="0"/>
              </a:rPr>
              <a:t> </a:t>
            </a:r>
            <a:r>
              <a:rPr lang="sv-SE" sz="1200" dirty="0" err="1">
                <a:latin typeface="Georgia" pitchFamily="18" charset="0"/>
              </a:rPr>
              <a:t>eirmod</a:t>
            </a:r>
            <a:r>
              <a:rPr lang="sv-SE" sz="1200" dirty="0">
                <a:latin typeface="Georgia" pitchFamily="18" charset="0"/>
              </a:rPr>
              <a:t> </a:t>
            </a:r>
            <a:r>
              <a:rPr lang="sv-SE" sz="1200" dirty="0" err="1">
                <a:latin typeface="Georgia" pitchFamily="18" charset="0"/>
              </a:rPr>
              <a:t>tempor</a:t>
            </a:r>
            <a:r>
              <a:rPr lang="sv-SE" sz="1200" dirty="0">
                <a:latin typeface="Georgia" pitchFamily="18" charset="0"/>
              </a:rPr>
              <a:t> </a:t>
            </a:r>
            <a:r>
              <a:rPr lang="sv-SE" sz="1200" dirty="0" err="1">
                <a:latin typeface="Georgia" pitchFamily="18" charset="0"/>
              </a:rPr>
              <a:t>invidunt</a:t>
            </a:r>
            <a:r>
              <a:rPr lang="sv-SE" sz="1200" dirty="0">
                <a:latin typeface="Georgia" pitchFamily="18" charset="0"/>
              </a:rPr>
              <a:t> ut </a:t>
            </a:r>
            <a:r>
              <a:rPr lang="sv-SE" sz="1200" dirty="0" err="1">
                <a:latin typeface="Georgia" pitchFamily="18" charset="0"/>
              </a:rPr>
              <a:t>labore</a:t>
            </a:r>
            <a:r>
              <a:rPr lang="sv-SE" sz="1200" dirty="0">
                <a:latin typeface="Georgia" pitchFamily="18" charset="0"/>
              </a:rPr>
              <a:t> et </a:t>
            </a:r>
            <a:r>
              <a:rPr lang="sv-SE" sz="1200" dirty="0" err="1">
                <a:latin typeface="Georgia" pitchFamily="18" charset="0"/>
              </a:rPr>
              <a:t>dolore</a:t>
            </a:r>
            <a:r>
              <a:rPr lang="sv-SE" sz="1200" dirty="0">
                <a:latin typeface="Georgia" pitchFamily="18" charset="0"/>
              </a:rPr>
              <a:t> </a:t>
            </a:r>
            <a:r>
              <a:rPr lang="sv-SE" sz="1200" dirty="0" err="1">
                <a:latin typeface="Georgia" pitchFamily="18" charset="0"/>
              </a:rPr>
              <a:t>magna</a:t>
            </a:r>
            <a:r>
              <a:rPr lang="sv-SE" sz="1200" dirty="0">
                <a:latin typeface="Georgia" pitchFamily="18" charset="0"/>
              </a:rPr>
              <a:t> </a:t>
            </a:r>
            <a:r>
              <a:rPr lang="sv-SE" sz="1200" dirty="0" err="1">
                <a:latin typeface="Georgia" pitchFamily="18" charset="0"/>
              </a:rPr>
              <a:t>aliquyam</a:t>
            </a:r>
            <a:r>
              <a:rPr lang="sv-SE" sz="1200" dirty="0">
                <a:latin typeface="Georgia" pitchFamily="18" charset="0"/>
              </a:rPr>
              <a:t> erat, sed </a:t>
            </a:r>
            <a:r>
              <a:rPr lang="sv-SE" sz="1200" dirty="0" err="1">
                <a:latin typeface="Georgia" pitchFamily="18" charset="0"/>
              </a:rPr>
              <a:t>diam</a:t>
            </a:r>
            <a:r>
              <a:rPr lang="sv-SE" sz="1200" dirty="0">
                <a:latin typeface="Georgia" pitchFamily="18" charset="0"/>
              </a:rPr>
              <a:t> </a:t>
            </a:r>
            <a:r>
              <a:rPr lang="sv-SE" sz="1200" dirty="0" err="1">
                <a:latin typeface="Georgia" pitchFamily="18" charset="0"/>
              </a:rPr>
              <a:t>voluptua</a:t>
            </a:r>
            <a:r>
              <a:rPr lang="sv-SE" sz="1200" dirty="0">
                <a:latin typeface="Georgia" pitchFamily="18" charset="0"/>
              </a:rPr>
              <a:t>. </a:t>
            </a:r>
            <a:endParaRPr lang="sv-SE" sz="1200" dirty="0" smtClean="0">
              <a:latin typeface="Georgia" pitchFamily="18" charset="0"/>
            </a:endParaRPr>
          </a:p>
          <a:p>
            <a:pPr>
              <a:lnSpc>
                <a:spcPct val="150000"/>
              </a:lnSpc>
            </a:pPr>
            <a:endParaRPr lang="sv-SE" sz="1200" dirty="0">
              <a:latin typeface="Georgia" pitchFamily="18" charset="0"/>
            </a:endParaRPr>
          </a:p>
          <a:p>
            <a:pPr>
              <a:lnSpc>
                <a:spcPct val="150000"/>
              </a:lnSpc>
            </a:pPr>
            <a:r>
              <a:rPr lang="sv-SE" sz="1200" dirty="0" smtClean="0">
                <a:latin typeface="Georgia" pitchFamily="18" charset="0"/>
              </a:rPr>
              <a:t>At </a:t>
            </a:r>
            <a:r>
              <a:rPr lang="sv-SE" sz="1200" dirty="0" err="1">
                <a:latin typeface="Georgia" pitchFamily="18" charset="0"/>
              </a:rPr>
              <a:t>vero</a:t>
            </a:r>
            <a:r>
              <a:rPr lang="sv-SE" sz="1200" dirty="0">
                <a:latin typeface="Georgia" pitchFamily="18" charset="0"/>
              </a:rPr>
              <a:t> </a:t>
            </a:r>
            <a:r>
              <a:rPr lang="sv-SE" sz="1200" dirty="0" err="1">
                <a:latin typeface="Georgia" pitchFamily="18" charset="0"/>
              </a:rPr>
              <a:t>eos</a:t>
            </a:r>
            <a:r>
              <a:rPr lang="sv-SE" sz="1200" dirty="0">
                <a:latin typeface="Georgia" pitchFamily="18" charset="0"/>
              </a:rPr>
              <a:t> et </a:t>
            </a:r>
            <a:r>
              <a:rPr lang="sv-SE" sz="1200" dirty="0" err="1">
                <a:latin typeface="Georgia" pitchFamily="18" charset="0"/>
              </a:rPr>
              <a:t>accusam</a:t>
            </a:r>
            <a:r>
              <a:rPr lang="sv-SE" sz="1200" dirty="0">
                <a:latin typeface="Georgia" pitchFamily="18" charset="0"/>
              </a:rPr>
              <a:t> et </a:t>
            </a:r>
            <a:r>
              <a:rPr lang="sv-SE" sz="1200" dirty="0" err="1">
                <a:latin typeface="Georgia" pitchFamily="18" charset="0"/>
              </a:rPr>
              <a:t>justo</a:t>
            </a:r>
            <a:r>
              <a:rPr lang="sv-SE" sz="1200" dirty="0">
                <a:latin typeface="Georgia" pitchFamily="18" charset="0"/>
              </a:rPr>
              <a:t> duo </a:t>
            </a:r>
            <a:r>
              <a:rPr lang="sv-SE" sz="1200" dirty="0" err="1">
                <a:latin typeface="Georgia" pitchFamily="18" charset="0"/>
              </a:rPr>
              <a:t>dolores</a:t>
            </a:r>
            <a:r>
              <a:rPr lang="sv-SE" sz="1200" dirty="0">
                <a:latin typeface="Georgia" pitchFamily="18" charset="0"/>
              </a:rPr>
              <a:t> et </a:t>
            </a:r>
            <a:r>
              <a:rPr lang="sv-SE" sz="1200" dirty="0" err="1">
                <a:latin typeface="Georgia" pitchFamily="18" charset="0"/>
              </a:rPr>
              <a:t>ea</a:t>
            </a:r>
            <a:r>
              <a:rPr lang="sv-SE" sz="1200" dirty="0">
                <a:latin typeface="Georgia" pitchFamily="18" charset="0"/>
              </a:rPr>
              <a:t> </a:t>
            </a:r>
            <a:r>
              <a:rPr lang="sv-SE" sz="1200" dirty="0" err="1">
                <a:latin typeface="Georgia" pitchFamily="18" charset="0"/>
              </a:rPr>
              <a:t>rebum</a:t>
            </a:r>
            <a:r>
              <a:rPr lang="sv-SE" sz="1200" dirty="0">
                <a:latin typeface="Georgia" pitchFamily="18" charset="0"/>
              </a:rPr>
              <a:t>. </a:t>
            </a:r>
            <a:r>
              <a:rPr lang="sv-SE" sz="1200" dirty="0" err="1">
                <a:latin typeface="Georgia" pitchFamily="18" charset="0"/>
              </a:rPr>
              <a:t>Stet</a:t>
            </a:r>
            <a:r>
              <a:rPr lang="sv-SE" sz="1200" dirty="0">
                <a:latin typeface="Georgia" pitchFamily="18" charset="0"/>
              </a:rPr>
              <a:t> </a:t>
            </a:r>
            <a:r>
              <a:rPr lang="sv-SE" sz="1200" dirty="0" err="1">
                <a:latin typeface="Georgia" pitchFamily="18" charset="0"/>
              </a:rPr>
              <a:t>clita</a:t>
            </a:r>
            <a:r>
              <a:rPr lang="sv-SE" sz="1200" dirty="0">
                <a:latin typeface="Georgia" pitchFamily="18" charset="0"/>
              </a:rPr>
              <a:t> </a:t>
            </a:r>
            <a:r>
              <a:rPr lang="sv-SE" sz="1200" dirty="0" err="1">
                <a:latin typeface="Georgia" pitchFamily="18" charset="0"/>
              </a:rPr>
              <a:t>kasd</a:t>
            </a:r>
            <a:r>
              <a:rPr lang="sv-SE" sz="1200" dirty="0">
                <a:latin typeface="Georgia" pitchFamily="18" charset="0"/>
              </a:rPr>
              <a:t> </a:t>
            </a:r>
            <a:r>
              <a:rPr lang="sv-SE" sz="1200" dirty="0" err="1">
                <a:latin typeface="Georgia" pitchFamily="18" charset="0"/>
              </a:rPr>
              <a:t>gubergren</a:t>
            </a:r>
            <a:r>
              <a:rPr lang="sv-SE" sz="1200" dirty="0">
                <a:latin typeface="Georgia" pitchFamily="18" charset="0"/>
              </a:rPr>
              <a:t>, no </a:t>
            </a:r>
            <a:r>
              <a:rPr lang="sv-SE" sz="1200" dirty="0" err="1">
                <a:latin typeface="Georgia" pitchFamily="18" charset="0"/>
              </a:rPr>
              <a:t>sea</a:t>
            </a:r>
            <a:r>
              <a:rPr lang="sv-SE" sz="1200" dirty="0">
                <a:latin typeface="Georgia" pitchFamily="18" charset="0"/>
              </a:rPr>
              <a:t> takimata </a:t>
            </a:r>
            <a:r>
              <a:rPr lang="sv-SE" sz="1200" dirty="0" err="1">
                <a:latin typeface="Georgia" pitchFamily="18" charset="0"/>
              </a:rPr>
              <a:t>sanctus</a:t>
            </a:r>
            <a:r>
              <a:rPr lang="sv-SE" sz="1200" dirty="0">
                <a:latin typeface="Georgia" pitchFamily="18" charset="0"/>
              </a:rPr>
              <a:t> est </a:t>
            </a:r>
            <a:r>
              <a:rPr lang="sv-SE" sz="1200" dirty="0" err="1">
                <a:latin typeface="Georgia" pitchFamily="18" charset="0"/>
              </a:rPr>
              <a:t>Lorem</a:t>
            </a:r>
            <a:r>
              <a:rPr lang="sv-SE" sz="1200" dirty="0">
                <a:latin typeface="Georgia" pitchFamily="18" charset="0"/>
              </a:rPr>
              <a:t> </a:t>
            </a:r>
            <a:r>
              <a:rPr lang="sv-SE" sz="1200" dirty="0" err="1">
                <a:latin typeface="Georgia" pitchFamily="18" charset="0"/>
              </a:rPr>
              <a:t>ipsum</a:t>
            </a:r>
            <a:r>
              <a:rPr lang="sv-SE" sz="1200" dirty="0">
                <a:latin typeface="Georgia" pitchFamily="18" charset="0"/>
              </a:rPr>
              <a:t> </a:t>
            </a:r>
            <a:r>
              <a:rPr lang="sv-SE" sz="1200" dirty="0" err="1">
                <a:latin typeface="Georgia" pitchFamily="18" charset="0"/>
              </a:rPr>
              <a:t>dolor</a:t>
            </a:r>
            <a:r>
              <a:rPr lang="sv-SE" sz="1200" dirty="0">
                <a:latin typeface="Georgia" pitchFamily="18" charset="0"/>
              </a:rPr>
              <a:t> </a:t>
            </a:r>
            <a:r>
              <a:rPr lang="sv-SE" sz="1200" dirty="0" err="1">
                <a:latin typeface="Georgia" pitchFamily="18" charset="0"/>
              </a:rPr>
              <a:t>sit</a:t>
            </a:r>
            <a:r>
              <a:rPr lang="sv-SE" sz="1200" dirty="0">
                <a:latin typeface="Georgia" pitchFamily="18" charset="0"/>
              </a:rPr>
              <a:t> </a:t>
            </a:r>
            <a:r>
              <a:rPr lang="sv-SE" sz="1200" dirty="0" err="1">
                <a:latin typeface="Georgia" pitchFamily="18" charset="0"/>
              </a:rPr>
              <a:t>amet</a:t>
            </a:r>
            <a:r>
              <a:rPr lang="sv-SE" sz="1200" dirty="0">
                <a:latin typeface="Georgia" pitchFamily="18" charset="0"/>
              </a:rPr>
              <a:t>. </a:t>
            </a:r>
            <a:r>
              <a:rPr lang="sv-SE" sz="1200" dirty="0" err="1">
                <a:latin typeface="Georgia" pitchFamily="18" charset="0"/>
              </a:rPr>
              <a:t>Lorem</a:t>
            </a:r>
            <a:r>
              <a:rPr lang="sv-SE" sz="1200" dirty="0">
                <a:latin typeface="Georgia" pitchFamily="18" charset="0"/>
              </a:rPr>
              <a:t> </a:t>
            </a:r>
            <a:r>
              <a:rPr lang="sv-SE" sz="1200" dirty="0" err="1">
                <a:latin typeface="Georgia" pitchFamily="18" charset="0"/>
              </a:rPr>
              <a:t>ipsum</a:t>
            </a:r>
            <a:r>
              <a:rPr lang="sv-SE" sz="1200" dirty="0">
                <a:latin typeface="Georgia" pitchFamily="18" charset="0"/>
              </a:rPr>
              <a:t> </a:t>
            </a:r>
            <a:r>
              <a:rPr lang="sv-SE" sz="1200" dirty="0" err="1">
                <a:latin typeface="Georgia" pitchFamily="18" charset="0"/>
              </a:rPr>
              <a:t>dolor</a:t>
            </a:r>
            <a:r>
              <a:rPr lang="sv-SE" sz="1200" dirty="0">
                <a:latin typeface="Georgia" pitchFamily="18" charset="0"/>
              </a:rPr>
              <a:t> </a:t>
            </a:r>
            <a:r>
              <a:rPr lang="sv-SE" sz="1200" dirty="0" err="1">
                <a:latin typeface="Georgia" pitchFamily="18" charset="0"/>
              </a:rPr>
              <a:t>sit</a:t>
            </a:r>
            <a:r>
              <a:rPr lang="sv-SE" sz="1200" dirty="0">
                <a:latin typeface="Georgia" pitchFamily="18" charset="0"/>
              </a:rPr>
              <a:t> </a:t>
            </a:r>
            <a:r>
              <a:rPr lang="sv-SE" sz="1200" dirty="0" err="1">
                <a:latin typeface="Georgia" pitchFamily="18" charset="0"/>
              </a:rPr>
              <a:t>amet</a:t>
            </a:r>
            <a:r>
              <a:rPr lang="sv-SE" sz="1200" dirty="0">
                <a:latin typeface="Georgia" pitchFamily="18" charset="0"/>
              </a:rPr>
              <a:t>, </a:t>
            </a:r>
            <a:r>
              <a:rPr lang="sv-SE" sz="1200" dirty="0" err="1">
                <a:latin typeface="Georgia" pitchFamily="18" charset="0"/>
              </a:rPr>
              <a:t>consetetur</a:t>
            </a:r>
            <a:r>
              <a:rPr lang="sv-SE" sz="1200" dirty="0">
                <a:latin typeface="Georgia" pitchFamily="18" charset="0"/>
              </a:rPr>
              <a:t> </a:t>
            </a:r>
            <a:r>
              <a:rPr lang="sv-SE" sz="1200" dirty="0" err="1">
                <a:latin typeface="Georgia" pitchFamily="18" charset="0"/>
              </a:rPr>
              <a:t>sadipscing</a:t>
            </a:r>
            <a:r>
              <a:rPr lang="sv-SE" sz="1200" dirty="0">
                <a:latin typeface="Georgia" pitchFamily="18" charset="0"/>
              </a:rPr>
              <a:t> </a:t>
            </a:r>
            <a:r>
              <a:rPr lang="sv-SE" sz="1200" dirty="0" err="1">
                <a:latin typeface="Georgia" pitchFamily="18" charset="0"/>
              </a:rPr>
              <a:t>elitr</a:t>
            </a:r>
            <a:r>
              <a:rPr lang="sv-SE" sz="1200" dirty="0">
                <a:latin typeface="Georgia" pitchFamily="18" charset="0"/>
              </a:rPr>
              <a:t>, </a:t>
            </a:r>
            <a:r>
              <a:rPr lang="sv-SE" sz="1200" dirty="0" err="1" smtClean="0">
                <a:latin typeface="Georgia" pitchFamily="18" charset="0"/>
              </a:rPr>
              <a:t>diam</a:t>
            </a:r>
            <a:r>
              <a:rPr lang="sv-SE" sz="1200" dirty="0" smtClean="0">
                <a:latin typeface="Georgia" pitchFamily="18" charset="0"/>
              </a:rPr>
              <a:t> </a:t>
            </a:r>
            <a:r>
              <a:rPr lang="sv-SE" sz="1200" dirty="0" err="1">
                <a:latin typeface="Georgia" pitchFamily="18" charset="0"/>
              </a:rPr>
              <a:t>voluptua</a:t>
            </a:r>
            <a:r>
              <a:rPr lang="sv-SE" sz="1200" dirty="0">
                <a:latin typeface="Georgia" pitchFamily="18" charset="0"/>
              </a:rPr>
              <a:t>.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652120" y="1129308"/>
            <a:ext cx="2431050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 smtClean="0">
                <a:latin typeface="Minya Nouvelle" pitchFamily="2" charset="0"/>
              </a:rPr>
              <a:t>Rubrikstorlek</a:t>
            </a:r>
          </a:p>
          <a:p>
            <a:r>
              <a:rPr lang="sv-SE" dirty="0" smtClean="0">
                <a:latin typeface="Minya Nouvelle" pitchFamily="2" charset="0"/>
              </a:rPr>
              <a:t>18-29px</a:t>
            </a:r>
          </a:p>
          <a:p>
            <a:r>
              <a:rPr lang="sv-SE" dirty="0" smtClean="0">
                <a:latin typeface="Minya Nouvelle" pitchFamily="2" charset="0"/>
              </a:rPr>
              <a:t>~2 * brödtextstorlek</a:t>
            </a:r>
          </a:p>
          <a:p>
            <a:endParaRPr lang="sv-SE" b="1" dirty="0" smtClean="0">
              <a:latin typeface="Minya Nouvelle" pitchFamily="2" charset="0"/>
            </a:endParaRPr>
          </a:p>
          <a:p>
            <a:r>
              <a:rPr lang="sv-SE" b="1" dirty="0" smtClean="0">
                <a:latin typeface="Minya Nouvelle" pitchFamily="2" charset="0"/>
              </a:rPr>
              <a:t>Brödtext</a:t>
            </a:r>
          </a:p>
          <a:p>
            <a:r>
              <a:rPr lang="sv-SE" dirty="0" smtClean="0">
                <a:latin typeface="Minya Nouvelle" pitchFamily="2" charset="0"/>
              </a:rPr>
              <a:t>12-14px</a:t>
            </a:r>
          </a:p>
          <a:p>
            <a:r>
              <a:rPr lang="sv-SE" dirty="0" smtClean="0">
                <a:latin typeface="Minya Nouvelle" pitchFamily="2" charset="0"/>
              </a:rPr>
              <a:t>~1/2 * rubrikstorlek</a:t>
            </a:r>
            <a:endParaRPr lang="sv-SE" dirty="0">
              <a:latin typeface="Minya Nouvelle" pitchFamily="2" charset="0"/>
            </a:endParaRPr>
          </a:p>
          <a:p>
            <a:endParaRPr lang="sv-SE" b="1" dirty="0" smtClean="0">
              <a:latin typeface="Minya Nouvelle" pitchFamily="2" charset="0"/>
            </a:endParaRPr>
          </a:p>
          <a:p>
            <a:r>
              <a:rPr lang="sv-SE" b="1" dirty="0" smtClean="0">
                <a:latin typeface="Minya Nouvelle" pitchFamily="2" charset="0"/>
              </a:rPr>
              <a:t>Linjehöjd</a:t>
            </a:r>
          </a:p>
          <a:p>
            <a:r>
              <a:rPr lang="sv-SE" dirty="0" smtClean="0">
                <a:latin typeface="Minya Nouvelle" pitchFamily="2" charset="0"/>
              </a:rPr>
              <a:t>~1.5 * brödtextstorlek</a:t>
            </a:r>
          </a:p>
          <a:p>
            <a:endParaRPr lang="sv-SE" dirty="0" smtClean="0">
              <a:latin typeface="Minya Nouvelle" pitchFamily="2" charset="0"/>
            </a:endParaRPr>
          </a:p>
          <a:p>
            <a:r>
              <a:rPr lang="sv-SE" b="1" dirty="0" smtClean="0">
                <a:latin typeface="Minya Nouvelle" pitchFamily="2" charset="0"/>
              </a:rPr>
              <a:t>Bredd</a:t>
            </a:r>
            <a:r>
              <a:rPr lang="sv-SE" dirty="0" smtClean="0">
                <a:latin typeface="Minya Nouvelle" pitchFamily="2" charset="0"/>
              </a:rPr>
              <a:t>		</a:t>
            </a:r>
          </a:p>
          <a:p>
            <a:r>
              <a:rPr lang="sv-SE" dirty="0" smtClean="0">
                <a:latin typeface="Minya Nouvelle" pitchFamily="2" charset="0"/>
              </a:rPr>
              <a:t>~30 * linjehöjden</a:t>
            </a:r>
          </a:p>
        </p:txBody>
      </p:sp>
      <p:sp>
        <p:nvSpPr>
          <p:cNvPr id="7" name="TextBox 6"/>
          <p:cNvSpPr txBox="1"/>
          <p:nvPr/>
        </p:nvSpPr>
        <p:spPr>
          <a:xfrm rot="20957507">
            <a:off x="298172" y="467483"/>
            <a:ext cx="22060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400" dirty="0" smtClean="0">
                <a:solidFill>
                  <a:srgbClr val="FF0000"/>
                </a:solidFill>
                <a:latin typeface="Minya Nouvelle" pitchFamily="2" charset="0"/>
              </a:rPr>
              <a:t>Georgia, Arial, Helvetica</a:t>
            </a:r>
          </a:p>
        </p:txBody>
      </p:sp>
      <p:sp>
        <p:nvSpPr>
          <p:cNvPr id="8" name="Freeform 7"/>
          <p:cNvSpPr/>
          <p:nvPr/>
        </p:nvSpPr>
        <p:spPr>
          <a:xfrm>
            <a:off x="2429301" y="504967"/>
            <a:ext cx="547220" cy="764275"/>
          </a:xfrm>
          <a:custGeom>
            <a:avLst/>
            <a:gdLst>
              <a:gd name="connsiteX0" fmla="*/ 0 w 547220"/>
              <a:gd name="connsiteY0" fmla="*/ 0 h 764275"/>
              <a:gd name="connsiteX1" fmla="*/ 532263 w 547220"/>
              <a:gd name="connsiteY1" fmla="*/ 204717 h 764275"/>
              <a:gd name="connsiteX2" fmla="*/ 348018 w 547220"/>
              <a:gd name="connsiteY2" fmla="*/ 764275 h 764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47220" h="764275">
                <a:moveTo>
                  <a:pt x="0" y="0"/>
                </a:moveTo>
                <a:cubicBezTo>
                  <a:pt x="237130" y="38669"/>
                  <a:pt x="474260" y="77338"/>
                  <a:pt x="532263" y="204717"/>
                </a:cubicBezTo>
                <a:cubicBezTo>
                  <a:pt x="590266" y="332096"/>
                  <a:pt x="469142" y="548185"/>
                  <a:pt x="348018" y="764275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9" name="TextBox 8"/>
          <p:cNvSpPr txBox="1"/>
          <p:nvPr/>
        </p:nvSpPr>
        <p:spPr>
          <a:xfrm rot="462379">
            <a:off x="5700860" y="5050216"/>
            <a:ext cx="20638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400" dirty="0" smtClean="0">
                <a:solidFill>
                  <a:srgbClr val="FF0000"/>
                </a:solidFill>
                <a:latin typeface="Minya Nouvelle" pitchFamily="2" charset="0"/>
              </a:rPr>
              <a:t>Georgia, Arial, Verdana</a:t>
            </a:r>
            <a:br>
              <a:rPr lang="sv-SE" sz="1400" dirty="0" smtClean="0">
                <a:solidFill>
                  <a:srgbClr val="FF0000"/>
                </a:solidFill>
                <a:latin typeface="Minya Nouvelle" pitchFamily="2" charset="0"/>
              </a:rPr>
            </a:br>
            <a:r>
              <a:rPr lang="sv-SE" sz="1400" dirty="0" err="1" smtClean="0">
                <a:solidFill>
                  <a:srgbClr val="FF0000"/>
                </a:solidFill>
                <a:latin typeface="Minya Nouvelle" pitchFamily="2" charset="0"/>
              </a:rPr>
              <a:t>Lucida</a:t>
            </a:r>
            <a:r>
              <a:rPr lang="sv-SE" sz="1400" dirty="0" smtClean="0">
                <a:solidFill>
                  <a:srgbClr val="FF0000"/>
                </a:solidFill>
                <a:latin typeface="Minya Nouvelle" pitchFamily="2" charset="0"/>
              </a:rPr>
              <a:t> Grande</a:t>
            </a:r>
          </a:p>
        </p:txBody>
      </p:sp>
      <p:sp>
        <p:nvSpPr>
          <p:cNvPr id="10" name="Freeform 9"/>
          <p:cNvSpPr/>
          <p:nvPr/>
        </p:nvSpPr>
        <p:spPr>
          <a:xfrm>
            <a:off x="3851920" y="4716950"/>
            <a:ext cx="1931158" cy="516814"/>
          </a:xfrm>
          <a:custGeom>
            <a:avLst/>
            <a:gdLst>
              <a:gd name="connsiteX0" fmla="*/ 1931158 w 1931158"/>
              <a:gd name="connsiteY0" fmla="*/ 402609 h 516814"/>
              <a:gd name="connsiteX1" fmla="*/ 1112293 w 1931158"/>
              <a:gd name="connsiteY1" fmla="*/ 491319 h 516814"/>
              <a:gd name="connsiteX2" fmla="*/ 0 w 1931158"/>
              <a:gd name="connsiteY2" fmla="*/ 0 h 516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31158" h="516814">
                <a:moveTo>
                  <a:pt x="1931158" y="402609"/>
                </a:moveTo>
                <a:cubicBezTo>
                  <a:pt x="1682655" y="480514"/>
                  <a:pt x="1434153" y="558420"/>
                  <a:pt x="1112293" y="491319"/>
                </a:cubicBezTo>
                <a:cubicBezTo>
                  <a:pt x="790433" y="424218"/>
                  <a:pt x="395216" y="212109"/>
                  <a:pt x="0" y="0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1" name="Freeform 10"/>
          <p:cNvSpPr/>
          <p:nvPr/>
        </p:nvSpPr>
        <p:spPr>
          <a:xfrm>
            <a:off x="5302155" y="414769"/>
            <a:ext cx="1705970" cy="902240"/>
          </a:xfrm>
          <a:custGeom>
            <a:avLst/>
            <a:gdLst>
              <a:gd name="connsiteX0" fmla="*/ 1705970 w 1705970"/>
              <a:gd name="connsiteY0" fmla="*/ 103846 h 902240"/>
              <a:gd name="connsiteX1" fmla="*/ 784746 w 1705970"/>
              <a:gd name="connsiteY1" fmla="*/ 69727 h 902240"/>
              <a:gd name="connsiteX2" fmla="*/ 0 w 1705970"/>
              <a:gd name="connsiteY2" fmla="*/ 902240 h 902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05970" h="902240">
                <a:moveTo>
                  <a:pt x="1705970" y="103846"/>
                </a:moveTo>
                <a:cubicBezTo>
                  <a:pt x="1387522" y="20253"/>
                  <a:pt x="1069074" y="-63339"/>
                  <a:pt x="784746" y="69727"/>
                </a:cubicBezTo>
                <a:cubicBezTo>
                  <a:pt x="500418" y="202793"/>
                  <a:pt x="0" y="902240"/>
                  <a:pt x="0" y="902240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2" name="TextBox 11"/>
          <p:cNvSpPr txBox="1"/>
          <p:nvPr/>
        </p:nvSpPr>
        <p:spPr>
          <a:xfrm rot="21217747">
            <a:off x="6378184" y="466159"/>
            <a:ext cx="15038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600" dirty="0" smtClean="0">
                <a:solidFill>
                  <a:srgbClr val="FF0000"/>
                </a:solidFill>
                <a:latin typeface="Minya Nouvelle" pitchFamily="2" charset="0"/>
              </a:rPr>
              <a:t>Ljus bakgrund</a:t>
            </a:r>
          </a:p>
        </p:txBody>
      </p:sp>
      <p:sp>
        <p:nvSpPr>
          <p:cNvPr id="13" name="Rectangle 12"/>
          <p:cNvSpPr/>
          <p:nvPr/>
        </p:nvSpPr>
        <p:spPr>
          <a:xfrm>
            <a:off x="255253" y="5080993"/>
            <a:ext cx="216024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v-SE" sz="1200" dirty="0" smtClean="0">
                <a:latin typeface="Minya Nouvelle" charset="0"/>
              </a:rPr>
              <a:t>Källa: </a:t>
            </a:r>
            <a:r>
              <a:rPr lang="sv-SE" sz="1200" dirty="0" err="1" smtClean="0">
                <a:latin typeface="Minya Nouvelle" charset="0"/>
              </a:rPr>
              <a:t>Smashing</a:t>
            </a:r>
            <a:r>
              <a:rPr lang="sv-SE" sz="1200" dirty="0" smtClean="0">
                <a:latin typeface="Minya Nouvelle" charset="0"/>
              </a:rPr>
              <a:t> Magazine (http://goo.gl/x2gq0)</a:t>
            </a:r>
            <a:endParaRPr lang="sv-SE" sz="1200" dirty="0">
              <a:latin typeface="Minya Nouvell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93949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Fonter och text</a:t>
            </a:r>
            <a:endParaRPr lang="sv-SE" dirty="0"/>
          </a:p>
        </p:txBody>
      </p:sp>
      <p:pic>
        <p:nvPicPr>
          <p:cNvPr id="153606" name="Picture 6" descr="L:\WorkSpace\tstjo\Icons\v_collection_png\256x256\shadow\fon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8" y="1822524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817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013489"/>
            <a:ext cx="5544904" cy="22322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784101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@font-face</a:t>
            </a:r>
            <a:endParaRPr lang="sv-SE" dirty="0"/>
          </a:p>
        </p:txBody>
      </p:sp>
      <p:sp>
        <p:nvSpPr>
          <p:cNvPr id="4" name="Rectangle 3"/>
          <p:cNvSpPr/>
          <p:nvPr/>
        </p:nvSpPr>
        <p:spPr>
          <a:xfrm>
            <a:off x="467544" y="1201316"/>
            <a:ext cx="8064896" cy="181588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@font-face</a:t>
            </a:r>
            <a:r>
              <a:rPr lang="en-US" sz="14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</a:p>
          <a:p>
            <a: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font-family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Delicious; </a:t>
            </a:r>
          </a:p>
          <a:p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src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4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url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('Delicious-Roman.otf');</a:t>
            </a:r>
          </a:p>
          <a:p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  <a:p>
            <a:endParaRPr lang="en-US" sz="14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…</a:t>
            </a:r>
          </a:p>
          <a:p>
            <a:endParaRPr lang="en-US" sz="14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p 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  <a: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font-family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Delicious, sans-serif}</a:t>
            </a:r>
            <a:endParaRPr lang="en-US" sz="14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15056" y="3217540"/>
            <a:ext cx="4150475" cy="17526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9950596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Format</a:t>
            </a:r>
            <a:endParaRPr lang="sv-S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3568" y="1057300"/>
            <a:ext cx="7962108" cy="2771959"/>
          </a:xfrm>
        </p:spPr>
        <p:txBody>
          <a:bodyPr/>
          <a:lstStyle/>
          <a:p>
            <a:endParaRPr lang="sv-SE" dirty="0" smtClean="0"/>
          </a:p>
          <a:p>
            <a:r>
              <a:rPr lang="sv-SE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EOT – </a:t>
            </a:r>
            <a:r>
              <a:rPr lang="sv-SE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Embedded</a:t>
            </a:r>
            <a:r>
              <a:rPr lang="sv-SE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sv-SE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Open</a:t>
            </a:r>
            <a:r>
              <a:rPr lang="sv-SE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sv-SE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Type</a:t>
            </a:r>
            <a:endParaRPr lang="sv-SE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sv-SE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TTF – </a:t>
            </a:r>
            <a:r>
              <a:rPr lang="sv-SE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TrueType</a:t>
            </a:r>
            <a:r>
              <a:rPr lang="sv-SE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Fonts</a:t>
            </a:r>
          </a:p>
          <a:p>
            <a:r>
              <a:rPr lang="sv-SE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OTF – </a:t>
            </a:r>
            <a:r>
              <a:rPr lang="sv-SE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OpenType</a:t>
            </a:r>
            <a:r>
              <a:rPr lang="sv-SE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Fonts</a:t>
            </a:r>
          </a:p>
          <a:p>
            <a:r>
              <a:rPr lang="sv-SE" dirty="0" smtClean="0"/>
              <a:t>WOFF – Web </a:t>
            </a:r>
            <a:r>
              <a:rPr lang="sv-SE" dirty="0" err="1" smtClean="0"/>
              <a:t>Open</a:t>
            </a:r>
            <a:r>
              <a:rPr lang="sv-SE" dirty="0" smtClean="0"/>
              <a:t> Font </a:t>
            </a:r>
            <a:r>
              <a:rPr lang="sv-SE" dirty="0" err="1" smtClean="0"/>
              <a:t>Family</a:t>
            </a:r>
            <a:r>
              <a:rPr lang="sv-SE" dirty="0" smtClean="0"/>
              <a:t> (IE9+)</a:t>
            </a:r>
          </a:p>
          <a:p>
            <a:endParaRPr lang="sv-SE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6401255"/>
              </p:ext>
            </p:extLst>
          </p:nvPr>
        </p:nvGraphicFramePr>
        <p:xfrm>
          <a:off x="899592" y="4153644"/>
          <a:ext cx="7315200" cy="7416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828800"/>
                <a:gridCol w="1828800"/>
                <a:gridCol w="1828800"/>
                <a:gridCol w="18288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sv-SE" dirty="0" smtClean="0"/>
                        <a:t>Internet Explorer</a:t>
                      </a:r>
                      <a:endParaRPr lang="sv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dirty="0" smtClean="0"/>
                        <a:t>Gecko</a:t>
                      </a:r>
                      <a:endParaRPr lang="sv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dirty="0" err="1" smtClean="0"/>
                        <a:t>Webkit</a:t>
                      </a:r>
                      <a:endParaRPr lang="sv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dirty="0" smtClean="0"/>
                        <a:t>Presto</a:t>
                      </a:r>
                      <a:endParaRPr lang="sv-S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sv-SE" dirty="0" smtClean="0"/>
                        <a:t>4.0</a:t>
                      </a:r>
                      <a:endParaRPr lang="sv-SE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dirty="0" smtClean="0"/>
                        <a:t>1.9.1</a:t>
                      </a:r>
                      <a:endParaRPr lang="sv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dirty="0" smtClean="0"/>
                        <a:t>525</a:t>
                      </a:r>
                      <a:endParaRPr lang="sv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dirty="0" smtClean="0"/>
                        <a:t>2.2</a:t>
                      </a:r>
                      <a:endParaRPr lang="sv-SE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 rot="1390494">
            <a:off x="7113959" y="3092520"/>
            <a:ext cx="17307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sv-SE" sz="2400" dirty="0" smtClean="0">
                <a:latin typeface="Minya Nouvelle" pitchFamily="2" charset="0"/>
              </a:rPr>
              <a:t>Observera </a:t>
            </a:r>
          </a:p>
          <a:p>
            <a:pPr algn="ctr"/>
            <a:r>
              <a:rPr lang="sv-SE" sz="2400" dirty="0" smtClean="0">
                <a:latin typeface="Minya Nouvelle" pitchFamily="2" charset="0"/>
              </a:rPr>
              <a:t>licenser!</a:t>
            </a:r>
          </a:p>
        </p:txBody>
      </p:sp>
    </p:spTree>
    <p:extLst>
      <p:ext uri="{BB962C8B-B14F-4D97-AF65-F5344CB8AC3E}">
        <p14:creationId xmlns:p14="http://schemas.microsoft.com/office/powerpoint/2010/main" val="4555077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Google web fonts </a:t>
            </a:r>
            <a:r>
              <a:rPr lang="sv-SE" dirty="0" err="1" smtClean="0"/>
              <a:t>api</a:t>
            </a:r>
            <a:endParaRPr lang="sv-SE" dirty="0"/>
          </a:p>
        </p:txBody>
      </p:sp>
      <p:pic>
        <p:nvPicPr>
          <p:cNvPr id="9933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2167" y="2209428"/>
            <a:ext cx="3050503" cy="331621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9335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7" y="1561356"/>
            <a:ext cx="5228435" cy="352839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920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7243" y="1261317"/>
            <a:ext cx="2800350" cy="6000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551822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Länka</a:t>
            </a:r>
            <a:r>
              <a:rPr lang="en-US" dirty="0" smtClean="0"/>
              <a:t> in CSS-</a:t>
            </a:r>
            <a:r>
              <a:rPr lang="en-US" dirty="0" err="1" smtClean="0"/>
              <a:t>regler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771800" y="1273324"/>
            <a:ext cx="5047741" cy="1077218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endParaRPr lang="en-US" sz="800" dirty="0" smtClean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&lt;p 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style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4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"color:#6C9; </a:t>
            </a:r>
            <a:r>
              <a:rPr lang="en-US" sz="1400" b="1" dirty="0" err="1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text-align:center</a:t>
            </a:r>
            <a:r>
              <a:rPr lang="en-US" sz="14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&gt;</a:t>
            </a:r>
            <a:endParaRPr lang="en-US" sz="14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sz="14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Centrerad</a:t>
            </a:r>
            <a:r>
              <a:rPr lang="en-US" sz="14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blåaktig</a:t>
            </a:r>
            <a:r>
              <a:rPr lang="en-US" sz="14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text</a:t>
            </a:r>
          </a:p>
          <a:p>
            <a:r>
              <a:rPr lang="en-US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&lt;/p</a:t>
            </a:r>
            <a: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sz="1400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endParaRPr lang="en-US" sz="1400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771800" y="2497460"/>
            <a:ext cx="3911886" cy="164660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6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&lt;head&gt;</a:t>
            </a:r>
            <a:b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…</a:t>
            </a:r>
            <a:b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</a:br>
            <a:endParaRPr lang="en-US" sz="700" dirty="0" smtClean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 &lt;style </a:t>
            </a:r>
            <a:r>
              <a:rPr lang="en-US" sz="12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type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"text/</a:t>
            </a:r>
            <a:r>
              <a:rPr lang="en-US" sz="1200" b="1" dirty="0" err="1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css</a:t>
            </a:r>
            <a:r>
              <a:rPr lang="en-US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&gt;</a:t>
            </a:r>
            <a:endParaRPr lang="en-US" sz="12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sz="12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p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{ </a:t>
            </a:r>
            <a:r>
              <a:rPr lang="en-US" sz="12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color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red; }</a:t>
            </a:r>
          </a:p>
          <a:p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&lt;/style&gt;</a:t>
            </a:r>
            <a:endParaRPr lang="en-US" sz="1200" b="1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…</a:t>
            </a:r>
          </a:p>
          <a:p>
            <a: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&lt;/head&gt;</a:t>
            </a:r>
            <a:endParaRPr lang="en-US" sz="1400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771800" y="4225652"/>
            <a:ext cx="6114092" cy="1277273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6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&lt;head&gt;</a:t>
            </a:r>
            <a:b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&lt;title&gt;</a:t>
            </a:r>
            <a:r>
              <a:rPr lang="en-US" sz="1400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Sida</a:t>
            </a:r>
            <a: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med </a:t>
            </a:r>
            <a:r>
              <a:rPr lang="en-US" sz="1400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stilmallar</a:t>
            </a:r>
            <a: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&lt;/title&gt;</a:t>
            </a:r>
            <a:b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</a:br>
            <a:endParaRPr lang="en-US" sz="700" dirty="0" smtClean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 &lt;link </a:t>
            </a:r>
            <a:r>
              <a:rPr lang="en-US" sz="12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rel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en-US" sz="1200" b="1" dirty="0" err="1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stylesheet</a:t>
            </a:r>
            <a:r>
              <a:rPr lang="en-US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 </a:t>
            </a:r>
            <a:r>
              <a:rPr lang="en-US" sz="1200" i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type</a:t>
            </a:r>
            <a:r>
              <a:rPr lang="en-US" sz="1200" i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i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"text/</a:t>
            </a:r>
            <a:r>
              <a:rPr lang="en-US" sz="1200" i="1" dirty="0" err="1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css</a:t>
            </a:r>
            <a:r>
              <a:rPr lang="en-US" sz="1200" i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 </a:t>
            </a:r>
            <a:r>
              <a:rPr lang="en-US" sz="12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href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"basic.css" 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/&gt;</a:t>
            </a:r>
          </a:p>
          <a:p>
            <a: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…</a:t>
            </a:r>
          </a:p>
          <a:p>
            <a: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&lt;/head&gt;</a:t>
            </a:r>
            <a:endParaRPr lang="en-US" sz="1400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51520" y="1417340"/>
            <a:ext cx="246719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 smtClean="0">
                <a:latin typeface="Times New Roman"/>
                <a:cs typeface="Times New Roman"/>
              </a:rPr>
              <a:t>Lokala</a:t>
            </a:r>
            <a:r>
              <a:rPr lang="en-US" sz="2400" b="1" dirty="0" smtClean="0">
                <a:latin typeface="Times New Roman"/>
                <a:cs typeface="Times New Roman"/>
              </a:rPr>
              <a:t> </a:t>
            </a:r>
            <a:r>
              <a:rPr lang="en-US" sz="2400" b="1" dirty="0" err="1" smtClean="0">
                <a:latin typeface="Times New Roman"/>
                <a:cs typeface="Times New Roman"/>
              </a:rPr>
              <a:t>stilmallar</a:t>
            </a:r>
            <a:endParaRPr lang="en-US" sz="2400" b="1" dirty="0" smtClean="0">
              <a:latin typeface="Times New Roman"/>
              <a:cs typeface="Times New Roman"/>
            </a:endParaRPr>
          </a:p>
          <a:p>
            <a:r>
              <a:rPr lang="en-US" sz="2400" i="1" dirty="0" smtClean="0">
                <a:latin typeface="Times New Roman"/>
                <a:cs typeface="Times New Roman"/>
              </a:rPr>
              <a:t>Inline styles</a:t>
            </a:r>
            <a:endParaRPr lang="en-US" sz="2400" i="1" dirty="0" smtClean="0">
              <a:latin typeface="Times New Roman"/>
              <a:cs typeface="Times New Roman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51520" y="2713484"/>
            <a:ext cx="250416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 smtClean="0">
                <a:latin typeface="Times New Roman"/>
                <a:cs typeface="Times New Roman"/>
              </a:rPr>
              <a:t>Inbäddade</a:t>
            </a:r>
            <a:r>
              <a:rPr lang="en-US" sz="2000" b="1" dirty="0" smtClean="0">
                <a:latin typeface="Times New Roman"/>
                <a:cs typeface="Times New Roman"/>
              </a:rPr>
              <a:t> </a:t>
            </a:r>
            <a:r>
              <a:rPr lang="en-US" sz="2000" b="1" dirty="0" err="1" smtClean="0">
                <a:latin typeface="Times New Roman"/>
                <a:cs typeface="Times New Roman"/>
              </a:rPr>
              <a:t>stilmallar</a:t>
            </a:r>
            <a:endParaRPr lang="en-US" sz="2000" b="1" dirty="0" smtClean="0">
              <a:latin typeface="Times New Roman"/>
              <a:cs typeface="Times New Roman"/>
            </a:endParaRPr>
          </a:p>
          <a:p>
            <a:r>
              <a:rPr lang="en-US" sz="2400" i="1" dirty="0" smtClean="0">
                <a:latin typeface="Times New Roman"/>
                <a:cs typeface="Times New Roman"/>
              </a:rPr>
              <a:t>Embedded styles</a:t>
            </a:r>
            <a:endParaRPr lang="en-US" sz="2400" i="1" dirty="0" smtClean="0">
              <a:latin typeface="Times New Roman"/>
              <a:cs typeface="Times New Roman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51520" y="4441676"/>
            <a:ext cx="26052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 smtClean="0">
                <a:latin typeface="Times New Roman"/>
                <a:cs typeface="Times New Roman"/>
              </a:rPr>
              <a:t>Externa</a:t>
            </a:r>
            <a:r>
              <a:rPr lang="en-US" sz="2400" b="1" dirty="0" smtClean="0">
                <a:latin typeface="Times New Roman"/>
                <a:cs typeface="Times New Roman"/>
              </a:rPr>
              <a:t> </a:t>
            </a:r>
            <a:r>
              <a:rPr lang="en-US" sz="2400" b="1" dirty="0" err="1" smtClean="0">
                <a:latin typeface="Times New Roman"/>
                <a:cs typeface="Times New Roman"/>
              </a:rPr>
              <a:t>stilmallar</a:t>
            </a:r>
            <a:endParaRPr lang="en-US" sz="2400" b="1" dirty="0" smtClean="0">
              <a:latin typeface="Times New Roman"/>
              <a:cs typeface="Times New Roman"/>
            </a:endParaRPr>
          </a:p>
          <a:p>
            <a:r>
              <a:rPr lang="en-US" sz="2400" i="1" dirty="0" smtClean="0">
                <a:latin typeface="Times New Roman"/>
                <a:cs typeface="Times New Roman"/>
              </a:rPr>
              <a:t>External styles</a:t>
            </a:r>
            <a:endParaRPr lang="en-US" sz="2400" i="1" dirty="0" smtClean="0">
              <a:latin typeface="Times New Roman"/>
              <a:cs typeface="Times New Roman"/>
            </a:endParaRPr>
          </a:p>
        </p:txBody>
      </p:sp>
      <p:pic>
        <p:nvPicPr>
          <p:cNvPr id="11" name="Picture 2" descr="S:\dfm\info\icons\v-collections\v_collections_png\software_graphics_media\128x128\shadow\palett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0352" y="334426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46193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6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8" grpId="0"/>
      <p:bldP spid="9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Text-effekter</a:t>
            </a:r>
            <a:endParaRPr lang="sv-SE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1273324"/>
            <a:ext cx="2042610" cy="461665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sv-SE" sz="2400" b="1" dirty="0" smtClean="0">
                <a:latin typeface="Minya Nouvelle" pitchFamily="2" charset="0"/>
              </a:rPr>
              <a:t>Text-</a:t>
            </a:r>
            <a:r>
              <a:rPr lang="sv-SE" sz="2400" b="1" dirty="0" err="1" smtClean="0">
                <a:latin typeface="Minya Nouvelle" pitchFamily="2" charset="0"/>
              </a:rPr>
              <a:t>shadow</a:t>
            </a:r>
            <a:endParaRPr lang="sv-SE" sz="2400" b="1" dirty="0" smtClean="0">
              <a:latin typeface="Minya Nouvelle" pitchFamily="2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67544" y="1734989"/>
            <a:ext cx="5256584" cy="30777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h1 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  <a: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text-shadow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#6374AB 20px -12px 2px;}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364088" y="3073524"/>
            <a:ext cx="244490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4400" b="1" dirty="0" err="1" smtClean="0"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  <a:latin typeface="Minya Nouvelle" pitchFamily="2" charset="0"/>
              </a:rPr>
              <a:t>Glowing</a:t>
            </a:r>
            <a:endParaRPr lang="sv-SE" sz="4400" b="1" dirty="0" smtClean="0"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  <a:latin typeface="Minya Nouvelle" pitchFamily="2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292080" y="3793604"/>
            <a:ext cx="2840842" cy="76944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57150">
              <a:bevelT h="25400" prst="softRound"/>
            </a:sp3d>
          </a:bodyPr>
          <a:lstStyle/>
          <a:p>
            <a:r>
              <a:rPr lang="sv-SE" sz="4400" b="1" dirty="0" err="1" smtClean="0"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  <a:latin typeface="Minya Nouvelle" pitchFamily="2" charset="0"/>
              </a:rPr>
              <a:t>Embosing</a:t>
            </a:r>
            <a:endParaRPr lang="sv-SE" sz="4400" b="1" dirty="0" smtClean="0"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  <a:latin typeface="Minya Nouvell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4864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364096" y="1849388"/>
            <a:ext cx="3528392" cy="2160240"/>
          </a:xfrm>
          <a:prstGeom prst="rect">
            <a:avLst/>
          </a:prstGeom>
          <a:solidFill>
            <a:schemeClr val="bg1"/>
          </a:solidFill>
          <a:ln w="15875">
            <a:noFill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err="1" smtClean="0"/>
              <a:t>Flerkolumnslayout</a:t>
            </a:r>
            <a:endParaRPr lang="sv-SE" dirty="0"/>
          </a:p>
        </p:txBody>
      </p:sp>
      <p:pic>
        <p:nvPicPr>
          <p:cNvPr id="149508" name="Picture 4" descr="L:\WorkSpace\tstjo\Icons\v_collection_png\256x256\shadow\text_align_justifi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96" y="1960148"/>
            <a:ext cx="1843080" cy="1843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L:\WorkSpace\tstjo\Icons\v_collection_png\256x256\shadow\text_align_justifi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272" y="1963032"/>
            <a:ext cx="1843088" cy="184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02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417810"/>
            <a:ext cx="4752528" cy="9335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194712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err="1" smtClean="0"/>
              <a:t>Multiple</a:t>
            </a:r>
            <a:r>
              <a:rPr lang="sv-SE" dirty="0" smtClean="0"/>
              <a:t> </a:t>
            </a:r>
            <a:r>
              <a:rPr lang="sv-SE" dirty="0" err="1" smtClean="0"/>
              <a:t>Columns</a:t>
            </a:r>
            <a:endParaRPr lang="sv-S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51920" y="1273324"/>
            <a:ext cx="5081788" cy="4176464"/>
          </a:xfrm>
          <a:solidFill>
            <a:schemeClr val="bg1"/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numCol="3" spcCol="180000"/>
          <a:lstStyle/>
          <a:p>
            <a:pPr algn="just"/>
            <a:r>
              <a:rPr lang="sv-SE" sz="1050" dirty="0" err="1">
                <a:latin typeface="Garamond" pitchFamily="18" charset="0"/>
              </a:rPr>
              <a:t>Lorem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ipsum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dolor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sit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amet</a:t>
            </a:r>
            <a:r>
              <a:rPr lang="sv-SE" sz="1050" dirty="0">
                <a:latin typeface="Garamond" pitchFamily="18" charset="0"/>
              </a:rPr>
              <a:t>, </a:t>
            </a:r>
            <a:r>
              <a:rPr lang="sv-SE" sz="1050" dirty="0" err="1">
                <a:latin typeface="Garamond" pitchFamily="18" charset="0"/>
              </a:rPr>
              <a:t>consectetur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adipiscing</a:t>
            </a:r>
            <a:r>
              <a:rPr lang="sv-SE" sz="1050" dirty="0">
                <a:latin typeface="Garamond" pitchFamily="18" charset="0"/>
              </a:rPr>
              <a:t> elit. Sed </a:t>
            </a:r>
            <a:r>
              <a:rPr lang="sv-SE" sz="1050" dirty="0" err="1">
                <a:latin typeface="Garamond" pitchFamily="18" charset="0"/>
              </a:rPr>
              <a:t>faucibus</a:t>
            </a:r>
            <a:r>
              <a:rPr lang="sv-SE" sz="1050" dirty="0">
                <a:latin typeface="Garamond" pitchFamily="18" charset="0"/>
              </a:rPr>
              <a:t>, </a:t>
            </a:r>
            <a:r>
              <a:rPr lang="sv-SE" sz="1050" dirty="0" err="1">
                <a:latin typeface="Garamond" pitchFamily="18" charset="0"/>
              </a:rPr>
              <a:t>diam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ac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venenatis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egestas</a:t>
            </a:r>
            <a:r>
              <a:rPr lang="sv-SE" sz="1050" dirty="0">
                <a:latin typeface="Garamond" pitchFamily="18" charset="0"/>
              </a:rPr>
              <a:t>, </a:t>
            </a:r>
            <a:r>
              <a:rPr lang="sv-SE" sz="1050" dirty="0" err="1">
                <a:latin typeface="Garamond" pitchFamily="18" charset="0"/>
              </a:rPr>
              <a:t>lacus</a:t>
            </a:r>
            <a:r>
              <a:rPr lang="sv-SE" sz="1050" dirty="0">
                <a:latin typeface="Garamond" pitchFamily="18" charset="0"/>
              </a:rPr>
              <a:t> tortor </a:t>
            </a:r>
            <a:r>
              <a:rPr lang="sv-SE" sz="1050" dirty="0" err="1">
                <a:latin typeface="Garamond" pitchFamily="18" charset="0"/>
              </a:rPr>
              <a:t>posuere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dolor</a:t>
            </a:r>
            <a:r>
              <a:rPr lang="sv-SE" sz="1050" dirty="0">
                <a:latin typeface="Garamond" pitchFamily="18" charset="0"/>
              </a:rPr>
              <a:t>, placerat </a:t>
            </a:r>
            <a:r>
              <a:rPr lang="sv-SE" sz="1050" dirty="0" err="1">
                <a:latin typeface="Garamond" pitchFamily="18" charset="0"/>
              </a:rPr>
              <a:t>interdum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quam</a:t>
            </a:r>
            <a:r>
              <a:rPr lang="sv-SE" sz="1050" dirty="0">
                <a:latin typeface="Garamond" pitchFamily="18" charset="0"/>
              </a:rPr>
              <a:t> ante </a:t>
            </a:r>
            <a:r>
              <a:rPr lang="sv-SE" sz="1050" dirty="0" err="1">
                <a:latin typeface="Garamond" pitchFamily="18" charset="0"/>
              </a:rPr>
              <a:t>ac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neque</a:t>
            </a:r>
            <a:r>
              <a:rPr lang="sv-SE" sz="1050" dirty="0">
                <a:latin typeface="Garamond" pitchFamily="18" charset="0"/>
              </a:rPr>
              <a:t>. </a:t>
            </a:r>
            <a:r>
              <a:rPr lang="sv-SE" sz="1050" dirty="0" err="1">
                <a:latin typeface="Garamond" pitchFamily="18" charset="0"/>
              </a:rPr>
              <a:t>Donec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faucibus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ligula</a:t>
            </a:r>
            <a:r>
              <a:rPr lang="sv-SE" sz="1050" dirty="0">
                <a:latin typeface="Garamond" pitchFamily="18" charset="0"/>
              </a:rPr>
              <a:t> in erat </a:t>
            </a:r>
            <a:r>
              <a:rPr lang="sv-SE" sz="1050" dirty="0" err="1">
                <a:latin typeface="Garamond" pitchFamily="18" charset="0"/>
              </a:rPr>
              <a:t>laoreet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tristique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blandit</a:t>
            </a:r>
            <a:r>
              <a:rPr lang="sv-SE" sz="1050" dirty="0">
                <a:latin typeface="Garamond" pitchFamily="18" charset="0"/>
              </a:rPr>
              <a:t> est </a:t>
            </a:r>
            <a:r>
              <a:rPr lang="sv-SE" sz="1050" dirty="0" err="1">
                <a:latin typeface="Garamond" pitchFamily="18" charset="0"/>
              </a:rPr>
              <a:t>dictum</a:t>
            </a:r>
            <a:r>
              <a:rPr lang="sv-SE" sz="1050" dirty="0">
                <a:latin typeface="Garamond" pitchFamily="18" charset="0"/>
              </a:rPr>
              <a:t>. </a:t>
            </a:r>
            <a:r>
              <a:rPr lang="sv-SE" sz="1050" dirty="0" err="1">
                <a:latin typeface="Garamond" pitchFamily="18" charset="0"/>
              </a:rPr>
              <a:t>Nulla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rhoncus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fringilla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arcu</a:t>
            </a:r>
            <a:r>
              <a:rPr lang="sv-SE" sz="1050" dirty="0">
                <a:latin typeface="Garamond" pitchFamily="18" charset="0"/>
              </a:rPr>
              <a:t>, in </a:t>
            </a:r>
            <a:r>
              <a:rPr lang="sv-SE" sz="1050" dirty="0" err="1">
                <a:latin typeface="Garamond" pitchFamily="18" charset="0"/>
              </a:rPr>
              <a:t>sollicitudin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nunc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congue</a:t>
            </a:r>
            <a:r>
              <a:rPr lang="sv-SE" sz="1050" dirty="0">
                <a:latin typeface="Garamond" pitchFamily="18" charset="0"/>
              </a:rPr>
              <a:t> non. </a:t>
            </a:r>
            <a:r>
              <a:rPr lang="sv-SE" sz="1050" dirty="0" err="1">
                <a:latin typeface="Garamond" pitchFamily="18" charset="0"/>
              </a:rPr>
              <a:t>Maecenas</a:t>
            </a:r>
            <a:r>
              <a:rPr lang="sv-SE" sz="1050" dirty="0">
                <a:latin typeface="Garamond" pitchFamily="18" charset="0"/>
              </a:rPr>
              <a:t> sed erat eget </a:t>
            </a:r>
            <a:r>
              <a:rPr lang="sv-SE" sz="1050" dirty="0" err="1">
                <a:latin typeface="Garamond" pitchFamily="18" charset="0"/>
              </a:rPr>
              <a:t>sapien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pellentesque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fermentum</a:t>
            </a:r>
            <a:r>
              <a:rPr lang="sv-SE" sz="1050" dirty="0">
                <a:latin typeface="Garamond" pitchFamily="18" charset="0"/>
              </a:rPr>
              <a:t>. In porta, </a:t>
            </a:r>
            <a:r>
              <a:rPr lang="sv-SE" sz="1050" dirty="0" err="1">
                <a:latin typeface="Garamond" pitchFamily="18" charset="0"/>
              </a:rPr>
              <a:t>neque</a:t>
            </a:r>
            <a:r>
              <a:rPr lang="sv-SE" sz="1050" dirty="0">
                <a:latin typeface="Garamond" pitchFamily="18" charset="0"/>
              </a:rPr>
              <a:t> sed </a:t>
            </a:r>
            <a:r>
              <a:rPr lang="sv-SE" sz="1050" dirty="0" err="1">
                <a:latin typeface="Garamond" pitchFamily="18" charset="0"/>
              </a:rPr>
              <a:t>feugiat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pharetra</a:t>
            </a:r>
            <a:r>
              <a:rPr lang="sv-SE" sz="1050" dirty="0">
                <a:latin typeface="Garamond" pitchFamily="18" charset="0"/>
              </a:rPr>
              <a:t>, </a:t>
            </a:r>
            <a:r>
              <a:rPr lang="sv-SE" sz="1050" dirty="0" err="1">
                <a:latin typeface="Garamond" pitchFamily="18" charset="0"/>
              </a:rPr>
              <a:t>sem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dolor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faucibus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neque</a:t>
            </a:r>
            <a:r>
              <a:rPr lang="sv-SE" sz="1050" dirty="0">
                <a:latin typeface="Garamond" pitchFamily="18" charset="0"/>
              </a:rPr>
              <a:t>, </a:t>
            </a:r>
            <a:r>
              <a:rPr lang="sv-SE" sz="1050" dirty="0" err="1">
                <a:latin typeface="Garamond" pitchFamily="18" charset="0"/>
              </a:rPr>
              <a:t>ac</a:t>
            </a:r>
            <a:r>
              <a:rPr lang="sv-SE" sz="1050" dirty="0">
                <a:latin typeface="Garamond" pitchFamily="18" charset="0"/>
              </a:rPr>
              <a:t> porttitor </a:t>
            </a:r>
            <a:r>
              <a:rPr lang="sv-SE" sz="1050" dirty="0" err="1">
                <a:latin typeface="Garamond" pitchFamily="18" charset="0"/>
              </a:rPr>
              <a:t>nibh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quam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nec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velit</a:t>
            </a:r>
            <a:r>
              <a:rPr lang="sv-SE" sz="1050" dirty="0">
                <a:latin typeface="Garamond" pitchFamily="18" charset="0"/>
              </a:rPr>
              <a:t>. </a:t>
            </a:r>
            <a:r>
              <a:rPr lang="sv-SE" sz="1050" dirty="0" err="1">
                <a:latin typeface="Garamond" pitchFamily="18" charset="0"/>
              </a:rPr>
              <a:t>Pellentesque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fermentum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sagittis</a:t>
            </a:r>
            <a:r>
              <a:rPr lang="sv-SE" sz="1050" dirty="0">
                <a:latin typeface="Garamond" pitchFamily="18" charset="0"/>
              </a:rPr>
              <a:t> libero, </a:t>
            </a:r>
            <a:r>
              <a:rPr lang="sv-SE" sz="1050" dirty="0" err="1">
                <a:latin typeface="Garamond" pitchFamily="18" charset="0"/>
              </a:rPr>
              <a:t>quis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sodales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lacus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convallis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sit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amet</a:t>
            </a:r>
            <a:r>
              <a:rPr lang="sv-SE" sz="1050" dirty="0">
                <a:latin typeface="Garamond" pitchFamily="18" charset="0"/>
              </a:rPr>
              <a:t>. </a:t>
            </a:r>
            <a:r>
              <a:rPr lang="sv-SE" sz="1050" dirty="0" err="1">
                <a:latin typeface="Garamond" pitchFamily="18" charset="0"/>
              </a:rPr>
              <a:t>Duis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ultrices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leo</a:t>
            </a:r>
            <a:r>
              <a:rPr lang="sv-SE" sz="1050" dirty="0">
                <a:latin typeface="Garamond" pitchFamily="18" charset="0"/>
              </a:rPr>
              <a:t> ut mi </a:t>
            </a:r>
            <a:r>
              <a:rPr lang="sv-SE" sz="1050" dirty="0" err="1">
                <a:latin typeface="Garamond" pitchFamily="18" charset="0"/>
              </a:rPr>
              <a:t>ullamcorper</a:t>
            </a:r>
            <a:r>
              <a:rPr lang="sv-SE" sz="1050" dirty="0">
                <a:latin typeface="Garamond" pitchFamily="18" charset="0"/>
              </a:rPr>
              <a:t> id </a:t>
            </a:r>
            <a:r>
              <a:rPr lang="sv-SE" sz="1050" dirty="0" err="1">
                <a:latin typeface="Garamond" pitchFamily="18" charset="0"/>
              </a:rPr>
              <a:t>scelerisque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purus</a:t>
            </a:r>
            <a:r>
              <a:rPr lang="sv-SE" sz="1050" dirty="0">
                <a:latin typeface="Garamond" pitchFamily="18" charset="0"/>
              </a:rPr>
              <a:t> gravida. Cras </a:t>
            </a:r>
            <a:r>
              <a:rPr lang="sv-SE" sz="1050" dirty="0" err="1">
                <a:latin typeface="Garamond" pitchFamily="18" charset="0"/>
              </a:rPr>
              <a:t>arcu</a:t>
            </a:r>
            <a:r>
              <a:rPr lang="sv-SE" sz="1050" dirty="0">
                <a:latin typeface="Garamond" pitchFamily="18" charset="0"/>
              </a:rPr>
              <a:t> urna, </a:t>
            </a:r>
            <a:r>
              <a:rPr lang="sv-SE" sz="1050" dirty="0" err="1">
                <a:latin typeface="Garamond" pitchFamily="18" charset="0"/>
              </a:rPr>
              <a:t>bibendum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sit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amet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rhoncus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nec</a:t>
            </a:r>
            <a:r>
              <a:rPr lang="sv-SE" sz="1050" dirty="0">
                <a:latin typeface="Garamond" pitchFamily="18" charset="0"/>
              </a:rPr>
              <a:t>, </a:t>
            </a:r>
            <a:r>
              <a:rPr lang="sv-SE" sz="1050" dirty="0" err="1">
                <a:latin typeface="Garamond" pitchFamily="18" charset="0"/>
              </a:rPr>
              <a:t>accumsan</a:t>
            </a:r>
            <a:r>
              <a:rPr lang="sv-SE" sz="1050" dirty="0">
                <a:latin typeface="Garamond" pitchFamily="18" charset="0"/>
              </a:rPr>
              <a:t> eget </a:t>
            </a:r>
            <a:r>
              <a:rPr lang="sv-SE" sz="1050" dirty="0" err="1">
                <a:latin typeface="Garamond" pitchFamily="18" charset="0"/>
              </a:rPr>
              <a:t>leo</a:t>
            </a:r>
            <a:r>
              <a:rPr lang="sv-SE" sz="1050" dirty="0">
                <a:latin typeface="Garamond" pitchFamily="18" charset="0"/>
              </a:rPr>
              <a:t>. </a:t>
            </a:r>
            <a:r>
              <a:rPr lang="sv-SE" sz="1050" dirty="0" err="1">
                <a:latin typeface="Garamond" pitchFamily="18" charset="0"/>
              </a:rPr>
              <a:t>Vivamus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interdum</a:t>
            </a:r>
            <a:r>
              <a:rPr lang="sv-SE" sz="1050" dirty="0">
                <a:latin typeface="Garamond" pitchFamily="18" charset="0"/>
              </a:rPr>
              <a:t>, </a:t>
            </a:r>
            <a:r>
              <a:rPr lang="sv-SE" sz="1050" dirty="0" err="1">
                <a:latin typeface="Garamond" pitchFamily="18" charset="0"/>
              </a:rPr>
              <a:t>lectus</a:t>
            </a:r>
            <a:r>
              <a:rPr lang="sv-SE" sz="1050" dirty="0">
                <a:latin typeface="Garamond" pitchFamily="18" charset="0"/>
              </a:rPr>
              <a:t> vitae </a:t>
            </a:r>
            <a:r>
              <a:rPr lang="sv-SE" sz="1050" dirty="0" err="1">
                <a:latin typeface="Garamond" pitchFamily="18" charset="0"/>
              </a:rPr>
              <a:t>imperdiet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aliquet</a:t>
            </a:r>
            <a:r>
              <a:rPr lang="sv-SE" sz="1050" dirty="0">
                <a:latin typeface="Garamond" pitchFamily="18" charset="0"/>
              </a:rPr>
              <a:t>, </a:t>
            </a:r>
            <a:r>
              <a:rPr lang="sv-SE" sz="1050" dirty="0" err="1">
                <a:latin typeface="Garamond" pitchFamily="18" charset="0"/>
              </a:rPr>
              <a:t>sem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sapien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elementum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sem</a:t>
            </a:r>
            <a:r>
              <a:rPr lang="sv-SE" sz="1050" dirty="0">
                <a:latin typeface="Garamond" pitchFamily="18" charset="0"/>
              </a:rPr>
              <a:t>, </a:t>
            </a:r>
            <a:r>
              <a:rPr lang="sv-SE" sz="1050" dirty="0" err="1">
                <a:latin typeface="Garamond" pitchFamily="18" charset="0"/>
              </a:rPr>
              <a:t>sit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amet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eleifend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augue</a:t>
            </a:r>
            <a:r>
              <a:rPr lang="sv-SE" sz="1050" dirty="0">
                <a:latin typeface="Garamond" pitchFamily="18" charset="0"/>
              </a:rPr>
              <a:t> urna </a:t>
            </a:r>
            <a:r>
              <a:rPr lang="sv-SE" sz="1050" dirty="0" err="1">
                <a:latin typeface="Garamond" pitchFamily="18" charset="0"/>
              </a:rPr>
              <a:t>quis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nisl</a:t>
            </a:r>
            <a:r>
              <a:rPr lang="sv-SE" sz="1050" dirty="0">
                <a:latin typeface="Garamond" pitchFamily="18" charset="0"/>
              </a:rPr>
              <a:t>. </a:t>
            </a:r>
            <a:r>
              <a:rPr lang="sv-SE" sz="1050" dirty="0" err="1">
                <a:latin typeface="Garamond" pitchFamily="18" charset="0"/>
              </a:rPr>
              <a:t>Fusce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quam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sapien</a:t>
            </a:r>
            <a:r>
              <a:rPr lang="sv-SE" sz="1050" dirty="0">
                <a:latin typeface="Garamond" pitchFamily="18" charset="0"/>
              </a:rPr>
              <a:t>, </a:t>
            </a:r>
            <a:r>
              <a:rPr lang="sv-SE" sz="1050" dirty="0" err="1">
                <a:latin typeface="Garamond" pitchFamily="18" charset="0"/>
              </a:rPr>
              <a:t>ornare</a:t>
            </a:r>
            <a:r>
              <a:rPr lang="sv-SE" sz="1050" dirty="0">
                <a:latin typeface="Garamond" pitchFamily="18" charset="0"/>
              </a:rPr>
              <a:t> non </a:t>
            </a:r>
            <a:r>
              <a:rPr lang="sv-SE" sz="1050" dirty="0" err="1">
                <a:latin typeface="Garamond" pitchFamily="18" charset="0"/>
              </a:rPr>
              <a:t>vehicula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sit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amet</a:t>
            </a:r>
            <a:r>
              <a:rPr lang="sv-SE" sz="1050" dirty="0">
                <a:latin typeface="Garamond" pitchFamily="18" charset="0"/>
              </a:rPr>
              <a:t>, </a:t>
            </a:r>
            <a:r>
              <a:rPr lang="sv-SE" sz="1050" dirty="0" err="1">
                <a:latin typeface="Garamond" pitchFamily="18" charset="0"/>
              </a:rPr>
              <a:t>vehicula</a:t>
            </a:r>
            <a:r>
              <a:rPr lang="sv-SE" sz="1050" dirty="0">
                <a:latin typeface="Garamond" pitchFamily="18" charset="0"/>
              </a:rPr>
              <a:t> in </a:t>
            </a:r>
            <a:r>
              <a:rPr lang="sv-SE" sz="1050" dirty="0" err="1">
                <a:latin typeface="Garamond" pitchFamily="18" charset="0"/>
              </a:rPr>
              <a:t>turpis</a:t>
            </a:r>
            <a:r>
              <a:rPr lang="sv-SE" sz="1050" dirty="0">
                <a:latin typeface="Garamond" pitchFamily="18" charset="0"/>
              </a:rPr>
              <a:t>. </a:t>
            </a:r>
            <a:r>
              <a:rPr lang="sv-SE" sz="1050" dirty="0" err="1">
                <a:latin typeface="Garamond" pitchFamily="18" charset="0"/>
              </a:rPr>
              <a:t>Nunc</a:t>
            </a:r>
            <a:r>
              <a:rPr lang="sv-SE" sz="1050" dirty="0">
                <a:latin typeface="Garamond" pitchFamily="18" charset="0"/>
              </a:rPr>
              <a:t> non porttitor eros. </a:t>
            </a:r>
            <a:r>
              <a:rPr lang="sv-SE" sz="1050" dirty="0" err="1">
                <a:latin typeface="Garamond" pitchFamily="18" charset="0"/>
              </a:rPr>
              <a:t>Donec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consectetur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enim</a:t>
            </a:r>
            <a:r>
              <a:rPr lang="sv-SE" sz="1050" dirty="0">
                <a:latin typeface="Garamond" pitchFamily="18" charset="0"/>
              </a:rPr>
              <a:t> id </a:t>
            </a:r>
            <a:r>
              <a:rPr lang="sv-SE" sz="1050" dirty="0" err="1">
                <a:latin typeface="Garamond" pitchFamily="18" charset="0"/>
              </a:rPr>
              <a:t>lectus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fermentum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iaculis</a:t>
            </a:r>
            <a:r>
              <a:rPr lang="sv-SE" sz="1050" dirty="0">
                <a:latin typeface="Garamond" pitchFamily="18" charset="0"/>
              </a:rPr>
              <a:t>. </a:t>
            </a:r>
            <a:r>
              <a:rPr lang="sv-SE" sz="1050" dirty="0" err="1">
                <a:latin typeface="Garamond" pitchFamily="18" charset="0"/>
              </a:rPr>
              <a:t>Vivamus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pulvinar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malesuada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turpis</a:t>
            </a:r>
            <a:r>
              <a:rPr lang="sv-SE" sz="1050" dirty="0">
                <a:latin typeface="Garamond" pitchFamily="18" charset="0"/>
              </a:rPr>
              <a:t>, sed </a:t>
            </a:r>
            <a:r>
              <a:rPr lang="sv-SE" sz="1050" dirty="0" err="1">
                <a:latin typeface="Garamond" pitchFamily="18" charset="0"/>
              </a:rPr>
              <a:t>cursus</a:t>
            </a:r>
            <a:r>
              <a:rPr lang="sv-SE" sz="1050" dirty="0">
                <a:latin typeface="Garamond" pitchFamily="18" charset="0"/>
              </a:rPr>
              <a:t> ante </a:t>
            </a:r>
            <a:r>
              <a:rPr lang="sv-SE" sz="1050" dirty="0" err="1">
                <a:latin typeface="Garamond" pitchFamily="18" charset="0"/>
              </a:rPr>
              <a:t>convallis</a:t>
            </a:r>
            <a:r>
              <a:rPr lang="sv-SE" sz="1050" dirty="0">
                <a:latin typeface="Garamond" pitchFamily="18" charset="0"/>
              </a:rPr>
              <a:t> eget. </a:t>
            </a:r>
            <a:r>
              <a:rPr lang="sv-SE" sz="1050" dirty="0" err="1">
                <a:latin typeface="Garamond" pitchFamily="18" charset="0"/>
              </a:rPr>
              <a:t>Aenean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pretium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nisi</a:t>
            </a:r>
            <a:r>
              <a:rPr lang="sv-SE" sz="1050" dirty="0">
                <a:latin typeface="Garamond" pitchFamily="18" charset="0"/>
              </a:rPr>
              <a:t> sed ante </a:t>
            </a:r>
            <a:r>
              <a:rPr lang="sv-SE" sz="1050" dirty="0" err="1">
                <a:latin typeface="Garamond" pitchFamily="18" charset="0"/>
              </a:rPr>
              <a:t>congue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lobortis</a:t>
            </a:r>
            <a:r>
              <a:rPr lang="sv-SE" sz="1050" dirty="0">
                <a:latin typeface="Garamond" pitchFamily="18" charset="0"/>
              </a:rPr>
              <a:t>.</a:t>
            </a:r>
          </a:p>
          <a:p>
            <a:pPr algn="just"/>
            <a:r>
              <a:rPr lang="sv-SE" sz="1050" dirty="0" err="1">
                <a:latin typeface="Garamond" pitchFamily="18" charset="0"/>
              </a:rPr>
              <a:t>Duis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sagittis</a:t>
            </a:r>
            <a:r>
              <a:rPr lang="sv-SE" sz="1050" dirty="0">
                <a:latin typeface="Garamond" pitchFamily="18" charset="0"/>
              </a:rPr>
              <a:t>, </a:t>
            </a:r>
            <a:r>
              <a:rPr lang="sv-SE" sz="1050" dirty="0" err="1">
                <a:latin typeface="Garamond" pitchFamily="18" charset="0"/>
              </a:rPr>
              <a:t>tellus</a:t>
            </a:r>
            <a:r>
              <a:rPr lang="sv-SE" sz="1050" dirty="0">
                <a:latin typeface="Garamond" pitchFamily="18" charset="0"/>
              </a:rPr>
              <a:t> at </a:t>
            </a:r>
            <a:r>
              <a:rPr lang="sv-SE" sz="1050" dirty="0" err="1">
                <a:latin typeface="Garamond" pitchFamily="18" charset="0"/>
              </a:rPr>
              <a:t>euismod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molestie</a:t>
            </a:r>
            <a:r>
              <a:rPr lang="sv-SE" sz="1050" dirty="0">
                <a:latin typeface="Garamond" pitchFamily="18" charset="0"/>
              </a:rPr>
              <a:t>, elit </a:t>
            </a:r>
            <a:r>
              <a:rPr lang="sv-SE" sz="1050" dirty="0" err="1">
                <a:latin typeface="Garamond" pitchFamily="18" charset="0"/>
              </a:rPr>
              <a:t>purus</a:t>
            </a:r>
            <a:r>
              <a:rPr lang="sv-SE" sz="1050" dirty="0">
                <a:latin typeface="Garamond" pitchFamily="18" charset="0"/>
              </a:rPr>
              <a:t> placerat urna, </a:t>
            </a:r>
            <a:r>
              <a:rPr lang="sv-SE" sz="1050" dirty="0" err="1">
                <a:latin typeface="Garamond" pitchFamily="18" charset="0"/>
              </a:rPr>
              <a:t>ac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mattis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tellus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nunc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nec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arcu</a:t>
            </a:r>
            <a:r>
              <a:rPr lang="sv-SE" sz="1050" dirty="0">
                <a:latin typeface="Garamond" pitchFamily="18" charset="0"/>
              </a:rPr>
              <a:t>. </a:t>
            </a:r>
            <a:r>
              <a:rPr lang="sv-SE" sz="1050" dirty="0" err="1">
                <a:latin typeface="Garamond" pitchFamily="18" charset="0"/>
              </a:rPr>
              <a:t>Quisque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magna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sapien</a:t>
            </a:r>
            <a:r>
              <a:rPr lang="sv-SE" sz="1050" dirty="0">
                <a:latin typeface="Garamond" pitchFamily="18" charset="0"/>
              </a:rPr>
              <a:t>, </a:t>
            </a:r>
            <a:r>
              <a:rPr lang="sv-SE" sz="1050" dirty="0" err="1">
                <a:latin typeface="Garamond" pitchFamily="18" charset="0"/>
              </a:rPr>
              <a:t>aliquam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ac</a:t>
            </a:r>
            <a:r>
              <a:rPr lang="sv-SE" sz="1050" dirty="0">
                <a:latin typeface="Garamond" pitchFamily="18" charset="0"/>
              </a:rPr>
              <a:t> gravida </a:t>
            </a:r>
            <a:r>
              <a:rPr lang="sv-SE" sz="1050" dirty="0" err="1">
                <a:latin typeface="Garamond" pitchFamily="18" charset="0"/>
              </a:rPr>
              <a:t>quis</a:t>
            </a:r>
            <a:r>
              <a:rPr lang="sv-SE" sz="1050" dirty="0">
                <a:latin typeface="Garamond" pitchFamily="18" charset="0"/>
              </a:rPr>
              <a:t>, placerat et </a:t>
            </a:r>
            <a:r>
              <a:rPr lang="sv-SE" sz="1050" dirty="0" err="1">
                <a:latin typeface="Garamond" pitchFamily="18" charset="0"/>
              </a:rPr>
              <a:t>nisi</a:t>
            </a:r>
            <a:r>
              <a:rPr lang="sv-SE" sz="1050" dirty="0">
                <a:latin typeface="Garamond" pitchFamily="18" charset="0"/>
              </a:rPr>
              <a:t>. </a:t>
            </a:r>
            <a:r>
              <a:rPr lang="sv-SE" sz="1050" dirty="0" err="1">
                <a:latin typeface="Garamond" pitchFamily="18" charset="0"/>
              </a:rPr>
              <a:t>Maecenas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mollis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pulvinar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ipsum</a:t>
            </a:r>
            <a:r>
              <a:rPr lang="sv-SE" sz="1050" dirty="0">
                <a:latin typeface="Garamond" pitchFamily="18" charset="0"/>
              </a:rPr>
              <a:t>, </a:t>
            </a:r>
            <a:r>
              <a:rPr lang="sv-SE" sz="1050" dirty="0" err="1">
                <a:latin typeface="Garamond" pitchFamily="18" charset="0"/>
              </a:rPr>
              <a:t>egestas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pellentesque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nisi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blandit</a:t>
            </a:r>
            <a:r>
              <a:rPr lang="sv-SE" sz="1050" dirty="0">
                <a:latin typeface="Garamond" pitchFamily="18" charset="0"/>
              </a:rPr>
              <a:t> a. </a:t>
            </a:r>
            <a:r>
              <a:rPr lang="sv-SE" sz="1050" dirty="0" err="1">
                <a:latin typeface="Garamond" pitchFamily="18" charset="0"/>
              </a:rPr>
              <a:t>Praesent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elementum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semper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dolor</a:t>
            </a:r>
            <a:r>
              <a:rPr lang="sv-SE" sz="1050" dirty="0">
                <a:latin typeface="Garamond" pitchFamily="18" charset="0"/>
              </a:rPr>
              <a:t>. </a:t>
            </a:r>
            <a:r>
              <a:rPr lang="sv-SE" sz="1050" dirty="0" err="1">
                <a:latin typeface="Garamond" pitchFamily="18" charset="0"/>
              </a:rPr>
              <a:t>Aliquam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rhoncus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viverra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facilisis</a:t>
            </a:r>
            <a:r>
              <a:rPr lang="sv-SE" sz="1050" dirty="0">
                <a:latin typeface="Garamond" pitchFamily="18" charset="0"/>
              </a:rPr>
              <a:t>. </a:t>
            </a:r>
            <a:r>
              <a:rPr lang="sv-SE" sz="1050" dirty="0" err="1">
                <a:latin typeface="Garamond" pitchFamily="18" charset="0"/>
              </a:rPr>
              <a:t>Integer</a:t>
            </a:r>
            <a:r>
              <a:rPr lang="sv-SE" sz="1050" dirty="0">
                <a:latin typeface="Garamond" pitchFamily="18" charset="0"/>
              </a:rPr>
              <a:t> at </a:t>
            </a:r>
            <a:r>
              <a:rPr lang="sv-SE" sz="1050" dirty="0" err="1">
                <a:latin typeface="Garamond" pitchFamily="18" charset="0"/>
              </a:rPr>
              <a:t>sem</a:t>
            </a:r>
            <a:r>
              <a:rPr lang="sv-SE" sz="1050" dirty="0">
                <a:latin typeface="Garamond" pitchFamily="18" charset="0"/>
              </a:rPr>
              <a:t> sed </a:t>
            </a:r>
            <a:r>
              <a:rPr lang="sv-SE" sz="1050" dirty="0" err="1">
                <a:latin typeface="Garamond" pitchFamily="18" charset="0"/>
              </a:rPr>
              <a:t>nisi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aliquet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molestie</a:t>
            </a:r>
            <a:r>
              <a:rPr lang="sv-SE" sz="1050" dirty="0">
                <a:latin typeface="Garamond" pitchFamily="18" charset="0"/>
              </a:rPr>
              <a:t> a non </a:t>
            </a:r>
            <a:r>
              <a:rPr lang="sv-SE" sz="1050" dirty="0" err="1">
                <a:latin typeface="Garamond" pitchFamily="18" charset="0"/>
              </a:rPr>
              <a:t>nulla</a:t>
            </a:r>
            <a:r>
              <a:rPr lang="sv-SE" sz="1050" dirty="0">
                <a:latin typeface="Garamond" pitchFamily="18" charset="0"/>
              </a:rPr>
              <a:t>. Cras </a:t>
            </a:r>
            <a:r>
              <a:rPr lang="sv-SE" sz="1050" dirty="0" err="1">
                <a:latin typeface="Garamond" pitchFamily="18" charset="0"/>
              </a:rPr>
              <a:t>ultricies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magna</a:t>
            </a:r>
            <a:r>
              <a:rPr lang="sv-SE" sz="1050" dirty="0">
                <a:latin typeface="Garamond" pitchFamily="18" charset="0"/>
              </a:rPr>
              <a:t> at </a:t>
            </a:r>
            <a:r>
              <a:rPr lang="sv-SE" sz="1050" dirty="0" err="1">
                <a:latin typeface="Garamond" pitchFamily="18" charset="0"/>
              </a:rPr>
              <a:t>nisl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tristique</a:t>
            </a:r>
            <a:r>
              <a:rPr lang="sv-SE" sz="1050" dirty="0">
                <a:latin typeface="Garamond" pitchFamily="18" charset="0"/>
              </a:rPr>
              <a:t> eget </a:t>
            </a:r>
            <a:r>
              <a:rPr lang="sv-SE" sz="1050" dirty="0" err="1">
                <a:latin typeface="Garamond" pitchFamily="18" charset="0"/>
              </a:rPr>
              <a:t>lobortis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sapien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fringilla</a:t>
            </a:r>
            <a:r>
              <a:rPr lang="sv-SE" sz="1050" dirty="0">
                <a:latin typeface="Garamond" pitchFamily="18" charset="0"/>
              </a:rPr>
              <a:t>. </a:t>
            </a:r>
            <a:r>
              <a:rPr lang="sv-SE" sz="1050" dirty="0" err="1">
                <a:latin typeface="Garamond" pitchFamily="18" charset="0"/>
              </a:rPr>
              <a:t>Nunc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nisl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felis</a:t>
            </a:r>
            <a:r>
              <a:rPr lang="sv-SE" sz="1050" dirty="0">
                <a:latin typeface="Garamond" pitchFamily="18" charset="0"/>
              </a:rPr>
              <a:t>, </a:t>
            </a:r>
            <a:r>
              <a:rPr lang="sv-SE" sz="1050" dirty="0" err="1">
                <a:latin typeface="Garamond" pitchFamily="18" charset="0"/>
              </a:rPr>
              <a:t>interdum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ac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volutpat</a:t>
            </a:r>
            <a:r>
              <a:rPr lang="sv-SE" sz="1050" dirty="0">
                <a:latin typeface="Garamond" pitchFamily="18" charset="0"/>
              </a:rPr>
              <a:t> vitae, </a:t>
            </a:r>
            <a:r>
              <a:rPr lang="sv-SE" sz="1050" dirty="0" err="1">
                <a:latin typeface="Garamond" pitchFamily="18" charset="0"/>
              </a:rPr>
              <a:t>semper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ac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enim</a:t>
            </a:r>
            <a:r>
              <a:rPr lang="sv-SE" sz="1050" dirty="0">
                <a:latin typeface="Garamond" pitchFamily="18" charset="0"/>
              </a:rPr>
              <a:t>. </a:t>
            </a:r>
            <a:r>
              <a:rPr lang="sv-SE" sz="1050" dirty="0" err="1">
                <a:latin typeface="Garamond" pitchFamily="18" charset="0"/>
              </a:rPr>
              <a:t>Donec</a:t>
            </a:r>
            <a:r>
              <a:rPr lang="sv-SE" sz="1050" dirty="0">
                <a:latin typeface="Garamond" pitchFamily="18" charset="0"/>
              </a:rPr>
              <a:t> ante massa, </a:t>
            </a:r>
            <a:r>
              <a:rPr lang="sv-SE" sz="1050" dirty="0" err="1">
                <a:latin typeface="Garamond" pitchFamily="18" charset="0"/>
              </a:rPr>
              <a:t>fringilla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sit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 smtClean="0">
                <a:latin typeface="Garamond" pitchFamily="18" charset="0"/>
              </a:rPr>
              <a:t>amet</a:t>
            </a:r>
            <a:endParaRPr lang="sv-SE" sz="1050" dirty="0">
              <a:latin typeface="Garamond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67544" y="1201316"/>
            <a:ext cx="3888432" cy="246221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#content</a:t>
            </a:r>
            <a:r>
              <a:rPr lang="en-US" sz="14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</a:p>
          <a:p>
            <a: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-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moz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-column-count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3; </a:t>
            </a:r>
          </a:p>
          <a:p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webkit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-column-count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3; </a:t>
            </a:r>
          </a:p>
          <a:p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column-count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3;</a:t>
            </a:r>
            <a:endParaRPr lang="en-US" sz="14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sz="1400" b="1" dirty="0" smtClean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-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moz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-column-gap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20px; </a:t>
            </a:r>
          </a:p>
          <a:p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-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webkit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-column-gap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20px; </a:t>
            </a:r>
          </a:p>
          <a:p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column-gap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20px; </a:t>
            </a:r>
          </a:p>
          <a:p>
            <a:endParaRPr lang="en-US" sz="14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text-align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justify; </a:t>
            </a:r>
            <a:endParaRPr lang="en-US" sz="14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6033731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sz="3600" b="1" dirty="0" smtClean="0"/>
              <a:t>Demo – CSS – Färger</a:t>
            </a:r>
            <a:endParaRPr lang="sv-SE" sz="3600" b="1" dirty="0"/>
          </a:p>
        </p:txBody>
      </p:sp>
      <p:pic>
        <p:nvPicPr>
          <p:cNvPr id="115714" name="Picture 2" descr="C:\Dropbox\Avatar\Avatar228x22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633364"/>
            <a:ext cx="2088232" cy="2088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67544" y="3735219"/>
            <a:ext cx="208823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sv-SE" dirty="0" err="1" smtClean="0">
                <a:latin typeface="Times New Roman"/>
                <a:cs typeface="Times New Roman"/>
              </a:rPr>
              <a:t>johan.leitet@lnu.se</a:t>
            </a:r>
            <a:r>
              <a:rPr lang="sv-SE" dirty="0" smtClean="0">
                <a:latin typeface="Times New Roman"/>
                <a:cs typeface="Times New Roman"/>
              </a:rPr>
              <a:t/>
            </a:r>
            <a:br>
              <a:rPr lang="sv-SE" dirty="0" smtClean="0">
                <a:latin typeface="Times New Roman"/>
                <a:cs typeface="Times New Roman"/>
              </a:rPr>
            </a:br>
            <a:r>
              <a:rPr lang="sv-SE" dirty="0" smtClean="0">
                <a:latin typeface="Times New Roman"/>
                <a:cs typeface="Times New Roman"/>
              </a:rPr>
              <a:t>@</a:t>
            </a:r>
            <a:r>
              <a:rPr lang="sv-SE" dirty="0" err="1" smtClean="0">
                <a:latin typeface="Times New Roman"/>
                <a:cs typeface="Times New Roman"/>
              </a:rPr>
              <a:t>leitet</a:t>
            </a:r>
            <a:r>
              <a:rPr lang="sv-SE" dirty="0" smtClean="0">
                <a:latin typeface="Times New Roman"/>
                <a:cs typeface="Times New Roman"/>
              </a:rPr>
              <a:t/>
            </a:r>
            <a:br>
              <a:rPr lang="sv-SE" dirty="0" smtClean="0">
                <a:latin typeface="Times New Roman"/>
                <a:cs typeface="Times New Roman"/>
              </a:rPr>
            </a:br>
            <a:r>
              <a:rPr lang="sv-SE" dirty="0" err="1" smtClean="0">
                <a:latin typeface="Times New Roman"/>
                <a:cs typeface="Times New Roman"/>
              </a:rPr>
              <a:t>johan.leitet.se</a:t>
            </a:r>
            <a:endParaRPr lang="sv-SE" dirty="0" smtClean="0">
              <a:latin typeface="Times New Roman"/>
              <a:cs typeface="Times New Roman"/>
            </a:endParaRPr>
          </a:p>
          <a:p>
            <a:pPr algn="r"/>
            <a:endParaRPr lang="sv-SE" dirty="0" smtClean="0">
              <a:latin typeface="Times New Roman"/>
              <a:cs typeface="Times New Roman"/>
            </a:endParaRPr>
          </a:p>
          <a:p>
            <a:pPr algn="r"/>
            <a:endParaRPr lang="sv-SE" dirty="0" smtClean="0">
              <a:latin typeface="Minya Nouvell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29250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Färg</a:t>
            </a:r>
            <a:endParaRPr lang="sv-SE" dirty="0"/>
          </a:p>
        </p:txBody>
      </p:sp>
      <p:sp>
        <p:nvSpPr>
          <p:cNvPr id="4" name="Text Box 13"/>
          <p:cNvSpPr txBox="1">
            <a:spLocks noChangeArrowheads="1"/>
          </p:cNvSpPr>
          <p:nvPr/>
        </p:nvSpPr>
        <p:spPr bwMode="auto">
          <a:xfrm>
            <a:off x="162096" y="1993404"/>
            <a:ext cx="8965916" cy="364715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sv-SE" sz="1400" b="1" dirty="0">
                <a:latin typeface="Minya Nouvelle" charset="0"/>
              </a:rPr>
              <a:t>Det finns </a:t>
            </a:r>
            <a:r>
              <a:rPr lang="sv-SE" sz="1400" b="1" dirty="0" smtClean="0">
                <a:latin typeface="Minya Nouvelle" charset="0"/>
              </a:rPr>
              <a:t>17 </a:t>
            </a:r>
            <a:r>
              <a:rPr lang="sv-SE" sz="1400" b="1" dirty="0">
                <a:latin typeface="Minya Nouvelle" charset="0"/>
              </a:rPr>
              <a:t>fördefinierade färger (enligt standarden):</a:t>
            </a:r>
          </a:p>
          <a:p>
            <a:endParaRPr lang="sv-SE" sz="1400" b="1" dirty="0">
              <a:latin typeface="Verdana" pitchFamily="34" charset="0"/>
            </a:endParaRPr>
          </a:p>
          <a:p>
            <a:pPr>
              <a:lnSpc>
                <a:spcPct val="150000"/>
              </a:lnSpc>
            </a:pPr>
            <a:r>
              <a:rPr lang="sv-SE" sz="1400" b="1" dirty="0">
                <a:latin typeface="Verdana" pitchFamily="34" charset="0"/>
              </a:rPr>
              <a:t>Black		#000000 (0,0,0)		Green		#008000 (0,128,0)</a:t>
            </a:r>
          </a:p>
          <a:p>
            <a:pPr>
              <a:lnSpc>
                <a:spcPct val="150000"/>
              </a:lnSpc>
            </a:pPr>
            <a:r>
              <a:rPr lang="sv-SE" sz="1400" b="1" dirty="0">
                <a:latin typeface="Verdana" pitchFamily="34" charset="0"/>
              </a:rPr>
              <a:t>Silver		#C0C0C0 (192,192,192)	Lime		#00FF00 (0,255,0)</a:t>
            </a:r>
          </a:p>
          <a:p>
            <a:pPr>
              <a:lnSpc>
                <a:spcPct val="150000"/>
              </a:lnSpc>
            </a:pPr>
            <a:r>
              <a:rPr lang="sv-SE" sz="1400" b="1" dirty="0">
                <a:latin typeface="Verdana" pitchFamily="34" charset="0"/>
              </a:rPr>
              <a:t>Gray		#808080 (128,128,128)	Olive		#808000 (128,128,0)</a:t>
            </a:r>
            <a:br>
              <a:rPr lang="sv-SE" sz="1400" b="1" dirty="0">
                <a:latin typeface="Verdana" pitchFamily="34" charset="0"/>
              </a:rPr>
            </a:br>
            <a:r>
              <a:rPr lang="sv-SE" sz="1400" b="1" dirty="0">
                <a:latin typeface="Verdana" pitchFamily="34" charset="0"/>
              </a:rPr>
              <a:t>White		#FFFFFF (255,255,255)	</a:t>
            </a:r>
            <a:r>
              <a:rPr lang="sv-SE" sz="1400" b="1" dirty="0" smtClean="0">
                <a:latin typeface="Verdana" pitchFamily="34" charset="0"/>
              </a:rPr>
              <a:t>Orange		#FFA500 (255,165,0)</a:t>
            </a:r>
            <a:endParaRPr lang="sv-SE" sz="1400" b="1" dirty="0">
              <a:latin typeface="Verdana" pitchFamily="34" charset="0"/>
            </a:endParaRPr>
          </a:p>
          <a:p>
            <a:pPr>
              <a:lnSpc>
                <a:spcPct val="150000"/>
              </a:lnSpc>
            </a:pPr>
            <a:r>
              <a:rPr lang="sv-SE" sz="1400" b="1" dirty="0" err="1">
                <a:latin typeface="Verdana" pitchFamily="34" charset="0"/>
              </a:rPr>
              <a:t>Maroon</a:t>
            </a:r>
            <a:r>
              <a:rPr lang="sv-SE" sz="1400" b="1" dirty="0">
                <a:latin typeface="Verdana" pitchFamily="34" charset="0"/>
              </a:rPr>
              <a:t>		#80000 (128,0,0)		</a:t>
            </a:r>
            <a:r>
              <a:rPr lang="sv-SE" sz="1400" b="1" dirty="0" err="1" smtClean="0">
                <a:latin typeface="Verdana" pitchFamily="34" charset="0"/>
              </a:rPr>
              <a:t>Yellow</a:t>
            </a:r>
            <a:r>
              <a:rPr lang="sv-SE" sz="1400" b="1" dirty="0">
                <a:latin typeface="Verdana" pitchFamily="34" charset="0"/>
              </a:rPr>
              <a:t>		#FFFF00 (255,255,0)</a:t>
            </a:r>
          </a:p>
          <a:p>
            <a:pPr>
              <a:lnSpc>
                <a:spcPct val="150000"/>
              </a:lnSpc>
            </a:pPr>
            <a:r>
              <a:rPr lang="sv-SE" sz="1400" b="1" dirty="0">
                <a:latin typeface="Verdana" pitchFamily="34" charset="0"/>
              </a:rPr>
              <a:t>Red		#FF0000 (255,0,0)	</a:t>
            </a:r>
            <a:r>
              <a:rPr lang="sv-SE" sz="1400" b="1" dirty="0" err="1" smtClean="0">
                <a:latin typeface="Verdana" pitchFamily="34" charset="0"/>
              </a:rPr>
              <a:t>Navy</a:t>
            </a:r>
            <a:r>
              <a:rPr lang="sv-SE" sz="1400" b="1" dirty="0">
                <a:latin typeface="Verdana" pitchFamily="34" charset="0"/>
              </a:rPr>
              <a:t>		#000080 (0,0,128)</a:t>
            </a:r>
            <a:r>
              <a:rPr lang="sv-SE" sz="1400" b="1" dirty="0" smtClean="0">
                <a:latin typeface="Verdana" pitchFamily="34" charset="0"/>
              </a:rPr>
              <a:t/>
            </a:r>
            <a:br>
              <a:rPr lang="sv-SE" sz="1400" b="1" dirty="0" smtClean="0">
                <a:latin typeface="Verdana" pitchFamily="34" charset="0"/>
              </a:rPr>
            </a:br>
            <a:r>
              <a:rPr lang="sv-SE" sz="1400" b="1" dirty="0" smtClean="0">
                <a:latin typeface="Verdana" pitchFamily="34" charset="0"/>
              </a:rPr>
              <a:t>Purple</a:t>
            </a:r>
            <a:r>
              <a:rPr lang="sv-SE" sz="1400" b="1" dirty="0">
                <a:latin typeface="Verdana" pitchFamily="34" charset="0"/>
              </a:rPr>
              <a:t>		#800080 (128,0,128)	</a:t>
            </a:r>
            <a:r>
              <a:rPr lang="sv-SE" sz="1400" b="1" dirty="0" err="1">
                <a:latin typeface="Verdana" pitchFamily="34" charset="0"/>
              </a:rPr>
              <a:t>Blue</a:t>
            </a:r>
            <a:r>
              <a:rPr lang="sv-SE" sz="1400" b="1" dirty="0">
                <a:latin typeface="Verdana" pitchFamily="34" charset="0"/>
              </a:rPr>
              <a:t>		#0000FF (0,0,255)</a:t>
            </a:r>
          </a:p>
          <a:p>
            <a:pPr>
              <a:lnSpc>
                <a:spcPct val="150000"/>
              </a:lnSpc>
            </a:pPr>
            <a:r>
              <a:rPr lang="sv-SE" sz="1400" b="1" dirty="0" smtClean="0">
                <a:latin typeface="Verdana" pitchFamily="34" charset="0"/>
              </a:rPr>
              <a:t>Fuchsia</a:t>
            </a:r>
            <a:r>
              <a:rPr lang="sv-SE" sz="1400" b="1" dirty="0">
                <a:latin typeface="Verdana" pitchFamily="34" charset="0"/>
              </a:rPr>
              <a:t>		#FF00FF	(255,0,255)	</a:t>
            </a:r>
            <a:r>
              <a:rPr lang="sv-SE" sz="1400" b="1" dirty="0" err="1">
                <a:latin typeface="Verdana" pitchFamily="34" charset="0"/>
              </a:rPr>
              <a:t>Teal</a:t>
            </a:r>
            <a:r>
              <a:rPr lang="sv-SE" sz="1400" b="1" dirty="0">
                <a:latin typeface="Verdana" pitchFamily="34" charset="0"/>
              </a:rPr>
              <a:t>		#008080 (0,128,128)</a:t>
            </a:r>
            <a:br>
              <a:rPr lang="sv-SE" sz="1400" b="1" dirty="0">
                <a:latin typeface="Verdana" pitchFamily="34" charset="0"/>
              </a:rPr>
            </a:br>
            <a:r>
              <a:rPr lang="sv-SE" sz="1400" b="1" dirty="0" smtClean="0">
                <a:latin typeface="Verdana" pitchFamily="34" charset="0"/>
              </a:rPr>
              <a:t>					Aqua</a:t>
            </a:r>
            <a:r>
              <a:rPr lang="sv-SE" sz="1400" b="1" dirty="0">
                <a:latin typeface="Verdana" pitchFamily="34" charset="0"/>
              </a:rPr>
              <a:t>		#00FFFF (0,255,255)</a:t>
            </a:r>
          </a:p>
          <a:p>
            <a:endParaRPr lang="sv-SE" sz="1400" b="1" dirty="0">
              <a:latin typeface="Verdana" pitchFamily="34" charset="0"/>
            </a:endParaRPr>
          </a:p>
        </p:txBody>
      </p:sp>
      <p:sp>
        <p:nvSpPr>
          <p:cNvPr id="5" name="Rectangle 14"/>
          <p:cNvSpPr>
            <a:spLocks noChangeArrowheads="1"/>
          </p:cNvSpPr>
          <p:nvPr/>
        </p:nvSpPr>
        <p:spPr bwMode="auto">
          <a:xfrm>
            <a:off x="1140036" y="2426272"/>
            <a:ext cx="914400" cy="369332"/>
          </a:xfrm>
          <a:prstGeom prst="rect">
            <a:avLst/>
          </a:prstGeom>
          <a:solidFill>
            <a:schemeClr val="tx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endParaRPr lang="sv-SE"/>
          </a:p>
        </p:txBody>
      </p:sp>
      <p:sp>
        <p:nvSpPr>
          <p:cNvPr id="6" name="Rectangle 15"/>
          <p:cNvSpPr>
            <a:spLocks noChangeArrowheads="1"/>
          </p:cNvSpPr>
          <p:nvPr/>
        </p:nvSpPr>
        <p:spPr bwMode="auto">
          <a:xfrm>
            <a:off x="1140036" y="2786635"/>
            <a:ext cx="914400" cy="369332"/>
          </a:xfrm>
          <a:prstGeom prst="rect">
            <a:avLst/>
          </a:prstGeom>
          <a:solidFill>
            <a:srgbClr val="C0C0C0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endParaRPr lang="sv-SE"/>
          </a:p>
        </p:txBody>
      </p:sp>
      <p:sp>
        <p:nvSpPr>
          <p:cNvPr id="7" name="Rectangle 16"/>
          <p:cNvSpPr>
            <a:spLocks noChangeArrowheads="1"/>
          </p:cNvSpPr>
          <p:nvPr/>
        </p:nvSpPr>
        <p:spPr bwMode="auto">
          <a:xfrm>
            <a:off x="1140036" y="3108897"/>
            <a:ext cx="914400" cy="369332"/>
          </a:xfrm>
          <a:prstGeom prst="rect">
            <a:avLst/>
          </a:prstGeom>
          <a:solidFill>
            <a:srgbClr val="505050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endParaRPr lang="sv-SE"/>
          </a:p>
        </p:txBody>
      </p:sp>
      <p:sp>
        <p:nvSpPr>
          <p:cNvPr id="8" name="Rectangle 17"/>
          <p:cNvSpPr>
            <a:spLocks noChangeArrowheads="1"/>
          </p:cNvSpPr>
          <p:nvPr/>
        </p:nvSpPr>
        <p:spPr bwMode="auto">
          <a:xfrm>
            <a:off x="1140036" y="3434335"/>
            <a:ext cx="914400" cy="369332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endParaRPr lang="sv-SE"/>
          </a:p>
        </p:txBody>
      </p:sp>
      <p:sp>
        <p:nvSpPr>
          <p:cNvPr id="9" name="Rectangle 18"/>
          <p:cNvSpPr>
            <a:spLocks noChangeArrowheads="1"/>
          </p:cNvSpPr>
          <p:nvPr/>
        </p:nvSpPr>
        <p:spPr bwMode="auto">
          <a:xfrm>
            <a:off x="1140036" y="3774060"/>
            <a:ext cx="914400" cy="369332"/>
          </a:xfrm>
          <a:prstGeom prst="rect">
            <a:avLst/>
          </a:prstGeom>
          <a:solidFill>
            <a:srgbClr val="800000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endParaRPr lang="sv-SE"/>
          </a:p>
        </p:txBody>
      </p:sp>
      <p:sp>
        <p:nvSpPr>
          <p:cNvPr id="10" name="Rectangle 19"/>
          <p:cNvSpPr>
            <a:spLocks noChangeArrowheads="1"/>
          </p:cNvSpPr>
          <p:nvPr/>
        </p:nvSpPr>
        <p:spPr bwMode="auto">
          <a:xfrm>
            <a:off x="1140036" y="4083622"/>
            <a:ext cx="914400" cy="369332"/>
          </a:xfrm>
          <a:prstGeom prst="rect">
            <a:avLst/>
          </a:prstGeom>
          <a:solidFill>
            <a:srgbClr val="FF0000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endParaRPr lang="sv-SE"/>
          </a:p>
        </p:txBody>
      </p:sp>
      <p:sp>
        <p:nvSpPr>
          <p:cNvPr id="11" name="Rectangle 20"/>
          <p:cNvSpPr>
            <a:spLocks noChangeArrowheads="1"/>
          </p:cNvSpPr>
          <p:nvPr/>
        </p:nvSpPr>
        <p:spPr bwMode="auto">
          <a:xfrm>
            <a:off x="1140037" y="4416997"/>
            <a:ext cx="914400" cy="369332"/>
          </a:xfrm>
          <a:prstGeom prst="rect">
            <a:avLst/>
          </a:prstGeom>
          <a:solidFill>
            <a:srgbClr val="800080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endParaRPr lang="sv-SE"/>
          </a:p>
        </p:txBody>
      </p:sp>
      <p:sp>
        <p:nvSpPr>
          <p:cNvPr id="12" name="Rectangle 21"/>
          <p:cNvSpPr>
            <a:spLocks noChangeArrowheads="1"/>
          </p:cNvSpPr>
          <p:nvPr/>
        </p:nvSpPr>
        <p:spPr bwMode="auto">
          <a:xfrm>
            <a:off x="1140036" y="4731322"/>
            <a:ext cx="914400" cy="369332"/>
          </a:xfrm>
          <a:prstGeom prst="rect">
            <a:avLst/>
          </a:prstGeom>
          <a:solidFill>
            <a:srgbClr val="FF00FF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endParaRPr lang="sv-SE"/>
          </a:p>
        </p:txBody>
      </p:sp>
      <p:sp>
        <p:nvSpPr>
          <p:cNvPr id="13" name="Rectangle 22"/>
          <p:cNvSpPr>
            <a:spLocks noChangeArrowheads="1"/>
          </p:cNvSpPr>
          <p:nvPr/>
        </p:nvSpPr>
        <p:spPr bwMode="auto">
          <a:xfrm>
            <a:off x="5652121" y="2435797"/>
            <a:ext cx="914400" cy="369332"/>
          </a:xfrm>
          <a:prstGeom prst="rect">
            <a:avLst/>
          </a:prstGeom>
          <a:solidFill>
            <a:srgbClr val="008000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endParaRPr lang="sv-SE"/>
          </a:p>
        </p:txBody>
      </p:sp>
      <p:sp>
        <p:nvSpPr>
          <p:cNvPr id="14" name="Rectangle 23"/>
          <p:cNvSpPr>
            <a:spLocks noChangeArrowheads="1"/>
          </p:cNvSpPr>
          <p:nvPr/>
        </p:nvSpPr>
        <p:spPr bwMode="auto">
          <a:xfrm>
            <a:off x="5652121" y="2796160"/>
            <a:ext cx="914400" cy="369332"/>
          </a:xfrm>
          <a:prstGeom prst="rect">
            <a:avLst/>
          </a:prstGeom>
          <a:solidFill>
            <a:srgbClr val="00FF00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endParaRPr lang="sv-SE"/>
          </a:p>
        </p:txBody>
      </p:sp>
      <p:sp>
        <p:nvSpPr>
          <p:cNvPr id="15" name="Rectangle 24"/>
          <p:cNvSpPr>
            <a:spLocks noChangeArrowheads="1"/>
          </p:cNvSpPr>
          <p:nvPr/>
        </p:nvSpPr>
        <p:spPr bwMode="auto">
          <a:xfrm>
            <a:off x="5652121" y="3118422"/>
            <a:ext cx="914400" cy="369332"/>
          </a:xfrm>
          <a:prstGeom prst="rect">
            <a:avLst/>
          </a:prstGeom>
          <a:solidFill>
            <a:srgbClr val="808000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endParaRPr lang="sv-SE"/>
          </a:p>
        </p:txBody>
      </p:sp>
      <p:sp>
        <p:nvSpPr>
          <p:cNvPr id="16" name="Rectangle 25"/>
          <p:cNvSpPr>
            <a:spLocks noChangeArrowheads="1"/>
          </p:cNvSpPr>
          <p:nvPr/>
        </p:nvSpPr>
        <p:spPr bwMode="auto">
          <a:xfrm>
            <a:off x="5652121" y="3793604"/>
            <a:ext cx="914400" cy="369332"/>
          </a:xfrm>
          <a:prstGeom prst="rect">
            <a:avLst/>
          </a:prstGeom>
          <a:solidFill>
            <a:srgbClr val="FFFF00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endParaRPr lang="sv-SE"/>
          </a:p>
        </p:txBody>
      </p:sp>
      <p:sp>
        <p:nvSpPr>
          <p:cNvPr id="17" name="Rectangle 26"/>
          <p:cNvSpPr>
            <a:spLocks noChangeArrowheads="1"/>
          </p:cNvSpPr>
          <p:nvPr/>
        </p:nvSpPr>
        <p:spPr bwMode="auto">
          <a:xfrm>
            <a:off x="5652121" y="4133329"/>
            <a:ext cx="914400" cy="369332"/>
          </a:xfrm>
          <a:prstGeom prst="rect">
            <a:avLst/>
          </a:prstGeom>
          <a:solidFill>
            <a:srgbClr val="000080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endParaRPr lang="sv-SE"/>
          </a:p>
        </p:txBody>
      </p:sp>
      <p:sp>
        <p:nvSpPr>
          <p:cNvPr id="18" name="Rectangle 27"/>
          <p:cNvSpPr>
            <a:spLocks noChangeArrowheads="1"/>
          </p:cNvSpPr>
          <p:nvPr/>
        </p:nvSpPr>
        <p:spPr bwMode="auto">
          <a:xfrm>
            <a:off x="5652121" y="4442891"/>
            <a:ext cx="914400" cy="369332"/>
          </a:xfrm>
          <a:prstGeom prst="rect">
            <a:avLst/>
          </a:prstGeom>
          <a:solidFill>
            <a:srgbClr val="0000FF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endParaRPr lang="sv-SE"/>
          </a:p>
        </p:txBody>
      </p:sp>
      <p:sp>
        <p:nvSpPr>
          <p:cNvPr id="19" name="Rectangle 28"/>
          <p:cNvSpPr>
            <a:spLocks noChangeArrowheads="1"/>
          </p:cNvSpPr>
          <p:nvPr/>
        </p:nvSpPr>
        <p:spPr bwMode="auto">
          <a:xfrm>
            <a:off x="5652120" y="4783132"/>
            <a:ext cx="914400" cy="369332"/>
          </a:xfrm>
          <a:prstGeom prst="rect">
            <a:avLst/>
          </a:prstGeom>
          <a:solidFill>
            <a:srgbClr val="008080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endParaRPr lang="sv-SE"/>
          </a:p>
        </p:txBody>
      </p:sp>
      <p:sp>
        <p:nvSpPr>
          <p:cNvPr id="20" name="Rectangle 29"/>
          <p:cNvSpPr>
            <a:spLocks noChangeArrowheads="1"/>
          </p:cNvSpPr>
          <p:nvPr/>
        </p:nvSpPr>
        <p:spPr bwMode="auto">
          <a:xfrm>
            <a:off x="5652121" y="5090591"/>
            <a:ext cx="914400" cy="369332"/>
          </a:xfrm>
          <a:prstGeom prst="rect">
            <a:avLst/>
          </a:prstGeom>
          <a:solidFill>
            <a:srgbClr val="00FFFF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endParaRPr lang="sv-SE"/>
          </a:p>
        </p:txBody>
      </p:sp>
      <p:sp>
        <p:nvSpPr>
          <p:cNvPr id="21" name="Text Box 5"/>
          <p:cNvSpPr txBox="1">
            <a:spLocks noChangeArrowheads="1"/>
          </p:cNvSpPr>
          <p:nvPr/>
        </p:nvSpPr>
        <p:spPr bwMode="auto">
          <a:xfrm>
            <a:off x="2754946" y="1205007"/>
            <a:ext cx="4841390" cy="3693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sv-SE" b="1" dirty="0">
                <a:latin typeface="Verdana" pitchFamily="34" charset="0"/>
              </a:rPr>
              <a:t>= </a:t>
            </a:r>
            <a:r>
              <a:rPr lang="sv-SE" b="1" dirty="0" err="1">
                <a:latin typeface="Verdana" pitchFamily="34" charset="0"/>
              </a:rPr>
              <a:t>Navy</a:t>
            </a:r>
            <a:r>
              <a:rPr lang="sv-SE" b="1" dirty="0">
                <a:latin typeface="Verdana" pitchFamily="34" charset="0"/>
              </a:rPr>
              <a:t> = #000080 = </a:t>
            </a:r>
            <a:r>
              <a:rPr lang="sv-SE" b="1" dirty="0" err="1">
                <a:latin typeface="Verdana" pitchFamily="34" charset="0"/>
              </a:rPr>
              <a:t>rgb</a:t>
            </a:r>
            <a:r>
              <a:rPr lang="sv-SE" b="1" dirty="0">
                <a:latin typeface="Verdana" pitchFamily="34" charset="0"/>
              </a:rPr>
              <a:t>(0, 0, 128)</a:t>
            </a:r>
          </a:p>
        </p:txBody>
      </p:sp>
      <p:sp>
        <p:nvSpPr>
          <p:cNvPr id="22" name="Rectangle 6"/>
          <p:cNvSpPr>
            <a:spLocks noChangeArrowheads="1"/>
          </p:cNvSpPr>
          <p:nvPr/>
        </p:nvSpPr>
        <p:spPr bwMode="auto">
          <a:xfrm>
            <a:off x="1673862" y="1201316"/>
            <a:ext cx="1052510" cy="369332"/>
          </a:xfrm>
          <a:prstGeom prst="rect">
            <a:avLst/>
          </a:prstGeom>
          <a:solidFill>
            <a:srgbClr val="000080"/>
          </a:solidFill>
          <a:ln w="9525" algn="ctr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endParaRPr lang="sv-SE"/>
          </a:p>
        </p:txBody>
      </p:sp>
      <p:sp>
        <p:nvSpPr>
          <p:cNvPr id="23" name="Text Box 10"/>
          <p:cNvSpPr txBox="1">
            <a:spLocks noChangeArrowheads="1"/>
          </p:cNvSpPr>
          <p:nvPr/>
        </p:nvSpPr>
        <p:spPr bwMode="auto">
          <a:xfrm>
            <a:off x="4371374" y="1574339"/>
            <a:ext cx="312906" cy="3077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sv-SE" sz="1400" b="1" dirty="0">
                <a:solidFill>
                  <a:schemeClr val="tx2"/>
                </a:solidFill>
                <a:latin typeface="Verdana" pitchFamily="34" charset="0"/>
              </a:rPr>
              <a:t>0</a:t>
            </a:r>
          </a:p>
        </p:txBody>
      </p:sp>
      <p:sp>
        <p:nvSpPr>
          <p:cNvPr id="24" name="Text Box 11"/>
          <p:cNvSpPr txBox="1">
            <a:spLocks noChangeArrowheads="1"/>
          </p:cNvSpPr>
          <p:nvPr/>
        </p:nvSpPr>
        <p:spPr bwMode="auto">
          <a:xfrm>
            <a:off x="4652486" y="1578695"/>
            <a:ext cx="312906" cy="3077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sv-SE" sz="1400" b="1" dirty="0">
                <a:solidFill>
                  <a:schemeClr val="tx2"/>
                </a:solidFill>
                <a:latin typeface="Verdana" pitchFamily="34" charset="0"/>
              </a:rPr>
              <a:t>0</a:t>
            </a:r>
          </a:p>
        </p:txBody>
      </p:sp>
      <p:sp>
        <p:nvSpPr>
          <p:cNvPr id="25" name="Text Box 12"/>
          <p:cNvSpPr txBox="1">
            <a:spLocks noChangeArrowheads="1"/>
          </p:cNvSpPr>
          <p:nvPr/>
        </p:nvSpPr>
        <p:spPr bwMode="auto">
          <a:xfrm>
            <a:off x="4886179" y="1576319"/>
            <a:ext cx="569387" cy="3077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sv-SE" sz="1400" b="1" dirty="0">
                <a:solidFill>
                  <a:schemeClr val="tx2"/>
                </a:solidFill>
                <a:latin typeface="Verdana" pitchFamily="34" charset="0"/>
              </a:rPr>
              <a:t>128</a:t>
            </a:r>
          </a:p>
        </p:txBody>
      </p:sp>
      <p:sp>
        <p:nvSpPr>
          <p:cNvPr id="26" name="Left Brace 25"/>
          <p:cNvSpPr/>
          <p:nvPr/>
        </p:nvSpPr>
        <p:spPr>
          <a:xfrm rot="16200000">
            <a:off x="4721857" y="1451064"/>
            <a:ext cx="152400" cy="228600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7" name="Left Brace 26"/>
          <p:cNvSpPr/>
          <p:nvPr/>
        </p:nvSpPr>
        <p:spPr>
          <a:xfrm rot="16200000">
            <a:off x="5040946" y="1451073"/>
            <a:ext cx="152400" cy="228600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8" name="Left Brace 27"/>
          <p:cNvSpPr/>
          <p:nvPr/>
        </p:nvSpPr>
        <p:spPr>
          <a:xfrm rot="16200000">
            <a:off x="4440872" y="1451064"/>
            <a:ext cx="152400" cy="228600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9" name="Rectangle 25"/>
          <p:cNvSpPr>
            <a:spLocks noChangeArrowheads="1"/>
          </p:cNvSpPr>
          <p:nvPr/>
        </p:nvSpPr>
        <p:spPr bwMode="auto">
          <a:xfrm>
            <a:off x="5652124" y="3491924"/>
            <a:ext cx="914400" cy="324000"/>
          </a:xfrm>
          <a:prstGeom prst="rect">
            <a:avLst/>
          </a:prstGeom>
          <a:solidFill>
            <a:srgbClr val="FF9900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endParaRPr lang="sv-SE"/>
          </a:p>
        </p:txBody>
      </p:sp>
      <p:pic>
        <p:nvPicPr>
          <p:cNvPr id="121858" name="Picture 2" descr="S:\dfm\info\icons\v-collections\v_collections_png\software_graphics_media\128x128\shadow\colors_cmyk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0352" y="234924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42796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Förgrund/bakgrund</a:t>
            </a:r>
            <a:endParaRPr lang="sv-SE" dirty="0"/>
          </a:p>
        </p:txBody>
      </p:sp>
      <p:sp>
        <p:nvSpPr>
          <p:cNvPr id="4" name="Rectangle 3"/>
          <p:cNvSpPr/>
          <p:nvPr/>
        </p:nvSpPr>
        <p:spPr>
          <a:xfrm>
            <a:off x="467544" y="1444630"/>
            <a:ext cx="5472608" cy="212365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p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 </a:t>
            </a:r>
            <a:r>
              <a:rPr lang="en-US" sz="12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color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navy; }</a:t>
            </a:r>
          </a:p>
          <a:p>
            <a:endParaRPr lang="en-US" sz="12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2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a 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 </a:t>
            </a:r>
            <a:r>
              <a:rPr lang="en-US" sz="1200" b="1" dirty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color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#000080; }</a:t>
            </a:r>
          </a:p>
          <a:p>
            <a:endParaRPr lang="en-US" sz="1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2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div 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 </a:t>
            </a:r>
            <a:r>
              <a:rPr lang="en-US" sz="1200" b="1" dirty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color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rgb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(241, 23, 87); }</a:t>
            </a:r>
          </a:p>
          <a:p>
            <a:endParaRPr lang="en-US" sz="1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2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#top 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 </a:t>
            </a:r>
            <a:r>
              <a:rPr lang="en-US" sz="1200" b="1" dirty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color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#6C3; } </a:t>
            </a:r>
            <a:r>
              <a:rPr lang="en-US" sz="1200" b="1" dirty="0">
                <a:solidFill>
                  <a:srgbClr val="517D47"/>
                </a:solidFill>
                <a:latin typeface="Courier New" pitchFamily="49" charset="0"/>
                <a:cs typeface="Courier New" pitchFamily="49" charset="0"/>
              </a:rPr>
              <a:t>/* </a:t>
            </a:r>
            <a:r>
              <a:rPr lang="en-US" sz="1200" b="1" dirty="0" err="1">
                <a:solidFill>
                  <a:srgbClr val="517D47"/>
                </a:solidFill>
                <a:latin typeface="Courier New" pitchFamily="49" charset="0"/>
                <a:cs typeface="Courier New" pitchFamily="49" charset="0"/>
              </a:rPr>
              <a:t>Samma</a:t>
            </a:r>
            <a:r>
              <a:rPr lang="en-US" sz="1200" b="1" dirty="0">
                <a:solidFill>
                  <a:srgbClr val="517D47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err="1">
                <a:solidFill>
                  <a:srgbClr val="517D47"/>
                </a:solidFill>
                <a:latin typeface="Courier New" pitchFamily="49" charset="0"/>
                <a:cs typeface="Courier New" pitchFamily="49" charset="0"/>
              </a:rPr>
              <a:t>som</a:t>
            </a:r>
            <a:r>
              <a:rPr lang="en-US" sz="1200" b="1" dirty="0">
                <a:solidFill>
                  <a:srgbClr val="517D47"/>
                </a:solidFill>
                <a:latin typeface="Courier New" pitchFamily="49" charset="0"/>
                <a:cs typeface="Courier New" pitchFamily="49" charset="0"/>
              </a:rPr>
              <a:t> #66CC33 */</a:t>
            </a:r>
          </a:p>
          <a:p>
            <a:endParaRPr lang="en-US" sz="1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2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.aside 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 </a:t>
            </a:r>
            <a:r>
              <a:rPr lang="en-US" sz="1200" b="1" dirty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color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#FFF; } </a:t>
            </a:r>
            <a:r>
              <a:rPr lang="en-US" sz="1200" b="1" dirty="0">
                <a:solidFill>
                  <a:srgbClr val="517D47"/>
                </a:solidFill>
                <a:latin typeface="Courier New" pitchFamily="49" charset="0"/>
                <a:cs typeface="Courier New" pitchFamily="49" charset="0"/>
              </a:rPr>
              <a:t>/* </a:t>
            </a:r>
            <a:r>
              <a:rPr lang="en-US" sz="1200" b="1" dirty="0" err="1">
                <a:solidFill>
                  <a:srgbClr val="517D47"/>
                </a:solidFill>
                <a:latin typeface="Courier New" pitchFamily="49" charset="0"/>
                <a:cs typeface="Courier New" pitchFamily="49" charset="0"/>
              </a:rPr>
              <a:t>Vitt</a:t>
            </a:r>
            <a:r>
              <a:rPr lang="en-US" sz="1200" b="1" dirty="0">
                <a:solidFill>
                  <a:srgbClr val="517D47"/>
                </a:solidFill>
                <a:latin typeface="Courier New" pitchFamily="49" charset="0"/>
                <a:cs typeface="Courier New" pitchFamily="49" charset="0"/>
              </a:rPr>
              <a:t> */</a:t>
            </a:r>
          </a:p>
          <a:p>
            <a:endParaRPr lang="en-US" sz="1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2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a:hover 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 </a:t>
            </a:r>
            <a:r>
              <a:rPr lang="en-US" sz="1200" b="1" dirty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color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#000; } </a:t>
            </a:r>
            <a:r>
              <a:rPr lang="en-US" sz="1200" b="1" dirty="0">
                <a:solidFill>
                  <a:srgbClr val="517D47"/>
                </a:solidFill>
                <a:latin typeface="Courier New" pitchFamily="49" charset="0"/>
                <a:cs typeface="Courier New" pitchFamily="49" charset="0"/>
              </a:rPr>
              <a:t>/* </a:t>
            </a:r>
            <a:r>
              <a:rPr lang="en-US" sz="1200" b="1" dirty="0" err="1">
                <a:solidFill>
                  <a:srgbClr val="517D47"/>
                </a:solidFill>
                <a:latin typeface="Courier New" pitchFamily="49" charset="0"/>
                <a:cs typeface="Courier New" pitchFamily="49" charset="0"/>
              </a:rPr>
              <a:t>Svart</a:t>
            </a:r>
            <a:r>
              <a:rPr lang="en-US" sz="1200" b="1" dirty="0">
                <a:solidFill>
                  <a:srgbClr val="517D47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smtClean="0">
                <a:solidFill>
                  <a:srgbClr val="517D47"/>
                </a:solidFill>
                <a:latin typeface="Courier New" pitchFamily="49" charset="0"/>
                <a:cs typeface="Courier New" pitchFamily="49" charset="0"/>
              </a:rPr>
              <a:t>*/</a:t>
            </a:r>
            <a:endParaRPr lang="en-US" sz="1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9" name="Picture 2" descr="S:\dfm\info\icons\v-collections\v_collections_png\software_graphics_media\128x128\shadow\colors_cmyk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0352" y="234924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395536" y="1120016"/>
            <a:ext cx="1699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latin typeface="Minya Nouvelle" pitchFamily="2" charset="0"/>
              </a:rPr>
              <a:t>Förgrundsfärg: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80549" y="4515425"/>
            <a:ext cx="5472608" cy="64633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p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 </a:t>
            </a:r>
            <a:r>
              <a:rPr lang="en-US" sz="12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background-color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#9FC; }</a:t>
            </a:r>
          </a:p>
          <a:p>
            <a:endParaRPr lang="en-US" sz="12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2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a 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 </a:t>
            </a:r>
            <a:r>
              <a:rPr lang="en-US" sz="12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background-color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transparent; }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95536" y="4144352"/>
            <a:ext cx="1745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latin typeface="Minya Nouvelle" pitchFamily="2" charset="0"/>
              </a:rPr>
              <a:t>Bakgrundsfärg:</a:t>
            </a:r>
          </a:p>
        </p:txBody>
      </p:sp>
      <p:pic>
        <p:nvPicPr>
          <p:cNvPr id="123906" name="Picture 2" descr="S:\dfm\info\icons\v-collections\v_collections_png\software_graphics_media\256x256\shadow\paint_bucket_re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208" y="2066476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25882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Färger</a:t>
            </a:r>
            <a:endParaRPr lang="sv-SE" dirty="0"/>
          </a:p>
        </p:txBody>
      </p:sp>
      <p:pic>
        <p:nvPicPr>
          <p:cNvPr id="121858" name="Picture 2" descr="L:\WorkSpace\tstjo\Icons\v_collection_png\256x256\shadow\colors_cmyk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8" y="1790928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957615"/>
            <a:ext cx="4905375" cy="2105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01416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Färger</a:t>
            </a:r>
            <a:endParaRPr lang="sv-S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sv-SE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rgb</a:t>
            </a:r>
            <a:endParaRPr lang="sv-SE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sv-SE" dirty="0" err="1" smtClean="0"/>
              <a:t>rgba</a:t>
            </a:r>
            <a:r>
              <a:rPr lang="sv-SE" dirty="0" smtClean="0"/>
              <a:t>	</a:t>
            </a:r>
            <a:r>
              <a:rPr lang="sv-SE" dirty="0" err="1" smtClean="0"/>
              <a:t>rgb</a:t>
            </a:r>
            <a:r>
              <a:rPr lang="sv-SE" dirty="0" smtClean="0"/>
              <a:t> + </a:t>
            </a:r>
            <a:r>
              <a:rPr lang="sv-SE" dirty="0" err="1" smtClean="0"/>
              <a:t>alpha</a:t>
            </a:r>
            <a:endParaRPr lang="sv-SE" dirty="0" smtClean="0"/>
          </a:p>
          <a:p>
            <a:r>
              <a:rPr lang="sv-SE" dirty="0" err="1" smtClean="0"/>
              <a:t>hsl</a:t>
            </a:r>
            <a:r>
              <a:rPr lang="sv-SE" dirty="0"/>
              <a:t>	</a:t>
            </a:r>
            <a:r>
              <a:rPr lang="sv-SE" dirty="0" smtClean="0"/>
              <a:t>Hue Saturation </a:t>
            </a:r>
            <a:r>
              <a:rPr lang="sv-SE" dirty="0" err="1" smtClean="0"/>
              <a:t>Lightness</a:t>
            </a:r>
            <a:endParaRPr lang="sv-SE" dirty="0"/>
          </a:p>
          <a:p>
            <a:r>
              <a:rPr lang="sv-SE" dirty="0" err="1" smtClean="0"/>
              <a:t>hsla</a:t>
            </a:r>
            <a:r>
              <a:rPr lang="sv-SE" dirty="0" smtClean="0"/>
              <a:t>	</a:t>
            </a:r>
            <a:r>
              <a:rPr lang="sv-SE" dirty="0" err="1" smtClean="0"/>
              <a:t>hsl</a:t>
            </a:r>
            <a:r>
              <a:rPr lang="sv-SE" dirty="0" smtClean="0"/>
              <a:t> + </a:t>
            </a:r>
            <a:r>
              <a:rPr lang="sv-SE" dirty="0" err="1" smtClean="0"/>
              <a:t>alpha</a:t>
            </a:r>
            <a:endParaRPr lang="sv-SE" dirty="0"/>
          </a:p>
        </p:txBody>
      </p:sp>
      <p:pic>
        <p:nvPicPr>
          <p:cNvPr id="158722" name="Picture 2" descr="C:\Users\tstjo\AppData\Local\Temp\SNAGHTML6b271bb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663787"/>
            <a:ext cx="2714929" cy="2481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8726" name="Picture 6" descr="C:\Users\tstjo\AppData\Local\Temp\SNAGHTML6b29be4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3503038"/>
            <a:ext cx="8748464" cy="1855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77313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err="1" smtClean="0"/>
              <a:t>Alpha</a:t>
            </a:r>
            <a:r>
              <a:rPr lang="sv-SE" dirty="0" smtClean="0"/>
              <a:t>-värden</a:t>
            </a:r>
            <a:endParaRPr lang="sv-SE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71600" y="1777380"/>
            <a:ext cx="7287501" cy="34290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Rectangle 5"/>
          <p:cNvSpPr/>
          <p:nvPr/>
        </p:nvSpPr>
        <p:spPr>
          <a:xfrm>
            <a:off x="611560" y="1129308"/>
            <a:ext cx="7920880" cy="40011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background-color: </a:t>
            </a:r>
            <a:r>
              <a:rPr lang="en-US" sz="20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rgba</a:t>
            </a:r>
            <a:r>
              <a:rPr lang="en-US" sz="20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(255, 155, 111, 0.5);</a:t>
            </a:r>
          </a:p>
        </p:txBody>
      </p:sp>
    </p:spTree>
    <p:extLst>
      <p:ext uri="{BB962C8B-B14F-4D97-AF65-F5344CB8AC3E}">
        <p14:creationId xmlns:p14="http://schemas.microsoft.com/office/powerpoint/2010/main" val="2739952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err="1"/>
              <a:t>O</a:t>
            </a:r>
            <a:r>
              <a:rPr lang="sv-SE" dirty="0" err="1" smtClean="0"/>
              <a:t>pacity</a:t>
            </a:r>
            <a:endParaRPr lang="sv-SE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9944" y="1849388"/>
            <a:ext cx="7501700" cy="35052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Rectangle 5"/>
          <p:cNvSpPr/>
          <p:nvPr/>
        </p:nvSpPr>
        <p:spPr>
          <a:xfrm>
            <a:off x="2627784" y="1129308"/>
            <a:ext cx="3484276" cy="52322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opacity: </a:t>
            </a:r>
            <a:r>
              <a:rPr lang="en-US" sz="28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0.4;</a:t>
            </a:r>
          </a:p>
        </p:txBody>
      </p:sp>
    </p:spTree>
    <p:extLst>
      <p:ext uri="{BB962C8B-B14F-4D97-AF65-F5344CB8AC3E}">
        <p14:creationId xmlns:p14="http://schemas.microsoft.com/office/powerpoint/2010/main" val="6959198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Media</a:t>
            </a:r>
            <a:endParaRPr lang="sv-SE" dirty="0"/>
          </a:p>
        </p:txBody>
      </p:sp>
      <p:pic>
        <p:nvPicPr>
          <p:cNvPr id="87042" name="Picture 2" descr="L:\WorkSpace\tstjo\Icons\v_collection_png\256x256\shadow\monito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4" y="1345332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044" name="Picture 4" descr="L:\WorkSpace\tstjo\Icons\v_collection_png\256x256\shadow\plasma_tv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79512" y="1129308"/>
            <a:ext cx="2890192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046" name="Picture 6" descr="L:\WorkSpace\tstjo\Icons\v_collection_png\256x256\shadow\projector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8344" y="4225652"/>
            <a:ext cx="909789" cy="909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048" name="Picture 8" descr="L:\WorkSpace\tstjo\Icons\v_collection_png\256x256\shadow\printer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3006452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050" name="Picture 10" descr="L:\WorkSpace\tstjo\Icons\v_collection_png\256x256\shadow\pda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2564532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052" name="Picture 12" descr="L:\WorkSpace\tstjo\Icons\v_collection_png\128x128\shadow\megaphone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952" y="1561356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25431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Gradienter</a:t>
            </a:r>
            <a:endParaRPr lang="sv-SE" dirty="0"/>
          </a:p>
        </p:txBody>
      </p:sp>
      <p:pic>
        <p:nvPicPr>
          <p:cNvPr id="122882" name="Picture 2" descr="L:\WorkSpace\tstjo\Icons\v_collection_png\256x256\shadow\color_whee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0352" y="265212"/>
            <a:ext cx="1152128" cy="1152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395536" y="1561356"/>
            <a:ext cx="4536504" cy="2376264"/>
          </a:xfrm>
          <a:prstGeom prst="rect">
            <a:avLst/>
          </a:prstGeom>
          <a:gradFill>
            <a:gsLst>
              <a:gs pos="0">
                <a:schemeClr val="accent4">
                  <a:tint val="50000"/>
                  <a:satMod val="300000"/>
                </a:schemeClr>
              </a:gs>
              <a:gs pos="35000">
                <a:schemeClr val="accent4">
                  <a:tint val="37000"/>
                  <a:satMod val="300000"/>
                </a:schemeClr>
              </a:gs>
              <a:gs pos="100000">
                <a:schemeClr val="accent3">
                  <a:lumMod val="75000"/>
                </a:schemeClr>
              </a:gs>
            </a:gsLst>
          </a:gradFill>
          <a:ln>
            <a:tailEnd type="arrow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 smtClean="0"/>
              <a:t>Linjär gradient</a:t>
            </a:r>
            <a:endParaRPr lang="sv-SE" dirty="0"/>
          </a:p>
        </p:txBody>
      </p:sp>
      <p:sp>
        <p:nvSpPr>
          <p:cNvPr id="5" name="TextBox 4"/>
          <p:cNvSpPr txBox="1"/>
          <p:nvPr/>
        </p:nvSpPr>
        <p:spPr>
          <a:xfrm>
            <a:off x="2931356" y="4225652"/>
            <a:ext cx="306526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4400" dirty="0" err="1" smtClean="0">
                <a:latin typeface="Minya Nouvelle" pitchFamily="2" charset="0"/>
              </a:rPr>
              <a:t>It's</a:t>
            </a:r>
            <a:r>
              <a:rPr lang="sv-SE" sz="4400" dirty="0" smtClean="0">
                <a:latin typeface="Minya Nouvelle" pitchFamily="2" charset="0"/>
              </a:rPr>
              <a:t> a mess!</a:t>
            </a:r>
          </a:p>
        </p:txBody>
      </p:sp>
      <p:sp>
        <p:nvSpPr>
          <p:cNvPr id="6" name="Oval 5"/>
          <p:cNvSpPr/>
          <p:nvPr/>
        </p:nvSpPr>
        <p:spPr>
          <a:xfrm>
            <a:off x="5940152" y="1489348"/>
            <a:ext cx="2520280" cy="2520280"/>
          </a:xfrm>
          <a:prstGeom prst="ellipse">
            <a:avLst/>
          </a:prstGeom>
          <a:gradFill flip="none" rotWithShape="1">
            <a:gsLst>
              <a:gs pos="0">
                <a:schemeClr val="accent3">
                  <a:tint val="50000"/>
                  <a:satMod val="300000"/>
                </a:schemeClr>
              </a:gs>
              <a:gs pos="35000">
                <a:schemeClr val="accent3">
                  <a:tint val="37000"/>
                  <a:satMod val="300000"/>
                </a:schemeClr>
              </a:gs>
              <a:gs pos="100000">
                <a:schemeClr val="bg2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tailEnd type="arrow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 smtClean="0"/>
              <a:t>Radial gradient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8299764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sz="3600" b="1" dirty="0" smtClean="0"/>
              <a:t>Demo – CSS – Ramar och skuggor</a:t>
            </a:r>
            <a:endParaRPr lang="sv-SE" sz="3600" b="1" dirty="0"/>
          </a:p>
        </p:txBody>
      </p:sp>
      <p:pic>
        <p:nvPicPr>
          <p:cNvPr id="115714" name="Picture 2" descr="C:\Dropbox\Avatar\Avatar228x22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633364"/>
            <a:ext cx="2088232" cy="2088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67544" y="3735219"/>
            <a:ext cx="208823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sv-SE" dirty="0" err="1" smtClean="0">
                <a:latin typeface="Times New Roman"/>
                <a:cs typeface="Times New Roman"/>
              </a:rPr>
              <a:t>johan.leitet@lnu.se</a:t>
            </a:r>
            <a:r>
              <a:rPr lang="sv-SE" dirty="0" smtClean="0">
                <a:latin typeface="Times New Roman"/>
                <a:cs typeface="Times New Roman"/>
              </a:rPr>
              <a:t/>
            </a:r>
            <a:br>
              <a:rPr lang="sv-SE" dirty="0" smtClean="0">
                <a:latin typeface="Times New Roman"/>
                <a:cs typeface="Times New Roman"/>
              </a:rPr>
            </a:br>
            <a:r>
              <a:rPr lang="sv-SE" dirty="0" smtClean="0">
                <a:latin typeface="Times New Roman"/>
                <a:cs typeface="Times New Roman"/>
              </a:rPr>
              <a:t>@</a:t>
            </a:r>
            <a:r>
              <a:rPr lang="sv-SE" dirty="0" err="1" smtClean="0">
                <a:latin typeface="Times New Roman"/>
                <a:cs typeface="Times New Roman"/>
              </a:rPr>
              <a:t>leitet</a:t>
            </a:r>
            <a:r>
              <a:rPr lang="sv-SE" dirty="0" smtClean="0">
                <a:latin typeface="Times New Roman"/>
                <a:cs typeface="Times New Roman"/>
              </a:rPr>
              <a:t/>
            </a:r>
            <a:br>
              <a:rPr lang="sv-SE" dirty="0" smtClean="0">
                <a:latin typeface="Times New Roman"/>
                <a:cs typeface="Times New Roman"/>
              </a:rPr>
            </a:br>
            <a:r>
              <a:rPr lang="sv-SE" dirty="0" err="1" smtClean="0">
                <a:latin typeface="Times New Roman"/>
                <a:cs typeface="Times New Roman"/>
              </a:rPr>
              <a:t>johan.leitet.se</a:t>
            </a:r>
            <a:endParaRPr lang="sv-SE" dirty="0" smtClean="0">
              <a:latin typeface="Times New Roman"/>
              <a:cs typeface="Times New Roman"/>
            </a:endParaRPr>
          </a:p>
          <a:p>
            <a:pPr algn="r"/>
            <a:endParaRPr lang="sv-SE" dirty="0" smtClean="0">
              <a:latin typeface="Times New Roman"/>
              <a:cs typeface="Times New Roman"/>
            </a:endParaRPr>
          </a:p>
          <a:p>
            <a:pPr algn="r"/>
            <a:endParaRPr lang="sv-SE" dirty="0" smtClean="0">
              <a:latin typeface="Minya Nouvell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56267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Borders</a:t>
            </a:r>
            <a:endParaRPr lang="sv-SE" dirty="0"/>
          </a:p>
        </p:txBody>
      </p:sp>
      <p:sp>
        <p:nvSpPr>
          <p:cNvPr id="4" name="Rectangle 3"/>
          <p:cNvSpPr/>
          <p:nvPr/>
        </p:nvSpPr>
        <p:spPr>
          <a:xfrm>
            <a:off x="683568" y="1696661"/>
            <a:ext cx="3024336" cy="116955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div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 </a:t>
            </a:r>
            <a:b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border-style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dashed; </a:t>
            </a:r>
          </a:p>
          <a:p>
            <a:r>
              <a:rPr lang="en-US" sz="14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  border-color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#0C9; </a:t>
            </a:r>
          </a:p>
          <a:p>
            <a:r>
              <a:rPr lang="en-US" sz="14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  border-width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5px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 </a:t>
            </a:r>
            <a:endParaRPr lang="en-US" sz="14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5" name="Rectangle 4"/>
          <p:cNvSpPr/>
          <p:nvPr/>
        </p:nvSpPr>
        <p:spPr>
          <a:xfrm>
            <a:off x="4716016" y="1963989"/>
            <a:ext cx="3024336" cy="73866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div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 </a:t>
            </a:r>
            <a:b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border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5px dashed #0C9; </a:t>
            </a:r>
          </a:p>
          <a:p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6" name="Chevron 5"/>
          <p:cNvSpPr/>
          <p:nvPr/>
        </p:nvSpPr>
        <p:spPr>
          <a:xfrm>
            <a:off x="3923928" y="1984693"/>
            <a:ext cx="504056" cy="648072"/>
          </a:xfrm>
          <a:prstGeom prst="chevron">
            <a:avLst/>
          </a:prstGeom>
          <a:ln>
            <a:tailEnd type="arrow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sv-SE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236296" y="1726931"/>
            <a:ext cx="1440160" cy="397286"/>
          </a:xfrm>
          <a:prstGeom prst="rect">
            <a:avLst/>
          </a:prstGeom>
          <a:ln w="38100">
            <a:solidFill>
              <a:srgbClr val="2BA78F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sv-SE" dirty="0" smtClean="0"/>
              <a:t>Exempel</a:t>
            </a:r>
            <a:endParaRPr lang="sv-SE" dirty="0"/>
          </a:p>
        </p:txBody>
      </p:sp>
      <p:sp>
        <p:nvSpPr>
          <p:cNvPr id="8" name="Rectangle 7"/>
          <p:cNvSpPr/>
          <p:nvPr/>
        </p:nvSpPr>
        <p:spPr>
          <a:xfrm>
            <a:off x="683568" y="3208829"/>
            <a:ext cx="3492388" cy="116955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div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 </a:t>
            </a:r>
            <a:b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border-bottom-style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solid; </a:t>
            </a:r>
          </a:p>
          <a:p>
            <a:r>
              <a:rPr lang="en-US" sz="14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  border-bottom-color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#0C9; </a:t>
            </a:r>
          </a:p>
          <a:p>
            <a:r>
              <a:rPr lang="en-US" sz="14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  border-bottom-width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5px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 </a:t>
            </a:r>
            <a:endParaRPr lang="en-US" sz="14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9" name="Chevron 8"/>
          <p:cNvSpPr/>
          <p:nvPr/>
        </p:nvSpPr>
        <p:spPr>
          <a:xfrm>
            <a:off x="4344019" y="3469568"/>
            <a:ext cx="504056" cy="648072"/>
          </a:xfrm>
          <a:prstGeom prst="chevron">
            <a:avLst/>
          </a:prstGeom>
          <a:ln>
            <a:tailEnd type="arrow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sv-SE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004048" y="3406269"/>
            <a:ext cx="3672408" cy="73866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div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 </a:t>
            </a:r>
            <a:b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border-bottom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5px solid #0C9; </a:t>
            </a:r>
          </a:p>
          <a:p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cxnSp>
        <p:nvCxnSpPr>
          <p:cNvPr id="16" name="Straight Connector 15"/>
          <p:cNvCxnSpPr/>
          <p:nvPr/>
        </p:nvCxnSpPr>
        <p:spPr>
          <a:xfrm>
            <a:off x="7334567" y="3305908"/>
            <a:ext cx="1260140" cy="0"/>
          </a:xfrm>
          <a:prstGeom prst="line">
            <a:avLst/>
          </a:prstGeom>
          <a:ln w="41275">
            <a:solidFill>
              <a:srgbClr val="2BA7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7236296" y="2920797"/>
            <a:ext cx="1440160" cy="397286"/>
          </a:xfrm>
          <a:prstGeom prst="rect">
            <a:avLst/>
          </a:prstGeom>
          <a:ln w="38100">
            <a:noFill/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sv-SE" dirty="0" smtClean="0"/>
              <a:t>Exempel</a:t>
            </a:r>
            <a:endParaRPr lang="sv-SE" dirty="0"/>
          </a:p>
        </p:txBody>
      </p:sp>
      <p:sp>
        <p:nvSpPr>
          <p:cNvPr id="18" name="Freeform 17"/>
          <p:cNvSpPr/>
          <p:nvPr/>
        </p:nvSpPr>
        <p:spPr>
          <a:xfrm>
            <a:off x="3638415" y="3577580"/>
            <a:ext cx="548331" cy="1286015"/>
          </a:xfrm>
          <a:custGeom>
            <a:avLst/>
            <a:gdLst>
              <a:gd name="connsiteX0" fmla="*/ 0 w 548331"/>
              <a:gd name="connsiteY0" fmla="*/ 1286015 h 1286015"/>
              <a:gd name="connsiteX1" fmla="*/ 423081 w 548331"/>
              <a:gd name="connsiteY1" fmla="*/ 951645 h 1286015"/>
              <a:gd name="connsiteX2" fmla="*/ 539087 w 548331"/>
              <a:gd name="connsiteY2" fmla="*/ 146427 h 1286015"/>
              <a:gd name="connsiteX3" fmla="*/ 225188 w 548331"/>
              <a:gd name="connsiteY3" fmla="*/ 3125 h 1286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8331" h="1286015">
                <a:moveTo>
                  <a:pt x="0" y="1286015"/>
                </a:moveTo>
                <a:cubicBezTo>
                  <a:pt x="166616" y="1213795"/>
                  <a:pt x="333233" y="1141576"/>
                  <a:pt x="423081" y="951645"/>
                </a:cubicBezTo>
                <a:cubicBezTo>
                  <a:pt x="512929" y="761714"/>
                  <a:pt x="572069" y="304514"/>
                  <a:pt x="539087" y="146427"/>
                </a:cubicBezTo>
                <a:cubicBezTo>
                  <a:pt x="506105" y="-11660"/>
                  <a:pt x="365646" y="-4268"/>
                  <a:pt x="225188" y="3125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4" name="TextBox 33"/>
          <p:cNvSpPr txBox="1"/>
          <p:nvPr/>
        </p:nvSpPr>
        <p:spPr>
          <a:xfrm>
            <a:off x="1420495" y="4576981"/>
            <a:ext cx="26762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600" dirty="0" err="1" smtClean="0">
                <a:solidFill>
                  <a:srgbClr val="FF0000"/>
                </a:solidFill>
                <a:latin typeface="Minya Nouvelle" pitchFamily="2" charset="0"/>
              </a:rPr>
              <a:t>none</a:t>
            </a:r>
            <a:r>
              <a:rPr lang="sv-SE" sz="1600" dirty="0" smtClean="0">
                <a:solidFill>
                  <a:srgbClr val="FF0000"/>
                </a:solidFill>
                <a:latin typeface="Minya Nouvelle" pitchFamily="2" charset="0"/>
              </a:rPr>
              <a:t>, </a:t>
            </a:r>
            <a:r>
              <a:rPr lang="sv-SE" sz="1600" dirty="0" err="1" smtClean="0">
                <a:solidFill>
                  <a:srgbClr val="FF0000"/>
                </a:solidFill>
                <a:latin typeface="Minya Nouvelle" pitchFamily="2" charset="0"/>
              </a:rPr>
              <a:t>dashed</a:t>
            </a:r>
            <a:r>
              <a:rPr lang="sv-SE" sz="1600" dirty="0" smtClean="0">
                <a:solidFill>
                  <a:srgbClr val="FF0000"/>
                </a:solidFill>
                <a:latin typeface="Minya Nouvelle" pitchFamily="2" charset="0"/>
              </a:rPr>
              <a:t>, </a:t>
            </a:r>
            <a:r>
              <a:rPr lang="sv-SE" sz="1600" dirty="0" err="1" smtClean="0">
                <a:solidFill>
                  <a:srgbClr val="FF0000"/>
                </a:solidFill>
                <a:latin typeface="Minya Nouvelle" pitchFamily="2" charset="0"/>
              </a:rPr>
              <a:t>dotted</a:t>
            </a:r>
            <a:r>
              <a:rPr lang="sv-SE" sz="1600" dirty="0" smtClean="0">
                <a:solidFill>
                  <a:srgbClr val="FF0000"/>
                </a:solidFill>
                <a:latin typeface="Minya Nouvelle" pitchFamily="2" charset="0"/>
              </a:rPr>
              <a:t>, double, </a:t>
            </a:r>
            <a:r>
              <a:rPr lang="sv-SE" sz="1600" dirty="0" err="1" smtClean="0">
                <a:solidFill>
                  <a:srgbClr val="FF0000"/>
                </a:solidFill>
                <a:latin typeface="Minya Nouvelle" pitchFamily="2" charset="0"/>
              </a:rPr>
              <a:t>groove</a:t>
            </a:r>
            <a:r>
              <a:rPr lang="sv-SE" sz="1600" dirty="0" smtClean="0">
                <a:solidFill>
                  <a:srgbClr val="FF0000"/>
                </a:solidFill>
                <a:latin typeface="Minya Nouvelle" pitchFamily="2" charset="0"/>
              </a:rPr>
              <a:t>, </a:t>
            </a:r>
            <a:r>
              <a:rPr lang="sv-SE" sz="1600" dirty="0" err="1" smtClean="0">
                <a:solidFill>
                  <a:srgbClr val="FF0000"/>
                </a:solidFill>
                <a:latin typeface="Minya Nouvelle" pitchFamily="2" charset="0"/>
              </a:rPr>
              <a:t>ridge</a:t>
            </a:r>
            <a:r>
              <a:rPr lang="sv-SE" sz="1600" dirty="0" smtClean="0">
                <a:solidFill>
                  <a:srgbClr val="FF0000"/>
                </a:solidFill>
                <a:latin typeface="Minya Nouvelle" pitchFamily="2" charset="0"/>
              </a:rPr>
              <a:t>, solid, </a:t>
            </a:r>
            <a:r>
              <a:rPr lang="sv-SE" sz="1600" dirty="0" err="1" smtClean="0">
                <a:solidFill>
                  <a:srgbClr val="FF0000"/>
                </a:solidFill>
                <a:latin typeface="Minya Nouvelle" pitchFamily="2" charset="0"/>
              </a:rPr>
              <a:t>inset</a:t>
            </a:r>
            <a:r>
              <a:rPr lang="sv-SE" sz="1600" dirty="0" smtClean="0">
                <a:solidFill>
                  <a:srgbClr val="FF0000"/>
                </a:solidFill>
                <a:latin typeface="Minya Nouvelle" pitchFamily="2" charset="0"/>
              </a:rPr>
              <a:t>, </a:t>
            </a:r>
            <a:r>
              <a:rPr lang="sv-SE" sz="1600" dirty="0" err="1" smtClean="0">
                <a:solidFill>
                  <a:srgbClr val="FF0000"/>
                </a:solidFill>
                <a:latin typeface="Minya Nouvelle" pitchFamily="2" charset="0"/>
              </a:rPr>
              <a:t>outset</a:t>
            </a:r>
            <a:endParaRPr lang="sv-SE" sz="1600" dirty="0" smtClean="0">
              <a:solidFill>
                <a:srgbClr val="FF0000"/>
              </a:solidFill>
              <a:latin typeface="Minya Nouvelle" pitchFamily="2" charset="0"/>
            </a:endParaRPr>
          </a:p>
        </p:txBody>
      </p:sp>
      <p:pic>
        <p:nvPicPr>
          <p:cNvPr id="35" name="Picture 4" descr="S:\dfm\info\icons\v-collections\v_collections_png\objects_people_industries\128x128\shadow\box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8344" y="409228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82682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7" grpId="0"/>
      <p:bldP spid="18" grpId="0" animBg="1"/>
      <p:bldP spid="34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Bakgrunder och ramar</a:t>
            </a:r>
            <a:endParaRPr lang="sv-SE" dirty="0"/>
          </a:p>
        </p:txBody>
      </p:sp>
      <p:pic>
        <p:nvPicPr>
          <p:cNvPr id="140292" name="Picture 4" descr="L:\WorkSpace\tstjo\Icons\v_collection_png\256x256\shadow\bullet_square_glass_grey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1280" y="1597360"/>
            <a:ext cx="2880320" cy="288032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715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499357"/>
            <a:ext cx="5657850" cy="10763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492642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Border-</a:t>
            </a:r>
            <a:r>
              <a:rPr lang="sv-SE" dirty="0" err="1" smtClean="0"/>
              <a:t>radius</a:t>
            </a:r>
            <a:endParaRPr lang="sv-SE" dirty="0"/>
          </a:p>
        </p:txBody>
      </p:sp>
      <p:sp>
        <p:nvSpPr>
          <p:cNvPr id="5" name="Rectangle 4"/>
          <p:cNvSpPr/>
          <p:nvPr/>
        </p:nvSpPr>
        <p:spPr>
          <a:xfrm>
            <a:off x="4932040" y="1201316"/>
            <a:ext cx="3600400" cy="160043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#box2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</a:p>
          <a:p>
            <a: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width</a:t>
            </a:r>
            <a: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: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100px;</a:t>
            </a:r>
          </a:p>
          <a:p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height</a:t>
            </a:r>
            <a: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100px;</a:t>
            </a:r>
          </a:p>
          <a:p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background</a:t>
            </a:r>
            <a: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#7D1616;</a:t>
            </a:r>
          </a:p>
          <a:p>
            <a: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			</a:t>
            </a:r>
          </a:p>
          <a:p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border-radius: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50px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	</a:t>
            </a:r>
            <a:endParaRPr lang="en-US" sz="14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7" name="Rectangle 6"/>
          <p:cNvSpPr/>
          <p:nvPr/>
        </p:nvSpPr>
        <p:spPr>
          <a:xfrm>
            <a:off x="539552" y="1201316"/>
            <a:ext cx="3600400" cy="160043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#box1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</a:p>
          <a:p>
            <a: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width</a:t>
            </a:r>
            <a: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: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200px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height</a:t>
            </a:r>
            <a: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100px;</a:t>
            </a:r>
          </a:p>
          <a:p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background</a:t>
            </a:r>
            <a: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#97B48F;</a:t>
            </a:r>
          </a:p>
          <a:p>
            <a: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			</a:t>
            </a:r>
          </a:p>
          <a:p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border-radius: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15px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	</a:t>
            </a:r>
            <a:endParaRPr lang="en-US" sz="14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pic>
        <p:nvPicPr>
          <p:cNvPr id="142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4" y="3510508"/>
            <a:ext cx="1143000" cy="12192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23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1039" y="3433564"/>
            <a:ext cx="2257425" cy="12954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9" name="Straight Connector 8"/>
          <p:cNvCxnSpPr>
            <a:stCxn id="2" idx="2"/>
          </p:cNvCxnSpPr>
          <p:nvPr/>
        </p:nvCxnSpPr>
        <p:spPr>
          <a:xfrm flipH="1">
            <a:off x="4499992" y="1059644"/>
            <a:ext cx="29118" cy="4390144"/>
          </a:xfrm>
          <a:prstGeom prst="line">
            <a:avLst/>
          </a:prstGeom>
          <a:ln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46820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2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Border-</a:t>
            </a:r>
            <a:r>
              <a:rPr lang="sv-SE" dirty="0" err="1" smtClean="0"/>
              <a:t>radius</a:t>
            </a:r>
            <a:endParaRPr lang="sv-SE" dirty="0"/>
          </a:p>
        </p:txBody>
      </p:sp>
      <p:pic>
        <p:nvPicPr>
          <p:cNvPr id="143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1129308"/>
            <a:ext cx="3183037" cy="177990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36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3001516"/>
            <a:ext cx="3898354" cy="218883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449695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Box </a:t>
            </a:r>
            <a:r>
              <a:rPr lang="sv-SE" dirty="0" err="1" smtClean="0"/>
              <a:t>shadow</a:t>
            </a:r>
            <a:endParaRPr lang="sv-SE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23445" y="3361556"/>
            <a:ext cx="3912734" cy="20574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Rectangle 4"/>
          <p:cNvSpPr/>
          <p:nvPr/>
        </p:nvSpPr>
        <p:spPr>
          <a:xfrm>
            <a:off x="539552" y="1057300"/>
            <a:ext cx="4680520" cy="203132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#box1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</a:p>
          <a:p>
            <a: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width</a:t>
            </a:r>
            <a: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: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200px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height</a:t>
            </a:r>
            <a: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100px;</a:t>
            </a:r>
          </a:p>
          <a:p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background</a:t>
            </a:r>
            <a: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#97B48F;</a:t>
            </a:r>
          </a:p>
          <a:p>
            <a: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			</a:t>
            </a:r>
          </a:p>
          <a:p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-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moz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-box-shadow: 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#333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3px </a:t>
            </a:r>
            <a:r>
              <a:rPr lang="en-US" sz="14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3px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4px;</a:t>
            </a:r>
            <a:b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-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webkit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-box-shadow</a:t>
            </a:r>
            <a: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#333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3px </a:t>
            </a:r>
            <a:r>
              <a:rPr lang="en-US" sz="14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3px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4px;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box-shadow</a:t>
            </a:r>
            <a: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#333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3px </a:t>
            </a:r>
            <a:r>
              <a:rPr lang="en-US" sz="14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3px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4px;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pic>
        <p:nvPicPr>
          <p:cNvPr id="14438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4" y="1091404"/>
            <a:ext cx="2633426" cy="38012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6"/>
          <p:cNvSpPr/>
          <p:nvPr/>
        </p:nvSpPr>
        <p:spPr>
          <a:xfrm>
            <a:off x="6228184" y="4892698"/>
            <a:ext cx="266939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v-SE" sz="1200" dirty="0"/>
              <a:t>http://www.w3.org/TR/2011/CR-css3-background-20110215/#the-box-shadow</a:t>
            </a:r>
          </a:p>
        </p:txBody>
      </p:sp>
    </p:spTree>
    <p:extLst>
      <p:ext uri="{BB962C8B-B14F-4D97-AF65-F5344CB8AC3E}">
        <p14:creationId xmlns:p14="http://schemas.microsoft.com/office/powerpoint/2010/main" val="9609003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sz="3600" b="1" dirty="0" smtClean="0"/>
              <a:t>Demo – CSS – Bakgrundsbilder</a:t>
            </a:r>
            <a:endParaRPr lang="sv-SE" sz="3600" b="1" dirty="0"/>
          </a:p>
        </p:txBody>
      </p:sp>
      <p:pic>
        <p:nvPicPr>
          <p:cNvPr id="115714" name="Picture 2" descr="C:\Dropbox\Avatar\Avatar228x22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633364"/>
            <a:ext cx="2088232" cy="2088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67544" y="3735219"/>
            <a:ext cx="208823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sv-SE" dirty="0" err="1" smtClean="0">
                <a:latin typeface="Times New Roman"/>
                <a:cs typeface="Times New Roman"/>
              </a:rPr>
              <a:t>johan.leitet@lnu.se</a:t>
            </a:r>
            <a:r>
              <a:rPr lang="sv-SE" dirty="0" smtClean="0">
                <a:latin typeface="Times New Roman"/>
                <a:cs typeface="Times New Roman"/>
              </a:rPr>
              <a:t/>
            </a:r>
            <a:br>
              <a:rPr lang="sv-SE" dirty="0" smtClean="0">
                <a:latin typeface="Times New Roman"/>
                <a:cs typeface="Times New Roman"/>
              </a:rPr>
            </a:br>
            <a:r>
              <a:rPr lang="sv-SE" dirty="0" smtClean="0">
                <a:latin typeface="Times New Roman"/>
                <a:cs typeface="Times New Roman"/>
              </a:rPr>
              <a:t>@</a:t>
            </a:r>
            <a:r>
              <a:rPr lang="sv-SE" dirty="0" err="1" smtClean="0">
                <a:latin typeface="Times New Roman"/>
                <a:cs typeface="Times New Roman"/>
              </a:rPr>
              <a:t>leitet</a:t>
            </a:r>
            <a:r>
              <a:rPr lang="sv-SE" dirty="0" smtClean="0">
                <a:latin typeface="Times New Roman"/>
                <a:cs typeface="Times New Roman"/>
              </a:rPr>
              <a:t/>
            </a:r>
            <a:br>
              <a:rPr lang="sv-SE" dirty="0" smtClean="0">
                <a:latin typeface="Times New Roman"/>
                <a:cs typeface="Times New Roman"/>
              </a:rPr>
            </a:br>
            <a:r>
              <a:rPr lang="sv-SE" dirty="0" err="1" smtClean="0">
                <a:latin typeface="Times New Roman"/>
                <a:cs typeface="Times New Roman"/>
              </a:rPr>
              <a:t>johan.leitet.se</a:t>
            </a:r>
            <a:endParaRPr lang="sv-SE" dirty="0" smtClean="0">
              <a:latin typeface="Times New Roman"/>
              <a:cs typeface="Times New Roman"/>
            </a:endParaRPr>
          </a:p>
          <a:p>
            <a:pPr algn="r"/>
            <a:endParaRPr lang="sv-SE" dirty="0" smtClean="0">
              <a:latin typeface="Times New Roman"/>
              <a:cs typeface="Times New Roman"/>
            </a:endParaRPr>
          </a:p>
          <a:p>
            <a:pPr algn="r"/>
            <a:endParaRPr lang="sv-SE" dirty="0" smtClean="0">
              <a:latin typeface="Minya Nouvell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74795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Bakgrundsbilder</a:t>
            </a:r>
            <a:endParaRPr lang="sv-SE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1402531"/>
            <a:ext cx="3384375" cy="461665"/>
          </a:xfrm>
          <a:prstGeom prst="rect">
            <a:avLst/>
          </a:prstGeom>
          <a:solidFill>
            <a:schemeClr val="bg1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sv-SE" sz="2400" dirty="0" smtClean="0">
                <a:latin typeface="Georgia" pitchFamily="18" charset="0"/>
              </a:rPr>
              <a:t>Händelser v32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788024" y="1402531"/>
            <a:ext cx="3384375" cy="461665"/>
          </a:xfrm>
          <a:prstGeom prst="rect">
            <a:avLst/>
          </a:prstGeom>
          <a:solidFill>
            <a:schemeClr val="bg1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sv-SE" sz="2400" dirty="0" smtClean="0">
                <a:latin typeface="Georgia" pitchFamily="18" charset="0"/>
              </a:rPr>
              <a:t>       Händelser v32</a:t>
            </a:r>
          </a:p>
        </p:txBody>
      </p:sp>
      <p:sp>
        <p:nvSpPr>
          <p:cNvPr id="5" name="Freeform 4"/>
          <p:cNvSpPr/>
          <p:nvPr/>
        </p:nvSpPr>
        <p:spPr>
          <a:xfrm>
            <a:off x="3275856" y="1174136"/>
            <a:ext cx="1357952" cy="511363"/>
          </a:xfrm>
          <a:custGeom>
            <a:avLst/>
            <a:gdLst>
              <a:gd name="connsiteX0" fmla="*/ 0 w 1357952"/>
              <a:gd name="connsiteY0" fmla="*/ 511363 h 511363"/>
              <a:gd name="connsiteX1" fmla="*/ 634620 w 1357952"/>
              <a:gd name="connsiteY1" fmla="*/ 6395 h 511363"/>
              <a:gd name="connsiteX2" fmla="*/ 1357952 w 1357952"/>
              <a:gd name="connsiteY2" fmla="*/ 272527 h 511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57952" h="511363">
                <a:moveTo>
                  <a:pt x="0" y="511363"/>
                </a:moveTo>
                <a:cubicBezTo>
                  <a:pt x="204147" y="278782"/>
                  <a:pt x="408295" y="46201"/>
                  <a:pt x="634620" y="6395"/>
                </a:cubicBezTo>
                <a:cubicBezTo>
                  <a:pt x="860945" y="-33411"/>
                  <a:pt x="1109448" y="119558"/>
                  <a:pt x="1357952" y="272527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125954" name="Picture 2" descr="S:\dfm\info\icons\v-collections\v_collections_png\business_finance_data\128x128\shadow\note_pinne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7154" y="1453046"/>
            <a:ext cx="360633" cy="360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2405463" y="2065412"/>
            <a:ext cx="3601596" cy="492443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&lt;h1 </a:t>
            </a:r>
            <a:r>
              <a:rPr lang="en-US" sz="12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class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"note"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Händelser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v32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&lt;/h1&gt;</a:t>
            </a:r>
            <a:b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</a:br>
            <a:endParaRPr lang="en-US" sz="1400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591778" y="2425452"/>
            <a:ext cx="6300702" cy="138499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h1.note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 </a:t>
            </a:r>
          </a:p>
          <a:p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background-image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url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(note.png); </a:t>
            </a:r>
            <a:b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2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background-repeat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no-repeat; </a:t>
            </a:r>
            <a:r>
              <a:rPr lang="en-US" sz="1200" b="1" dirty="0" smtClean="0">
                <a:solidFill>
                  <a:srgbClr val="517D47"/>
                </a:solidFill>
                <a:latin typeface="Courier New" pitchFamily="49" charset="0"/>
                <a:cs typeface="Courier New" pitchFamily="49" charset="0"/>
              </a:rPr>
              <a:t>/* repeat, repeat-x, repeat-y */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b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2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background-position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top left; </a:t>
            </a:r>
            <a:r>
              <a:rPr lang="en-US" sz="1200" b="1" dirty="0">
                <a:solidFill>
                  <a:srgbClr val="517D47"/>
                </a:solidFill>
                <a:latin typeface="Courier New" pitchFamily="49" charset="0"/>
                <a:cs typeface="Courier New" pitchFamily="49" charset="0"/>
              </a:rPr>
              <a:t>/* </a:t>
            </a:r>
            <a:r>
              <a:rPr lang="en-US" sz="1200" b="1" dirty="0" smtClean="0">
                <a:solidFill>
                  <a:srgbClr val="517D47"/>
                </a:solidFill>
                <a:latin typeface="Courier New" pitchFamily="49" charset="0"/>
                <a:cs typeface="Courier New" pitchFamily="49" charset="0"/>
              </a:rPr>
              <a:t>right, bottom, center … </a:t>
            </a:r>
            <a:r>
              <a:rPr lang="en-US" sz="1200" b="1" dirty="0">
                <a:solidFill>
                  <a:srgbClr val="517D47"/>
                </a:solidFill>
                <a:latin typeface="Courier New" pitchFamily="49" charset="0"/>
                <a:cs typeface="Courier New" pitchFamily="49" charset="0"/>
              </a:rPr>
              <a:t>*/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b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2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text-indent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60px; 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  <a:p>
            <a:endParaRPr lang="en-US" sz="12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67544" y="4671373"/>
            <a:ext cx="8195907" cy="30777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p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 </a:t>
            </a:r>
            <a:r>
              <a:rPr lang="en-US" sz="14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background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#9FC </a:t>
            </a:r>
            <a:r>
              <a:rPr lang="en-US" sz="14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url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(note.png) no-repeat top left; 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191161" y="4979150"/>
            <a:ext cx="6607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600" dirty="0" smtClean="0">
                <a:solidFill>
                  <a:srgbClr val="FF0000"/>
                </a:solidFill>
                <a:latin typeface="Minya Nouvelle" pitchFamily="2" charset="0"/>
              </a:rPr>
              <a:t>color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168534" y="4979150"/>
            <a:ext cx="7425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600" dirty="0" smtClean="0">
                <a:solidFill>
                  <a:srgbClr val="FF0000"/>
                </a:solidFill>
                <a:latin typeface="Minya Nouvelle" pitchFamily="2" charset="0"/>
              </a:rPr>
              <a:t>image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436095" y="4979150"/>
            <a:ext cx="7521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600" dirty="0" err="1" smtClean="0">
                <a:solidFill>
                  <a:srgbClr val="FF0000"/>
                </a:solidFill>
                <a:latin typeface="Minya Nouvelle" pitchFamily="2" charset="0"/>
              </a:rPr>
              <a:t>repeat</a:t>
            </a:r>
            <a:endParaRPr lang="sv-SE" sz="1600" dirty="0" smtClean="0">
              <a:solidFill>
                <a:srgbClr val="FF0000"/>
              </a:solidFill>
              <a:latin typeface="Minya Nouvelle" pitchFamily="2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480532" y="4979150"/>
            <a:ext cx="9380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600" dirty="0" smtClean="0">
                <a:solidFill>
                  <a:srgbClr val="FF0000"/>
                </a:solidFill>
                <a:latin typeface="Minya Nouvelle" pitchFamily="2" charset="0"/>
              </a:rPr>
              <a:t>position</a:t>
            </a:r>
          </a:p>
        </p:txBody>
      </p:sp>
      <p:pic>
        <p:nvPicPr>
          <p:cNvPr id="125956" name="Picture 4" descr="S:\dfm\info\icons\v-collections\v_collections_png\software_graphics_media\128x128\shadow\photo_landscape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3280" y="158884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reeform 2"/>
          <p:cNvSpPr/>
          <p:nvPr/>
        </p:nvSpPr>
        <p:spPr>
          <a:xfrm>
            <a:off x="4599296" y="4310471"/>
            <a:ext cx="1330656" cy="432126"/>
          </a:xfrm>
          <a:custGeom>
            <a:avLst/>
            <a:gdLst>
              <a:gd name="connsiteX0" fmla="*/ 1330656 w 1330656"/>
              <a:gd name="connsiteY0" fmla="*/ 15869 h 432126"/>
              <a:gd name="connsiteX1" fmla="*/ 429904 w 1330656"/>
              <a:gd name="connsiteY1" fmla="*/ 49989 h 432126"/>
              <a:gd name="connsiteX2" fmla="*/ 0 w 1330656"/>
              <a:gd name="connsiteY2" fmla="*/ 432126 h 432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30656" h="432126">
                <a:moveTo>
                  <a:pt x="1330656" y="15869"/>
                </a:moveTo>
                <a:cubicBezTo>
                  <a:pt x="991168" y="-1759"/>
                  <a:pt x="651680" y="-19387"/>
                  <a:pt x="429904" y="49989"/>
                </a:cubicBezTo>
                <a:cubicBezTo>
                  <a:pt x="208128" y="119365"/>
                  <a:pt x="104064" y="275745"/>
                  <a:pt x="0" y="432126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1" name="TextBox 10"/>
          <p:cNvSpPr txBox="1"/>
          <p:nvPr/>
        </p:nvSpPr>
        <p:spPr>
          <a:xfrm rot="20861827">
            <a:off x="5880773" y="4027071"/>
            <a:ext cx="18614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400" dirty="0" smtClean="0">
                <a:solidFill>
                  <a:srgbClr val="FF0000"/>
                </a:solidFill>
                <a:latin typeface="Minya Nouvelle" pitchFamily="2" charset="0"/>
              </a:rPr>
              <a:t>Adress relativ </a:t>
            </a:r>
            <a:br>
              <a:rPr lang="sv-SE" sz="1400" dirty="0" smtClean="0">
                <a:solidFill>
                  <a:srgbClr val="FF0000"/>
                </a:solidFill>
                <a:latin typeface="Minya Nouvelle" pitchFamily="2" charset="0"/>
              </a:rPr>
            </a:br>
            <a:r>
              <a:rPr lang="sv-SE" sz="1400" dirty="0" err="1" smtClean="0">
                <a:solidFill>
                  <a:srgbClr val="FF0000"/>
                </a:solidFill>
                <a:latin typeface="Minya Nouvelle" pitchFamily="2" charset="0"/>
              </a:rPr>
              <a:t>css-filens</a:t>
            </a:r>
            <a:r>
              <a:rPr lang="sv-SE" sz="1400" dirty="0" smtClean="0">
                <a:solidFill>
                  <a:srgbClr val="FF0000"/>
                </a:solidFill>
                <a:latin typeface="Minya Nouvelle" pitchFamily="2" charset="0"/>
              </a:rPr>
              <a:t> </a:t>
            </a:r>
            <a:r>
              <a:rPr lang="sv-SE" sz="1400" dirty="0" err="1" smtClean="0">
                <a:solidFill>
                  <a:srgbClr val="FF0000"/>
                </a:solidFill>
                <a:latin typeface="Minya Nouvelle" pitchFamily="2" charset="0"/>
              </a:rPr>
              <a:t>plassering</a:t>
            </a:r>
            <a:endParaRPr lang="sv-SE" sz="1400" dirty="0" smtClean="0">
              <a:solidFill>
                <a:srgbClr val="FF0000"/>
              </a:solidFill>
              <a:latin typeface="Minya Nouvell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36883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Border-images</a:t>
            </a:r>
            <a:endParaRPr lang="sv-SE" dirty="0"/>
          </a:p>
        </p:txBody>
      </p:sp>
      <p:pic>
        <p:nvPicPr>
          <p:cNvPr id="147457" name="Picture 1" descr="C:\Dropbox\Photo 2011-09-27 08 47 39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1345332"/>
            <a:ext cx="5184576" cy="345569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18437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err="1" smtClean="0"/>
              <a:t>Mediatyper</a:t>
            </a:r>
            <a:endParaRPr lang="sv-SE" dirty="0"/>
          </a:p>
        </p:txBody>
      </p:sp>
      <p:pic>
        <p:nvPicPr>
          <p:cNvPr id="4" name="Picture 8" descr="L:\WorkSpace\tstjo\Icons\v_collection_png\256x256\shadow\print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2320" y="193204"/>
            <a:ext cx="1512168" cy="1512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467544" y="1489348"/>
            <a:ext cx="6768752" cy="1277273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1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&lt;body&gt;</a:t>
            </a:r>
            <a:endParaRPr lang="en-US" sz="1100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1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&lt;head&gt;</a:t>
            </a:r>
          </a:p>
          <a:p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&lt;link </a:t>
            </a:r>
            <a:r>
              <a:rPr lang="en-US" sz="11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rel</a:t>
            </a:r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1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en-US" sz="1100" b="1" dirty="0" err="1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stylesheet</a:t>
            </a:r>
            <a:r>
              <a:rPr lang="en-US" sz="11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 </a:t>
            </a:r>
            <a:r>
              <a:rPr lang="en-US" sz="11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media</a:t>
            </a:r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1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"print" </a:t>
            </a:r>
            <a:r>
              <a:rPr lang="en-US" sz="11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1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href</a:t>
            </a:r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1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"print.css" </a:t>
            </a:r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/&gt;</a:t>
            </a:r>
            <a:endParaRPr lang="en-US" sz="1100" b="1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100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1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  &lt;title&gt;</a:t>
            </a:r>
            <a:r>
              <a:rPr lang="en-US" sz="11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Våra</a:t>
            </a:r>
            <a:r>
              <a:rPr lang="en-US" sz="11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1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produkter</a:t>
            </a:r>
            <a:r>
              <a:rPr lang="en-US" sz="11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&lt;/title&gt;</a:t>
            </a:r>
            <a:endParaRPr lang="en-US" sz="1100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1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&lt;/head&gt;</a:t>
            </a:r>
            <a:endParaRPr lang="en-US" sz="11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1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…</a:t>
            </a:r>
          </a:p>
          <a:p>
            <a:endParaRPr lang="en-US" sz="1100" b="1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67544" y="2857500"/>
            <a:ext cx="780854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latin typeface="Minya Nouvelle" pitchFamily="2" charset="0"/>
              </a:rPr>
              <a:t>Stilmallen "print.css" kommer bara att laddas då dokumentet skrivs ut.</a:t>
            </a:r>
          </a:p>
          <a:p>
            <a:endParaRPr lang="sv-SE" dirty="0">
              <a:latin typeface="Minya Nouvelle" pitchFamily="2" charset="0"/>
            </a:endParaRPr>
          </a:p>
          <a:p>
            <a:r>
              <a:rPr lang="sv-SE" dirty="0" smtClean="0">
                <a:latin typeface="Minya Nouvelle" pitchFamily="2" charset="0"/>
              </a:rPr>
              <a:t>Vi har bland andra tillgång till: </a:t>
            </a:r>
          </a:p>
          <a:p>
            <a:r>
              <a:rPr lang="sv-SE" b="1" dirty="0" smtClean="0">
                <a:latin typeface="Minya Nouvelle" pitchFamily="2" charset="0"/>
              </a:rPr>
              <a:t>all, </a:t>
            </a:r>
            <a:r>
              <a:rPr lang="sv-SE" b="1" dirty="0" err="1" smtClean="0">
                <a:latin typeface="Minya Nouvelle" pitchFamily="2" charset="0"/>
              </a:rPr>
              <a:t>handheld</a:t>
            </a:r>
            <a:r>
              <a:rPr lang="sv-SE" b="1" dirty="0" smtClean="0">
                <a:latin typeface="Minya Nouvelle" pitchFamily="2" charset="0"/>
              </a:rPr>
              <a:t>, print, </a:t>
            </a:r>
            <a:r>
              <a:rPr lang="sv-SE" b="1" dirty="0" err="1" smtClean="0">
                <a:latin typeface="Minya Nouvelle" pitchFamily="2" charset="0"/>
              </a:rPr>
              <a:t>projection</a:t>
            </a:r>
            <a:r>
              <a:rPr lang="sv-SE" b="1" dirty="0" smtClean="0">
                <a:latin typeface="Minya Nouvelle" pitchFamily="2" charset="0"/>
              </a:rPr>
              <a:t>, </a:t>
            </a:r>
            <a:r>
              <a:rPr lang="sv-SE" b="1" dirty="0" err="1" smtClean="0">
                <a:latin typeface="Minya Nouvelle" pitchFamily="2" charset="0"/>
              </a:rPr>
              <a:t>speech</a:t>
            </a:r>
            <a:r>
              <a:rPr lang="sv-SE" b="1" dirty="0" smtClean="0">
                <a:latin typeface="Minya Nouvelle" pitchFamily="2" charset="0"/>
              </a:rPr>
              <a:t>, tv, </a:t>
            </a:r>
            <a:r>
              <a:rPr lang="sv-SE" b="1" dirty="0" err="1" smtClean="0">
                <a:latin typeface="Minya Nouvelle" pitchFamily="2" charset="0"/>
              </a:rPr>
              <a:t>screen</a:t>
            </a:r>
            <a:endParaRPr lang="sv-SE" b="1" dirty="0" smtClean="0">
              <a:latin typeface="Minya Nouvelle" pitchFamily="2" charset="0"/>
            </a:endParaRPr>
          </a:p>
          <a:p>
            <a:endParaRPr lang="sv-SE" dirty="0" smtClean="0">
              <a:latin typeface="Minya Nouvelle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11560" y="4334828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solidFill>
                  <a:srgbClr val="FF0000"/>
                </a:solidFill>
                <a:latin typeface="Minya Nouvelle" pitchFamily="2" charset="0"/>
              </a:rPr>
              <a:t>default</a:t>
            </a:r>
          </a:p>
        </p:txBody>
      </p:sp>
      <p:sp>
        <p:nvSpPr>
          <p:cNvPr id="9" name="Freeform 8"/>
          <p:cNvSpPr/>
          <p:nvPr/>
        </p:nvSpPr>
        <p:spPr>
          <a:xfrm>
            <a:off x="380616" y="3988800"/>
            <a:ext cx="310584" cy="541080"/>
          </a:xfrm>
          <a:custGeom>
            <a:avLst/>
            <a:gdLst>
              <a:gd name="connsiteX0" fmla="*/ 231384 w 310584"/>
              <a:gd name="connsiteY0" fmla="*/ 532800 h 541080"/>
              <a:gd name="connsiteX1" fmla="*/ 984 w 310584"/>
              <a:gd name="connsiteY1" fmla="*/ 468000 h 541080"/>
              <a:gd name="connsiteX2" fmla="*/ 310584 w 310584"/>
              <a:gd name="connsiteY2" fmla="*/ 0 h 541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0584" h="541080">
                <a:moveTo>
                  <a:pt x="231384" y="532800"/>
                </a:moveTo>
                <a:cubicBezTo>
                  <a:pt x="109584" y="544800"/>
                  <a:pt x="-12216" y="556800"/>
                  <a:pt x="984" y="468000"/>
                </a:cubicBezTo>
                <a:cubicBezTo>
                  <a:pt x="14184" y="379200"/>
                  <a:pt x="162384" y="189600"/>
                  <a:pt x="310584" y="0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4618504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err="1" smtClean="0"/>
              <a:t>Backgrounds</a:t>
            </a:r>
            <a:endParaRPr lang="sv-S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14348" y="1309676"/>
            <a:ext cx="8034116" cy="3708063"/>
          </a:xfrm>
        </p:spPr>
        <p:txBody>
          <a:bodyPr/>
          <a:lstStyle/>
          <a:p>
            <a:r>
              <a:rPr lang="sv-SE" dirty="0" err="1" smtClean="0"/>
              <a:t>background-size</a:t>
            </a:r>
            <a:r>
              <a:rPr lang="sv-SE" dirty="0" smtClean="0"/>
              <a:t>: </a:t>
            </a:r>
            <a:r>
              <a:rPr lang="sv-SE" dirty="0" err="1" smtClean="0"/>
              <a:t>width</a:t>
            </a:r>
            <a:r>
              <a:rPr lang="sv-SE" dirty="0" smtClean="0"/>
              <a:t> </a:t>
            </a:r>
            <a:r>
              <a:rPr lang="sv-SE" dirty="0" err="1" smtClean="0"/>
              <a:t>height</a:t>
            </a:r>
            <a:r>
              <a:rPr lang="sv-SE" dirty="0" smtClean="0"/>
              <a:t>;</a:t>
            </a:r>
          </a:p>
          <a:p>
            <a:endParaRPr lang="sv-SE" dirty="0"/>
          </a:p>
          <a:p>
            <a:r>
              <a:rPr lang="sv-SE" dirty="0" err="1" smtClean="0"/>
              <a:t>background-repeat</a:t>
            </a:r>
            <a:r>
              <a:rPr lang="sv-SE" dirty="0" smtClean="0"/>
              <a:t>: round | space;</a:t>
            </a:r>
          </a:p>
          <a:p>
            <a:endParaRPr lang="sv-SE" dirty="0"/>
          </a:p>
          <a:p>
            <a:r>
              <a:rPr lang="sv-SE" sz="2000" dirty="0" err="1" smtClean="0"/>
              <a:t>background-origin</a:t>
            </a:r>
            <a:r>
              <a:rPr lang="sv-SE" sz="2000" dirty="0" smtClean="0"/>
              <a:t>: </a:t>
            </a:r>
            <a:r>
              <a:rPr lang="sv-SE" sz="2000" b="1" dirty="0" err="1"/>
              <a:t>padding</a:t>
            </a:r>
            <a:r>
              <a:rPr lang="sv-SE" sz="2000" b="1" dirty="0"/>
              <a:t>-box </a:t>
            </a:r>
            <a:r>
              <a:rPr lang="sv-SE" sz="2000" dirty="0" smtClean="0"/>
              <a:t>| </a:t>
            </a:r>
            <a:r>
              <a:rPr lang="sv-SE" sz="2000" dirty="0" err="1" smtClean="0"/>
              <a:t>border</a:t>
            </a:r>
            <a:r>
              <a:rPr lang="sv-SE" sz="2000" dirty="0" smtClean="0"/>
              <a:t>-box</a:t>
            </a:r>
            <a:r>
              <a:rPr lang="sv-SE" sz="2000" dirty="0"/>
              <a:t> | </a:t>
            </a:r>
            <a:r>
              <a:rPr lang="sv-SE" sz="2000" dirty="0" err="1"/>
              <a:t>content</a:t>
            </a:r>
            <a:r>
              <a:rPr lang="sv-SE" sz="2000" dirty="0"/>
              <a:t>-box</a:t>
            </a:r>
            <a:r>
              <a:rPr lang="sv-SE" sz="2000" dirty="0" smtClean="0"/>
              <a:t>;</a:t>
            </a:r>
          </a:p>
          <a:p>
            <a:endParaRPr lang="sv-SE" sz="2000" dirty="0"/>
          </a:p>
          <a:p>
            <a:endParaRPr lang="sv-SE" sz="2000" dirty="0" smtClean="0"/>
          </a:p>
          <a:p>
            <a:endParaRPr lang="sv-SE" dirty="0"/>
          </a:p>
        </p:txBody>
      </p:sp>
      <p:sp>
        <p:nvSpPr>
          <p:cNvPr id="4" name="TextBox 3"/>
          <p:cNvSpPr txBox="1"/>
          <p:nvPr/>
        </p:nvSpPr>
        <p:spPr>
          <a:xfrm>
            <a:off x="6084168" y="1478594"/>
            <a:ext cx="1968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latin typeface="Minya Nouvelle" pitchFamily="2" charset="0"/>
              </a:rPr>
              <a:t>%, </a:t>
            </a:r>
            <a:r>
              <a:rPr lang="sv-SE" dirty="0" err="1" smtClean="0">
                <a:latin typeface="Minya Nouvelle" pitchFamily="2" charset="0"/>
              </a:rPr>
              <a:t>contain</a:t>
            </a:r>
            <a:r>
              <a:rPr lang="sv-SE" dirty="0" smtClean="0">
                <a:latin typeface="Minya Nouvelle" pitchFamily="2" charset="0"/>
              </a:rPr>
              <a:t>, cover</a:t>
            </a:r>
          </a:p>
        </p:txBody>
      </p:sp>
      <p:sp>
        <p:nvSpPr>
          <p:cNvPr id="6" name="Freeform 5"/>
          <p:cNvSpPr/>
          <p:nvPr/>
        </p:nvSpPr>
        <p:spPr>
          <a:xfrm>
            <a:off x="4348800" y="1792800"/>
            <a:ext cx="1886400" cy="259208"/>
          </a:xfrm>
          <a:custGeom>
            <a:avLst/>
            <a:gdLst>
              <a:gd name="connsiteX0" fmla="*/ 1886400 w 1886400"/>
              <a:gd name="connsiteY0" fmla="*/ 7200 h 259208"/>
              <a:gd name="connsiteX1" fmla="*/ 1317600 w 1886400"/>
              <a:gd name="connsiteY1" fmla="*/ 259200 h 259208"/>
              <a:gd name="connsiteX2" fmla="*/ 0 w 1886400"/>
              <a:gd name="connsiteY2" fmla="*/ 0 h 259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86400" h="259208">
                <a:moveTo>
                  <a:pt x="1886400" y="7200"/>
                </a:moveTo>
                <a:cubicBezTo>
                  <a:pt x="1759200" y="133800"/>
                  <a:pt x="1632000" y="260400"/>
                  <a:pt x="1317600" y="259200"/>
                </a:cubicBezTo>
                <a:cubicBezTo>
                  <a:pt x="1003200" y="258000"/>
                  <a:pt x="501600" y="129000"/>
                  <a:pt x="0" y="0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0219482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err="1" smtClean="0"/>
              <a:t>Multiple</a:t>
            </a:r>
            <a:r>
              <a:rPr lang="sv-SE" dirty="0" smtClean="0"/>
              <a:t> </a:t>
            </a:r>
            <a:r>
              <a:rPr lang="sv-SE" dirty="0" err="1" smtClean="0"/>
              <a:t>backgrounds</a:t>
            </a:r>
            <a:endParaRPr lang="sv-SE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1640" y="2497460"/>
            <a:ext cx="6105525" cy="29622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Rectangle 4"/>
          <p:cNvSpPr/>
          <p:nvPr/>
        </p:nvSpPr>
        <p:spPr>
          <a:xfrm>
            <a:off x="611560" y="1111885"/>
            <a:ext cx="7704856" cy="116955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#box1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</a:p>
          <a:p>
            <a: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background-image: </a:t>
            </a:r>
            <a:r>
              <a:rPr lang="en-US" sz="14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url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(fish.png), </a:t>
            </a:r>
            <a:r>
              <a:rPr lang="en-US" sz="14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url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(picture.jpg);</a:t>
            </a:r>
          </a:p>
          <a:p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background-repeat</a:t>
            </a:r>
            <a: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no-repeat, repeat;</a:t>
            </a:r>
          </a:p>
          <a:p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background-position</a:t>
            </a:r>
            <a: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: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440px 180px, 0 0;	</a:t>
            </a:r>
            <a:b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0578383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sz="3600" b="1" dirty="0" smtClean="0"/>
              <a:t>Demo – CSS – Boxmodellen</a:t>
            </a:r>
            <a:endParaRPr lang="sv-SE" sz="3600" b="1" dirty="0"/>
          </a:p>
        </p:txBody>
      </p:sp>
      <p:pic>
        <p:nvPicPr>
          <p:cNvPr id="115714" name="Picture 2" descr="C:\Dropbox\Avatar\Avatar228x22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633364"/>
            <a:ext cx="2088232" cy="2088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67544" y="3735219"/>
            <a:ext cx="208823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sv-SE" dirty="0" err="1" smtClean="0">
                <a:latin typeface="Times New Roman"/>
                <a:cs typeface="Times New Roman"/>
              </a:rPr>
              <a:t>johan.leitet@lnu.se</a:t>
            </a:r>
            <a:r>
              <a:rPr lang="sv-SE" dirty="0" smtClean="0">
                <a:latin typeface="Times New Roman"/>
                <a:cs typeface="Times New Roman"/>
              </a:rPr>
              <a:t/>
            </a:r>
            <a:br>
              <a:rPr lang="sv-SE" dirty="0" smtClean="0">
                <a:latin typeface="Times New Roman"/>
                <a:cs typeface="Times New Roman"/>
              </a:rPr>
            </a:br>
            <a:r>
              <a:rPr lang="sv-SE" dirty="0" smtClean="0">
                <a:latin typeface="Times New Roman"/>
                <a:cs typeface="Times New Roman"/>
              </a:rPr>
              <a:t>@</a:t>
            </a:r>
            <a:r>
              <a:rPr lang="sv-SE" dirty="0" err="1" smtClean="0">
                <a:latin typeface="Times New Roman"/>
                <a:cs typeface="Times New Roman"/>
              </a:rPr>
              <a:t>leitet</a:t>
            </a:r>
            <a:r>
              <a:rPr lang="sv-SE" dirty="0" smtClean="0">
                <a:latin typeface="Times New Roman"/>
                <a:cs typeface="Times New Roman"/>
              </a:rPr>
              <a:t/>
            </a:r>
            <a:br>
              <a:rPr lang="sv-SE" dirty="0" smtClean="0">
                <a:latin typeface="Times New Roman"/>
                <a:cs typeface="Times New Roman"/>
              </a:rPr>
            </a:br>
            <a:r>
              <a:rPr lang="sv-SE" dirty="0" err="1" smtClean="0">
                <a:latin typeface="Times New Roman"/>
                <a:cs typeface="Times New Roman"/>
              </a:rPr>
              <a:t>johan.leitet.se</a:t>
            </a:r>
            <a:endParaRPr lang="sv-SE" dirty="0" smtClean="0">
              <a:latin typeface="Times New Roman"/>
              <a:cs typeface="Times New Roman"/>
            </a:endParaRPr>
          </a:p>
          <a:p>
            <a:pPr algn="r"/>
            <a:endParaRPr lang="sv-SE" dirty="0" smtClean="0">
              <a:latin typeface="Times New Roman"/>
              <a:cs typeface="Times New Roman"/>
            </a:endParaRPr>
          </a:p>
          <a:p>
            <a:pPr algn="r"/>
            <a:endParaRPr lang="sv-SE" dirty="0" smtClean="0">
              <a:latin typeface="Minya Nouvell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99174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Boxar</a:t>
            </a:r>
            <a:endParaRPr lang="sv-SE" dirty="0"/>
          </a:p>
        </p:txBody>
      </p:sp>
      <p:pic>
        <p:nvPicPr>
          <p:cNvPr id="126980" name="Picture 4" descr="S:\dfm\info\icons\v-collections\v_collections_png\objects_people_industries\128x128\shadow\box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8344" y="409228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C:\Users\tstjo\AppData\Local\Temp\SNAGHTML9b8e1343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137588"/>
            <a:ext cx="2370275" cy="2151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348482" y="1345332"/>
            <a:ext cx="2286125" cy="1440160"/>
          </a:xfrm>
          <a:prstGeom prst="rect">
            <a:avLst/>
          </a:prstGeom>
          <a:ln>
            <a:tailEnd type="arrow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sv-SE" dirty="0"/>
          </a:p>
        </p:txBody>
      </p:sp>
      <p:sp>
        <p:nvSpPr>
          <p:cNvPr id="9" name="Rectangle 8"/>
          <p:cNvSpPr/>
          <p:nvPr/>
        </p:nvSpPr>
        <p:spPr>
          <a:xfrm>
            <a:off x="348482" y="2857500"/>
            <a:ext cx="2278241" cy="357065"/>
          </a:xfrm>
          <a:prstGeom prst="rect">
            <a:avLst/>
          </a:prstGeom>
          <a:ln>
            <a:tailEnd type="arrow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sv-SE" dirty="0"/>
          </a:p>
        </p:txBody>
      </p:sp>
      <p:sp>
        <p:nvSpPr>
          <p:cNvPr id="7" name="Rectangle 6"/>
          <p:cNvSpPr/>
          <p:nvPr/>
        </p:nvSpPr>
        <p:spPr>
          <a:xfrm>
            <a:off x="422832" y="1409466"/>
            <a:ext cx="2160240" cy="295905"/>
          </a:xfrm>
          <a:prstGeom prst="rect">
            <a:avLst/>
          </a:prstGeom>
          <a:ln>
            <a:tailEnd type="arrow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sv-SE"/>
          </a:p>
        </p:txBody>
      </p:sp>
      <p:sp>
        <p:nvSpPr>
          <p:cNvPr id="11" name="Rectangle 10"/>
          <p:cNvSpPr/>
          <p:nvPr/>
        </p:nvSpPr>
        <p:spPr>
          <a:xfrm>
            <a:off x="429656" y="1777380"/>
            <a:ext cx="2160240" cy="295905"/>
          </a:xfrm>
          <a:prstGeom prst="rect">
            <a:avLst/>
          </a:prstGeom>
          <a:ln w="28575">
            <a:solidFill>
              <a:schemeClr val="bg2">
                <a:lumMod val="25000"/>
              </a:schemeClr>
            </a:solidFill>
            <a:tailEnd type="arrow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sv-SE" sz="1100" dirty="0" smtClean="0"/>
              <a:t>Detta är en box med text</a:t>
            </a:r>
            <a:endParaRPr lang="sv-SE" sz="1100" dirty="0"/>
          </a:p>
        </p:txBody>
      </p:sp>
      <p:sp>
        <p:nvSpPr>
          <p:cNvPr id="12" name="Rectangle 11"/>
          <p:cNvSpPr/>
          <p:nvPr/>
        </p:nvSpPr>
        <p:spPr>
          <a:xfrm>
            <a:off x="433424" y="2137420"/>
            <a:ext cx="2160240" cy="295905"/>
          </a:xfrm>
          <a:prstGeom prst="rect">
            <a:avLst/>
          </a:prstGeom>
          <a:ln>
            <a:tailEnd type="arrow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sv-SE"/>
          </a:p>
        </p:txBody>
      </p:sp>
      <p:sp>
        <p:nvSpPr>
          <p:cNvPr id="8" name="TextBox 7"/>
          <p:cNvSpPr txBox="1"/>
          <p:nvPr/>
        </p:nvSpPr>
        <p:spPr>
          <a:xfrm>
            <a:off x="2915816" y="2616215"/>
            <a:ext cx="4700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600" dirty="0" smtClean="0">
                <a:solidFill>
                  <a:srgbClr val="FF0000"/>
                </a:solidFill>
                <a:latin typeface="Minya Nouvelle" pitchFamily="2" charset="0"/>
              </a:rPr>
              <a:t>div</a:t>
            </a:r>
          </a:p>
        </p:txBody>
      </p:sp>
      <p:sp>
        <p:nvSpPr>
          <p:cNvPr id="10" name="Freeform 9"/>
          <p:cNvSpPr/>
          <p:nvPr/>
        </p:nvSpPr>
        <p:spPr>
          <a:xfrm>
            <a:off x="2388358" y="2920621"/>
            <a:ext cx="786114" cy="264029"/>
          </a:xfrm>
          <a:custGeom>
            <a:avLst/>
            <a:gdLst>
              <a:gd name="connsiteX0" fmla="*/ 784746 w 786114"/>
              <a:gd name="connsiteY0" fmla="*/ 0 h 264029"/>
              <a:gd name="connsiteX1" fmla="*/ 661917 w 786114"/>
              <a:gd name="connsiteY1" fmla="*/ 252483 h 264029"/>
              <a:gd name="connsiteX2" fmla="*/ 0 w 786114"/>
              <a:gd name="connsiteY2" fmla="*/ 197892 h 264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86114" h="264029">
                <a:moveTo>
                  <a:pt x="784746" y="0"/>
                </a:moveTo>
                <a:cubicBezTo>
                  <a:pt x="788727" y="109750"/>
                  <a:pt x="792708" y="219501"/>
                  <a:pt x="661917" y="252483"/>
                </a:cubicBezTo>
                <a:cubicBezTo>
                  <a:pt x="531126" y="285465"/>
                  <a:pt x="265563" y="241678"/>
                  <a:pt x="0" y="197892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3" name="Freeform 12"/>
          <p:cNvSpPr/>
          <p:nvPr/>
        </p:nvSpPr>
        <p:spPr>
          <a:xfrm>
            <a:off x="2477069" y="2613546"/>
            <a:ext cx="504967" cy="143302"/>
          </a:xfrm>
          <a:custGeom>
            <a:avLst/>
            <a:gdLst>
              <a:gd name="connsiteX0" fmla="*/ 504967 w 504967"/>
              <a:gd name="connsiteY0" fmla="*/ 143302 h 143302"/>
              <a:gd name="connsiteX1" fmla="*/ 0 w 504967"/>
              <a:gd name="connsiteY1" fmla="*/ 0 h 143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04967" h="143302">
                <a:moveTo>
                  <a:pt x="504967" y="143302"/>
                </a:moveTo>
                <a:cubicBezTo>
                  <a:pt x="336645" y="95535"/>
                  <a:pt x="86436" y="19334"/>
                  <a:pt x="0" y="0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7" name="TextBox 16"/>
          <p:cNvSpPr txBox="1"/>
          <p:nvPr/>
        </p:nvSpPr>
        <p:spPr>
          <a:xfrm>
            <a:off x="2843808" y="2065412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600" dirty="0">
                <a:solidFill>
                  <a:srgbClr val="FF0000"/>
                </a:solidFill>
                <a:latin typeface="Minya Nouvelle" pitchFamily="2" charset="0"/>
              </a:rPr>
              <a:t>p</a:t>
            </a:r>
            <a:endParaRPr lang="sv-SE" sz="1600" dirty="0" smtClean="0">
              <a:solidFill>
                <a:srgbClr val="FF0000"/>
              </a:solidFill>
              <a:latin typeface="Minya Nouvelle" pitchFamily="2" charset="0"/>
            </a:endParaRPr>
          </a:p>
        </p:txBody>
      </p:sp>
      <p:sp>
        <p:nvSpPr>
          <p:cNvPr id="15" name="Freeform 14"/>
          <p:cNvSpPr/>
          <p:nvPr/>
        </p:nvSpPr>
        <p:spPr>
          <a:xfrm>
            <a:off x="2367887" y="1892228"/>
            <a:ext cx="655731" cy="270942"/>
          </a:xfrm>
          <a:custGeom>
            <a:avLst/>
            <a:gdLst>
              <a:gd name="connsiteX0" fmla="*/ 620973 w 655731"/>
              <a:gd name="connsiteY0" fmla="*/ 270942 h 270942"/>
              <a:gd name="connsiteX1" fmla="*/ 586853 w 655731"/>
              <a:gd name="connsiteY1" fmla="*/ 18459 h 270942"/>
              <a:gd name="connsiteX2" fmla="*/ 0 w 655731"/>
              <a:gd name="connsiteY2" fmla="*/ 38930 h 270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55731" h="270942">
                <a:moveTo>
                  <a:pt x="620973" y="270942"/>
                </a:moveTo>
                <a:cubicBezTo>
                  <a:pt x="655660" y="164035"/>
                  <a:pt x="690348" y="57128"/>
                  <a:pt x="586853" y="18459"/>
                </a:cubicBezTo>
                <a:cubicBezTo>
                  <a:pt x="483358" y="-20210"/>
                  <a:pt x="241679" y="9360"/>
                  <a:pt x="0" y="38930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6" name="Freeform 15"/>
          <p:cNvSpPr/>
          <p:nvPr/>
        </p:nvSpPr>
        <p:spPr>
          <a:xfrm>
            <a:off x="2292824" y="2279176"/>
            <a:ext cx="600501" cy="144743"/>
          </a:xfrm>
          <a:custGeom>
            <a:avLst/>
            <a:gdLst>
              <a:gd name="connsiteX0" fmla="*/ 600501 w 600501"/>
              <a:gd name="connsiteY0" fmla="*/ 0 h 144743"/>
              <a:gd name="connsiteX1" fmla="*/ 484495 w 600501"/>
              <a:gd name="connsiteY1" fmla="*/ 143302 h 144743"/>
              <a:gd name="connsiteX2" fmla="*/ 0 w 600501"/>
              <a:gd name="connsiteY2" fmla="*/ 61415 h 144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0501" h="144743">
                <a:moveTo>
                  <a:pt x="600501" y="0"/>
                </a:moveTo>
                <a:cubicBezTo>
                  <a:pt x="592539" y="66533"/>
                  <a:pt x="584578" y="133066"/>
                  <a:pt x="484495" y="143302"/>
                </a:cubicBezTo>
                <a:cubicBezTo>
                  <a:pt x="384411" y="153538"/>
                  <a:pt x="192205" y="107476"/>
                  <a:pt x="0" y="61415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0" name="TextBox 19"/>
          <p:cNvSpPr txBox="1"/>
          <p:nvPr/>
        </p:nvSpPr>
        <p:spPr>
          <a:xfrm>
            <a:off x="2893325" y="1340811"/>
            <a:ext cx="3962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600" dirty="0" smtClean="0">
                <a:solidFill>
                  <a:srgbClr val="FF0000"/>
                </a:solidFill>
                <a:latin typeface="Minya Nouvelle" pitchFamily="2" charset="0"/>
              </a:rPr>
              <a:t>h1</a:t>
            </a:r>
          </a:p>
        </p:txBody>
      </p:sp>
      <p:sp>
        <p:nvSpPr>
          <p:cNvPr id="18" name="Freeform 17"/>
          <p:cNvSpPr/>
          <p:nvPr/>
        </p:nvSpPr>
        <p:spPr>
          <a:xfrm>
            <a:off x="2408830" y="1239924"/>
            <a:ext cx="675441" cy="274977"/>
          </a:xfrm>
          <a:custGeom>
            <a:avLst/>
            <a:gdLst>
              <a:gd name="connsiteX0" fmla="*/ 634621 w 675441"/>
              <a:gd name="connsiteY0" fmla="*/ 172619 h 274977"/>
              <a:gd name="connsiteX1" fmla="*/ 607325 w 675441"/>
              <a:gd name="connsiteY1" fmla="*/ 2022 h 274977"/>
              <a:gd name="connsiteX2" fmla="*/ 0 w 675441"/>
              <a:gd name="connsiteY2" fmla="*/ 274977 h 274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5441" h="274977">
                <a:moveTo>
                  <a:pt x="634621" y="172619"/>
                </a:moveTo>
                <a:cubicBezTo>
                  <a:pt x="673858" y="78790"/>
                  <a:pt x="713095" y="-15038"/>
                  <a:pt x="607325" y="2022"/>
                </a:cubicBezTo>
                <a:cubicBezTo>
                  <a:pt x="501555" y="19082"/>
                  <a:pt x="250777" y="147029"/>
                  <a:pt x="0" y="274977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2" name="Rectangle 21"/>
          <p:cNvSpPr/>
          <p:nvPr/>
        </p:nvSpPr>
        <p:spPr>
          <a:xfrm>
            <a:off x="4427983" y="3016126"/>
            <a:ext cx="4320480" cy="621711"/>
          </a:xfrm>
          <a:prstGeom prst="rect">
            <a:avLst/>
          </a:prstGeom>
          <a:ln w="76200">
            <a:solidFill>
              <a:schemeClr val="bg2">
                <a:lumMod val="25000"/>
              </a:schemeClr>
            </a:solidFill>
            <a:tailEnd type="arrow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sv-SE" sz="2400" dirty="0" smtClean="0"/>
              <a:t>Detta är en box med text</a:t>
            </a:r>
            <a:endParaRPr lang="sv-SE" sz="2400" dirty="0"/>
          </a:p>
        </p:txBody>
      </p:sp>
      <p:cxnSp>
        <p:nvCxnSpPr>
          <p:cNvPr id="21" name="Straight Connector 20"/>
          <p:cNvCxnSpPr/>
          <p:nvPr/>
        </p:nvCxnSpPr>
        <p:spPr>
          <a:xfrm>
            <a:off x="4396918" y="3606748"/>
            <a:ext cx="0" cy="64807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4462102" y="3606748"/>
            <a:ext cx="0" cy="64807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4009583" y="3056083"/>
            <a:ext cx="77844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4016407" y="3233060"/>
            <a:ext cx="77161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4396918" y="2137420"/>
            <a:ext cx="4351546" cy="617245"/>
          </a:xfrm>
          <a:prstGeom prst="rect">
            <a:avLst/>
          </a:prstGeom>
          <a:ln>
            <a:tailEnd type="arrow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sv-SE"/>
          </a:p>
        </p:txBody>
      </p:sp>
      <p:sp>
        <p:nvSpPr>
          <p:cNvPr id="34" name="TextBox 33"/>
          <p:cNvSpPr txBox="1"/>
          <p:nvPr/>
        </p:nvSpPr>
        <p:spPr>
          <a:xfrm>
            <a:off x="4483288" y="4398836"/>
            <a:ext cx="7777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600" dirty="0" err="1" smtClean="0">
                <a:solidFill>
                  <a:srgbClr val="FF0000"/>
                </a:solidFill>
                <a:latin typeface="Minya Nouvelle" pitchFamily="2" charset="0"/>
              </a:rPr>
              <a:t>border</a:t>
            </a:r>
            <a:endParaRPr lang="sv-SE" sz="1600" dirty="0" smtClean="0">
              <a:solidFill>
                <a:srgbClr val="FF0000"/>
              </a:solidFill>
              <a:latin typeface="Minya Nouvelle" pitchFamily="2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260127" y="3576118"/>
            <a:ext cx="8996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600" dirty="0" err="1" smtClean="0">
                <a:solidFill>
                  <a:srgbClr val="FF0000"/>
                </a:solidFill>
                <a:latin typeface="Minya Nouvelle" pitchFamily="2" charset="0"/>
              </a:rPr>
              <a:t>padding</a:t>
            </a:r>
            <a:endParaRPr lang="sv-SE" sz="1600" dirty="0" smtClean="0">
              <a:solidFill>
                <a:srgbClr val="FF0000"/>
              </a:solidFill>
              <a:latin typeface="Minya Nouvelle" pitchFamily="2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423317" y="2272891"/>
            <a:ext cx="8563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600" dirty="0" err="1" smtClean="0">
                <a:solidFill>
                  <a:srgbClr val="FF0000"/>
                </a:solidFill>
                <a:latin typeface="Minya Nouvelle" pitchFamily="2" charset="0"/>
              </a:rPr>
              <a:t>margin</a:t>
            </a:r>
            <a:endParaRPr lang="sv-SE" sz="1600" dirty="0" smtClean="0">
              <a:solidFill>
                <a:srgbClr val="FF0000"/>
              </a:solidFill>
              <a:latin typeface="Minya Nouvelle" pitchFamily="2" charset="0"/>
            </a:endParaRPr>
          </a:p>
        </p:txBody>
      </p:sp>
      <p:cxnSp>
        <p:nvCxnSpPr>
          <p:cNvPr id="32" name="Straight Arrow Connector 31"/>
          <p:cNvCxnSpPr/>
          <p:nvPr/>
        </p:nvCxnSpPr>
        <p:spPr>
          <a:xfrm>
            <a:off x="4493167" y="2754665"/>
            <a:ext cx="0" cy="247375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Freeform 36"/>
          <p:cNvSpPr/>
          <p:nvPr/>
        </p:nvSpPr>
        <p:spPr>
          <a:xfrm>
            <a:off x="3781599" y="2538016"/>
            <a:ext cx="603101" cy="341194"/>
          </a:xfrm>
          <a:custGeom>
            <a:avLst/>
            <a:gdLst>
              <a:gd name="connsiteX0" fmla="*/ 43543 w 603101"/>
              <a:gd name="connsiteY0" fmla="*/ 0 h 341194"/>
              <a:gd name="connsiteX1" fmla="*/ 57190 w 603101"/>
              <a:gd name="connsiteY1" fmla="*/ 238836 h 341194"/>
              <a:gd name="connsiteX2" fmla="*/ 603101 w 603101"/>
              <a:gd name="connsiteY2" fmla="*/ 341194 h 341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3101" h="341194">
                <a:moveTo>
                  <a:pt x="43543" y="0"/>
                </a:moveTo>
                <a:cubicBezTo>
                  <a:pt x="3736" y="90985"/>
                  <a:pt x="-36070" y="181970"/>
                  <a:pt x="57190" y="238836"/>
                </a:cubicBezTo>
                <a:cubicBezTo>
                  <a:pt x="150450" y="295702"/>
                  <a:pt x="376775" y="318448"/>
                  <a:pt x="603101" y="341194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8" name="Freeform 37"/>
          <p:cNvSpPr/>
          <p:nvPr/>
        </p:nvSpPr>
        <p:spPr>
          <a:xfrm>
            <a:off x="3741698" y="3172637"/>
            <a:ext cx="233569" cy="464024"/>
          </a:xfrm>
          <a:custGeom>
            <a:avLst/>
            <a:gdLst>
              <a:gd name="connsiteX0" fmla="*/ 69796 w 233569"/>
              <a:gd name="connsiteY0" fmla="*/ 464024 h 464024"/>
              <a:gd name="connsiteX1" fmla="*/ 8381 w 233569"/>
              <a:gd name="connsiteY1" fmla="*/ 184245 h 464024"/>
              <a:gd name="connsiteX2" fmla="*/ 233569 w 233569"/>
              <a:gd name="connsiteY2" fmla="*/ 0 h 464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3569" h="464024">
                <a:moveTo>
                  <a:pt x="69796" y="464024"/>
                </a:moveTo>
                <a:cubicBezTo>
                  <a:pt x="25441" y="362803"/>
                  <a:pt x="-18914" y="261582"/>
                  <a:pt x="8381" y="184245"/>
                </a:cubicBezTo>
                <a:cubicBezTo>
                  <a:pt x="35676" y="106908"/>
                  <a:pt x="134622" y="53454"/>
                  <a:pt x="233569" y="0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9" name="Freeform 38"/>
          <p:cNvSpPr/>
          <p:nvPr/>
        </p:nvSpPr>
        <p:spPr>
          <a:xfrm>
            <a:off x="4575768" y="4264458"/>
            <a:ext cx="252484" cy="211540"/>
          </a:xfrm>
          <a:custGeom>
            <a:avLst/>
            <a:gdLst>
              <a:gd name="connsiteX0" fmla="*/ 252484 w 252484"/>
              <a:gd name="connsiteY0" fmla="*/ 211540 h 211540"/>
              <a:gd name="connsiteX1" fmla="*/ 0 w 252484"/>
              <a:gd name="connsiteY1" fmla="*/ 0 h 211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52484" h="211540">
                <a:moveTo>
                  <a:pt x="252484" y="211540"/>
                </a:moveTo>
                <a:lnTo>
                  <a:pt x="0" y="0"/>
                </a:ln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cxnSp>
        <p:nvCxnSpPr>
          <p:cNvPr id="41" name="Straight Arrow Connector 40"/>
          <p:cNvCxnSpPr/>
          <p:nvPr/>
        </p:nvCxnSpPr>
        <p:spPr>
          <a:xfrm flipH="1">
            <a:off x="4465871" y="4210108"/>
            <a:ext cx="23613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4159732" y="4210108"/>
            <a:ext cx="23718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>
            <a:off x="4054295" y="3056083"/>
            <a:ext cx="0" cy="176977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Freeform 47"/>
          <p:cNvSpPr/>
          <p:nvPr/>
        </p:nvSpPr>
        <p:spPr>
          <a:xfrm>
            <a:off x="6585045" y="3848669"/>
            <a:ext cx="586854" cy="812041"/>
          </a:xfrm>
          <a:custGeom>
            <a:avLst/>
            <a:gdLst>
              <a:gd name="connsiteX0" fmla="*/ 586854 w 586854"/>
              <a:gd name="connsiteY0" fmla="*/ 812041 h 812041"/>
              <a:gd name="connsiteX1" fmla="*/ 184245 w 586854"/>
              <a:gd name="connsiteY1" fmla="*/ 423080 h 812041"/>
              <a:gd name="connsiteX2" fmla="*/ 0 w 586854"/>
              <a:gd name="connsiteY2" fmla="*/ 0 h 812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86854" h="812041">
                <a:moveTo>
                  <a:pt x="586854" y="812041"/>
                </a:moveTo>
                <a:cubicBezTo>
                  <a:pt x="434454" y="685230"/>
                  <a:pt x="282054" y="558420"/>
                  <a:pt x="184245" y="423080"/>
                </a:cubicBezTo>
                <a:cubicBezTo>
                  <a:pt x="86436" y="287740"/>
                  <a:pt x="43218" y="143870"/>
                  <a:pt x="0" y="0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0" name="TextBox 49"/>
          <p:cNvSpPr txBox="1"/>
          <p:nvPr/>
        </p:nvSpPr>
        <p:spPr>
          <a:xfrm>
            <a:off x="6891872" y="4683617"/>
            <a:ext cx="878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err="1" smtClean="0">
                <a:solidFill>
                  <a:srgbClr val="FF0000"/>
                </a:solidFill>
                <a:latin typeface="Minya Nouvelle" pitchFamily="2" charset="0"/>
              </a:rPr>
              <a:t>width</a:t>
            </a:r>
            <a:r>
              <a:rPr lang="sv-SE" dirty="0" smtClean="0">
                <a:solidFill>
                  <a:srgbClr val="FF0000"/>
                </a:solidFill>
                <a:latin typeface="Minya Nouvelle" pitchFamily="2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1785017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50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Boxens bredd?</a:t>
            </a:r>
            <a:endParaRPr lang="sv-SE" dirty="0"/>
          </a:p>
        </p:txBody>
      </p:sp>
      <p:sp>
        <p:nvSpPr>
          <p:cNvPr id="4" name="Rectangle 3"/>
          <p:cNvSpPr/>
          <p:nvPr/>
        </p:nvSpPr>
        <p:spPr>
          <a:xfrm>
            <a:off x="2627783" y="1345332"/>
            <a:ext cx="3816424" cy="621711"/>
          </a:xfrm>
          <a:prstGeom prst="rect">
            <a:avLst/>
          </a:prstGeom>
          <a:ln w="123825">
            <a:solidFill>
              <a:schemeClr val="bg2">
                <a:lumMod val="25000"/>
              </a:schemeClr>
            </a:solidFill>
            <a:tailEnd type="arrow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sv-SE" sz="2400" dirty="0" smtClean="0"/>
              <a:t>    Detta är en box med text</a:t>
            </a:r>
            <a:endParaRPr lang="sv-SE" sz="2400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3001471" y="1626540"/>
            <a:ext cx="0" cy="100811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6059927" y="1626540"/>
            <a:ext cx="0" cy="100811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2692967" y="1626540"/>
            <a:ext cx="0" cy="100811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2555775" y="1626540"/>
            <a:ext cx="0" cy="100811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6516215" y="1626540"/>
            <a:ext cx="0" cy="100811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6379023" y="1626540"/>
            <a:ext cx="0" cy="100811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149509" y="2634652"/>
            <a:ext cx="772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latin typeface="Minya Nouvelle" pitchFamily="2" charset="0"/>
              </a:rPr>
              <a:t>400px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220043" y="3019467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latin typeface="Minya Nouvelle" pitchFamily="2" charset="0"/>
              </a:rPr>
              <a:t>90px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211960" y="3432307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latin typeface="Minya Nouvelle" pitchFamily="2" charset="0"/>
              </a:rPr>
              <a:t>10px</a:t>
            </a:r>
          </a:p>
        </p:txBody>
      </p:sp>
      <p:sp>
        <p:nvSpPr>
          <p:cNvPr id="17" name="Freeform 16"/>
          <p:cNvSpPr/>
          <p:nvPr/>
        </p:nvSpPr>
        <p:spPr>
          <a:xfrm>
            <a:off x="4856976" y="2657741"/>
            <a:ext cx="1385248" cy="646524"/>
          </a:xfrm>
          <a:custGeom>
            <a:avLst/>
            <a:gdLst>
              <a:gd name="connsiteX0" fmla="*/ 0 w 1385248"/>
              <a:gd name="connsiteY0" fmla="*/ 580030 h 646524"/>
              <a:gd name="connsiteX1" fmla="*/ 648269 w 1385248"/>
              <a:gd name="connsiteY1" fmla="*/ 593678 h 646524"/>
              <a:gd name="connsiteX2" fmla="*/ 1385248 w 1385248"/>
              <a:gd name="connsiteY2" fmla="*/ 0 h 646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85248" h="646524">
                <a:moveTo>
                  <a:pt x="0" y="580030"/>
                </a:moveTo>
                <a:cubicBezTo>
                  <a:pt x="208697" y="635190"/>
                  <a:pt x="417394" y="690350"/>
                  <a:pt x="648269" y="593678"/>
                </a:cubicBezTo>
                <a:cubicBezTo>
                  <a:pt x="879144" y="497006"/>
                  <a:pt x="1132196" y="248503"/>
                  <a:pt x="1385248" y="0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9" name="Freeform 18"/>
          <p:cNvSpPr/>
          <p:nvPr/>
        </p:nvSpPr>
        <p:spPr>
          <a:xfrm>
            <a:off x="2871227" y="2637269"/>
            <a:ext cx="1398896" cy="698636"/>
          </a:xfrm>
          <a:custGeom>
            <a:avLst/>
            <a:gdLst>
              <a:gd name="connsiteX0" fmla="*/ 1398896 w 1398896"/>
              <a:gd name="connsiteY0" fmla="*/ 607326 h 698636"/>
              <a:gd name="connsiteX1" fmla="*/ 272955 w 1398896"/>
              <a:gd name="connsiteY1" fmla="*/ 648269 h 698636"/>
              <a:gd name="connsiteX2" fmla="*/ 0 w 1398896"/>
              <a:gd name="connsiteY2" fmla="*/ 0 h 698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98896" h="698636">
                <a:moveTo>
                  <a:pt x="1398896" y="607326"/>
                </a:moveTo>
                <a:cubicBezTo>
                  <a:pt x="952500" y="678408"/>
                  <a:pt x="506104" y="749490"/>
                  <a:pt x="272955" y="648269"/>
                </a:cubicBezTo>
                <a:cubicBezTo>
                  <a:pt x="39806" y="547048"/>
                  <a:pt x="19903" y="273524"/>
                  <a:pt x="0" y="0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0" name="Freeform 19"/>
          <p:cNvSpPr/>
          <p:nvPr/>
        </p:nvSpPr>
        <p:spPr>
          <a:xfrm>
            <a:off x="4850152" y="2616798"/>
            <a:ext cx="1603612" cy="1106108"/>
          </a:xfrm>
          <a:custGeom>
            <a:avLst/>
            <a:gdLst>
              <a:gd name="connsiteX0" fmla="*/ 0 w 1603612"/>
              <a:gd name="connsiteY0" fmla="*/ 1064525 h 1106108"/>
              <a:gd name="connsiteX1" fmla="*/ 1214651 w 1603612"/>
              <a:gd name="connsiteY1" fmla="*/ 1023582 h 1106108"/>
              <a:gd name="connsiteX2" fmla="*/ 1535374 w 1603612"/>
              <a:gd name="connsiteY2" fmla="*/ 320722 h 1106108"/>
              <a:gd name="connsiteX3" fmla="*/ 1603612 w 1603612"/>
              <a:gd name="connsiteY3" fmla="*/ 0 h 1106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3612" h="1106108">
                <a:moveTo>
                  <a:pt x="0" y="1064525"/>
                </a:moveTo>
                <a:cubicBezTo>
                  <a:pt x="479377" y="1106037"/>
                  <a:pt x="958755" y="1147549"/>
                  <a:pt x="1214651" y="1023582"/>
                </a:cubicBezTo>
                <a:cubicBezTo>
                  <a:pt x="1470547" y="899615"/>
                  <a:pt x="1470547" y="491319"/>
                  <a:pt x="1535374" y="320722"/>
                </a:cubicBezTo>
                <a:cubicBezTo>
                  <a:pt x="1600201" y="150125"/>
                  <a:pt x="1601906" y="75062"/>
                  <a:pt x="1603612" y="0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1" name="Freeform 20"/>
          <p:cNvSpPr/>
          <p:nvPr/>
        </p:nvSpPr>
        <p:spPr>
          <a:xfrm>
            <a:off x="2475648" y="2657741"/>
            <a:ext cx="1801298" cy="1009934"/>
          </a:xfrm>
          <a:custGeom>
            <a:avLst/>
            <a:gdLst>
              <a:gd name="connsiteX0" fmla="*/ 1801298 w 1801298"/>
              <a:gd name="connsiteY0" fmla="*/ 1009934 h 1009934"/>
              <a:gd name="connsiteX1" fmla="*/ 784540 w 1801298"/>
              <a:gd name="connsiteY1" fmla="*/ 982639 h 1009934"/>
              <a:gd name="connsiteX2" fmla="*/ 40737 w 1801298"/>
              <a:gd name="connsiteY2" fmla="*/ 914400 h 1009934"/>
              <a:gd name="connsiteX3" fmla="*/ 163567 w 1801298"/>
              <a:gd name="connsiteY3" fmla="*/ 0 h 1009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1298" h="1009934">
                <a:moveTo>
                  <a:pt x="1801298" y="1009934"/>
                </a:moveTo>
                <a:cubicBezTo>
                  <a:pt x="1439632" y="1004247"/>
                  <a:pt x="1077967" y="998561"/>
                  <a:pt x="784540" y="982639"/>
                </a:cubicBezTo>
                <a:cubicBezTo>
                  <a:pt x="491113" y="966717"/>
                  <a:pt x="144232" y="1078173"/>
                  <a:pt x="40737" y="914400"/>
                </a:cubicBezTo>
                <a:cubicBezTo>
                  <a:pt x="-62758" y="750627"/>
                  <a:pt x="50404" y="375313"/>
                  <a:pt x="163567" y="0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2" name="Freeform 21"/>
          <p:cNvSpPr/>
          <p:nvPr/>
        </p:nvSpPr>
        <p:spPr>
          <a:xfrm>
            <a:off x="4549902" y="2371138"/>
            <a:ext cx="0" cy="272955"/>
          </a:xfrm>
          <a:custGeom>
            <a:avLst/>
            <a:gdLst>
              <a:gd name="connsiteX0" fmla="*/ 0 w 0"/>
              <a:gd name="connsiteY0" fmla="*/ 272955 h 272955"/>
              <a:gd name="connsiteX1" fmla="*/ 0 w 0"/>
              <a:gd name="connsiteY1" fmla="*/ 0 h 272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272955">
                <a:moveTo>
                  <a:pt x="0" y="272955"/>
                </a:moveTo>
                <a:lnTo>
                  <a:pt x="0" y="0"/>
                </a:ln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3" name="TextBox 22"/>
          <p:cNvSpPr txBox="1"/>
          <p:nvPr/>
        </p:nvSpPr>
        <p:spPr>
          <a:xfrm>
            <a:off x="3491880" y="3818566"/>
            <a:ext cx="12811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800" dirty="0" err="1" smtClean="0">
                <a:latin typeface="Minya Nouvelle" pitchFamily="2" charset="0"/>
              </a:rPr>
              <a:t>width</a:t>
            </a:r>
            <a:r>
              <a:rPr lang="sv-SE" sz="2800" dirty="0" smtClean="0">
                <a:latin typeface="Minya Nouvelle" pitchFamily="2" charset="0"/>
              </a:rPr>
              <a:t>:</a:t>
            </a:r>
            <a:r>
              <a:rPr lang="sv-SE" dirty="0" smtClean="0">
                <a:latin typeface="Minya Nouvelle" pitchFamily="2" charset="0"/>
              </a:rPr>
              <a:t> 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608977" y="3793604"/>
            <a:ext cx="11496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800" b="1" dirty="0" smtClean="0">
                <a:latin typeface="Minya Nouvelle" pitchFamily="2" charset="0"/>
              </a:rPr>
              <a:t>400px</a:t>
            </a:r>
            <a:endParaRPr lang="sv-SE" b="1" dirty="0" smtClean="0">
              <a:latin typeface="Minya Nouvelle" pitchFamily="2" charset="0"/>
            </a:endParaRPr>
          </a:p>
        </p:txBody>
      </p:sp>
      <p:pic>
        <p:nvPicPr>
          <p:cNvPr id="25" name="Picture 4" descr="S:\dfm\info\icons\v-collections\v_collections_png\objects_people_industries\128x128\shadow\box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8344" y="409228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Rectangle 25"/>
          <p:cNvSpPr/>
          <p:nvPr/>
        </p:nvSpPr>
        <p:spPr>
          <a:xfrm>
            <a:off x="2627784" y="4513684"/>
            <a:ext cx="3960440" cy="95410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div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 </a:t>
            </a:r>
          </a:p>
          <a:p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width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400px; </a:t>
            </a:r>
          </a:p>
          <a:p>
            <a:r>
              <a:rPr lang="en-US" sz="14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   height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40px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 </a:t>
            </a:r>
          </a:p>
          <a:p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pic>
        <p:nvPicPr>
          <p:cNvPr id="129026" name="Picture 2" descr="L:\WorkSpace\tstjo\Icons\v_collection_png\64x64\shadow\tape_measure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2400" y="1129308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41920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6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err="1" smtClean="0"/>
              <a:t>Margin</a:t>
            </a:r>
            <a:r>
              <a:rPr lang="sv-SE" dirty="0" smtClean="0"/>
              <a:t>, </a:t>
            </a:r>
            <a:r>
              <a:rPr lang="sv-SE" dirty="0" err="1" smtClean="0"/>
              <a:t>padding</a:t>
            </a:r>
            <a:endParaRPr lang="sv-S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19472" y="1060118"/>
            <a:ext cx="6400800" cy="611719"/>
          </a:xfrm>
        </p:spPr>
        <p:txBody>
          <a:bodyPr/>
          <a:lstStyle/>
          <a:p>
            <a:r>
              <a:rPr lang="sv-SE" dirty="0" err="1" smtClean="0"/>
              <a:t>Padding</a:t>
            </a:r>
            <a:r>
              <a:rPr lang="sv-SE" dirty="0" smtClean="0"/>
              <a:t>:</a:t>
            </a:r>
            <a:endParaRPr lang="sv-SE" dirty="0"/>
          </a:p>
        </p:txBody>
      </p:sp>
      <p:pic>
        <p:nvPicPr>
          <p:cNvPr id="4" name="Picture 4" descr="S:\dfm\info\icons\v-collections\v_collections_png\objects_people_industries\128x128\shadow\box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8344" y="409228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683568" y="1491468"/>
            <a:ext cx="3024336" cy="138499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div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 </a:t>
            </a:r>
            <a:b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padding-top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10px; </a:t>
            </a:r>
          </a:p>
          <a:p>
            <a:r>
              <a:rPr lang="en-US" sz="14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  padding-right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5px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 </a:t>
            </a:r>
            <a:endParaRPr lang="en-US" sz="14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  padding-bottom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20px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 </a:t>
            </a:r>
            <a:endParaRPr lang="en-US" sz="14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 padding-left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4px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 </a:t>
            </a:r>
          </a:p>
          <a:p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6" name="Rectangle 5"/>
          <p:cNvSpPr/>
          <p:nvPr/>
        </p:nvSpPr>
        <p:spPr>
          <a:xfrm>
            <a:off x="4677544" y="1814633"/>
            <a:ext cx="3600400" cy="73866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div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 </a:t>
            </a:r>
            <a:b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padding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10px 5px 20px 4px; </a:t>
            </a:r>
          </a:p>
          <a:p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7" name="Chevron 6"/>
          <p:cNvSpPr/>
          <p:nvPr/>
        </p:nvSpPr>
        <p:spPr>
          <a:xfrm>
            <a:off x="3923928" y="1851508"/>
            <a:ext cx="504056" cy="648072"/>
          </a:xfrm>
          <a:prstGeom prst="chevron">
            <a:avLst/>
          </a:prstGeom>
          <a:ln>
            <a:tailEnd type="arrow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sv-SE">
              <a:solidFill>
                <a:schemeClr val="tx1"/>
              </a:solidFill>
            </a:endParaRPr>
          </a:p>
        </p:txBody>
      </p:sp>
      <p:sp>
        <p:nvSpPr>
          <p:cNvPr id="8" name="Freeform 7"/>
          <p:cNvSpPr/>
          <p:nvPr/>
        </p:nvSpPr>
        <p:spPr>
          <a:xfrm>
            <a:off x="2750024" y="1257530"/>
            <a:ext cx="996286" cy="499846"/>
          </a:xfrm>
          <a:custGeom>
            <a:avLst/>
            <a:gdLst>
              <a:gd name="connsiteX0" fmla="*/ 996286 w 996286"/>
              <a:gd name="connsiteY0" fmla="*/ 1703 h 499846"/>
              <a:gd name="connsiteX1" fmla="*/ 368489 w 996286"/>
              <a:gd name="connsiteY1" fmla="*/ 76766 h 499846"/>
              <a:gd name="connsiteX2" fmla="*/ 0 w 996286"/>
              <a:gd name="connsiteY2" fmla="*/ 499846 h 499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96286" h="499846">
                <a:moveTo>
                  <a:pt x="996286" y="1703"/>
                </a:moveTo>
                <a:cubicBezTo>
                  <a:pt x="765411" y="-2278"/>
                  <a:pt x="534537" y="-6258"/>
                  <a:pt x="368489" y="76766"/>
                </a:cubicBezTo>
                <a:cubicBezTo>
                  <a:pt x="202441" y="159790"/>
                  <a:pt x="101220" y="329818"/>
                  <a:pt x="0" y="499846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9" name="TextBox 8"/>
          <p:cNvSpPr txBox="1"/>
          <p:nvPr/>
        </p:nvSpPr>
        <p:spPr>
          <a:xfrm rot="1201883">
            <a:off x="3379351" y="1170610"/>
            <a:ext cx="15568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400" dirty="0" smtClean="0">
                <a:solidFill>
                  <a:srgbClr val="FF0000"/>
                </a:solidFill>
                <a:latin typeface="Minya Nouvelle" pitchFamily="2" charset="0"/>
              </a:rPr>
              <a:t>% fungerar också</a:t>
            </a:r>
          </a:p>
        </p:txBody>
      </p:sp>
      <p:sp>
        <p:nvSpPr>
          <p:cNvPr id="10" name="Subtitle 2"/>
          <p:cNvSpPr txBox="1">
            <a:spLocks/>
          </p:cNvSpPr>
          <p:nvPr/>
        </p:nvSpPr>
        <p:spPr>
          <a:xfrm>
            <a:off x="611560" y="2929508"/>
            <a:ext cx="6400800" cy="61171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Minya Nouvelle" pitchFamily="2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v-SE" dirty="0" err="1" smtClean="0"/>
              <a:t>Margin</a:t>
            </a:r>
            <a:r>
              <a:rPr lang="sv-SE" dirty="0" smtClean="0"/>
              <a:t>:</a:t>
            </a:r>
            <a:endParaRPr lang="sv-SE" dirty="0"/>
          </a:p>
        </p:txBody>
      </p:sp>
      <p:sp>
        <p:nvSpPr>
          <p:cNvPr id="11" name="Rectangle 10"/>
          <p:cNvSpPr/>
          <p:nvPr/>
        </p:nvSpPr>
        <p:spPr>
          <a:xfrm>
            <a:off x="683568" y="3344713"/>
            <a:ext cx="3024336" cy="95410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div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 </a:t>
            </a:r>
            <a:b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margin-top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10px; </a:t>
            </a:r>
          </a:p>
          <a:p>
            <a:r>
              <a:rPr lang="en-US" sz="14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  …</a:t>
            </a:r>
            <a:endParaRPr lang="en-US" sz="14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677544" y="3486988"/>
            <a:ext cx="3600400" cy="73866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div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 </a:t>
            </a:r>
            <a:b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margin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10px 5px 20px 4px; </a:t>
            </a:r>
          </a:p>
          <a:p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13" name="Chevron 12"/>
          <p:cNvSpPr/>
          <p:nvPr/>
        </p:nvSpPr>
        <p:spPr>
          <a:xfrm>
            <a:off x="3923928" y="3523863"/>
            <a:ext cx="504056" cy="648072"/>
          </a:xfrm>
          <a:prstGeom prst="chevron">
            <a:avLst/>
          </a:prstGeom>
          <a:ln>
            <a:tailEnd type="arrow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sv-SE">
              <a:solidFill>
                <a:schemeClr val="tx1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683568" y="4441676"/>
            <a:ext cx="3024336" cy="95410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h1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 </a:t>
            </a:r>
            <a:b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margin-left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auto; </a:t>
            </a:r>
          </a:p>
          <a:p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margin-right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auto; </a:t>
            </a:r>
            <a:endParaRPr lang="en-US" sz="14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  width: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50%; }</a:t>
            </a:r>
          </a:p>
        </p:txBody>
      </p:sp>
      <p:sp>
        <p:nvSpPr>
          <p:cNvPr id="23" name="Rectangle 22"/>
          <p:cNvSpPr/>
          <p:nvPr/>
        </p:nvSpPr>
        <p:spPr>
          <a:xfrm>
            <a:off x="5220072" y="4513684"/>
            <a:ext cx="2286125" cy="882099"/>
          </a:xfrm>
          <a:prstGeom prst="rect">
            <a:avLst/>
          </a:prstGeom>
          <a:ln>
            <a:tailEnd type="arrow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sv-SE" dirty="0" smtClean="0"/>
              <a:t/>
            </a:r>
            <a:br>
              <a:rPr lang="sv-SE" dirty="0" smtClean="0"/>
            </a:br>
            <a:r>
              <a:rPr lang="sv-SE" dirty="0" smtClean="0"/>
              <a:t>div</a:t>
            </a:r>
            <a:endParaRPr lang="sv-SE" dirty="0"/>
          </a:p>
        </p:txBody>
      </p:sp>
      <p:sp>
        <p:nvSpPr>
          <p:cNvPr id="24" name="Rectangle 23"/>
          <p:cNvSpPr/>
          <p:nvPr/>
        </p:nvSpPr>
        <p:spPr>
          <a:xfrm>
            <a:off x="5796136" y="4551165"/>
            <a:ext cx="1080120" cy="295905"/>
          </a:xfrm>
          <a:prstGeom prst="rect">
            <a:avLst/>
          </a:prstGeom>
          <a:ln>
            <a:tailEnd type="arrow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sv-SE" dirty="0" smtClean="0"/>
              <a:t>h1</a:t>
            </a:r>
            <a:endParaRPr lang="sv-SE" dirty="0"/>
          </a:p>
        </p:txBody>
      </p:sp>
      <p:sp>
        <p:nvSpPr>
          <p:cNvPr id="25" name="Chevron 24"/>
          <p:cNvSpPr/>
          <p:nvPr/>
        </p:nvSpPr>
        <p:spPr>
          <a:xfrm>
            <a:off x="3923928" y="4585692"/>
            <a:ext cx="504056" cy="648072"/>
          </a:xfrm>
          <a:prstGeom prst="chevron">
            <a:avLst/>
          </a:prstGeom>
          <a:ln>
            <a:tailEnd type="arrow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sv-SE">
              <a:solidFill>
                <a:schemeClr val="tx1"/>
              </a:solidFill>
            </a:endParaRPr>
          </a:p>
        </p:txBody>
      </p:sp>
      <p:pic>
        <p:nvPicPr>
          <p:cNvPr id="128002" name="Picture 2" descr="S:\dfm\info\icons\v-collections\v_collections_png\basic_foundation\64x64\shadow\lightbulb_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68" y="4649933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31898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80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 animBg="1"/>
      <p:bldP spid="12" grpId="0" animBg="1"/>
      <p:bldP spid="13" grpId="0" animBg="1"/>
      <p:bldP spid="22" grpId="0" animBg="1"/>
      <p:bldP spid="23" grpId="0" animBg="1"/>
      <p:bldP spid="24" grpId="0" animBg="1"/>
      <p:bldP spid="25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5423805" y="1057300"/>
            <a:ext cx="2388555" cy="1260140"/>
          </a:xfrm>
          <a:prstGeom prst="rect">
            <a:avLst/>
          </a:prstGeom>
          <a:solidFill>
            <a:srgbClr val="FFCCFF"/>
          </a:solidFill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sv-SE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err="1" smtClean="0"/>
              <a:t>Overflow</a:t>
            </a:r>
            <a:endParaRPr lang="sv-SE" dirty="0"/>
          </a:p>
        </p:txBody>
      </p:sp>
      <p:sp>
        <p:nvSpPr>
          <p:cNvPr id="5" name="Rectangle 4"/>
          <p:cNvSpPr/>
          <p:nvPr/>
        </p:nvSpPr>
        <p:spPr>
          <a:xfrm>
            <a:off x="539552" y="1104340"/>
            <a:ext cx="3528392" cy="116955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div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 </a:t>
            </a:r>
            <a:b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width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200px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 </a:t>
            </a:r>
            <a:endParaRPr lang="en-US" sz="14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height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100px;</a:t>
            </a:r>
            <a:b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overflow</a:t>
            </a:r>
            <a:r>
              <a:rPr lang="en-US" sz="14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visible;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436096" y="1057300"/>
            <a:ext cx="237626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000" dirty="0" err="1">
                <a:latin typeface="Georgia" pitchFamily="18" charset="0"/>
              </a:rPr>
              <a:t>Lorem</a:t>
            </a:r>
            <a:r>
              <a:rPr lang="sv-SE" sz="1000" dirty="0">
                <a:latin typeface="Georgia" pitchFamily="18" charset="0"/>
              </a:rPr>
              <a:t> </a:t>
            </a:r>
            <a:r>
              <a:rPr lang="sv-SE" sz="1000" dirty="0" err="1">
                <a:latin typeface="Georgia" pitchFamily="18" charset="0"/>
              </a:rPr>
              <a:t>ipsum</a:t>
            </a:r>
            <a:r>
              <a:rPr lang="sv-SE" sz="1000" dirty="0">
                <a:latin typeface="Georgia" pitchFamily="18" charset="0"/>
              </a:rPr>
              <a:t> </a:t>
            </a:r>
            <a:r>
              <a:rPr lang="sv-SE" sz="1000" dirty="0" err="1">
                <a:latin typeface="Georgia" pitchFamily="18" charset="0"/>
              </a:rPr>
              <a:t>dolor</a:t>
            </a:r>
            <a:r>
              <a:rPr lang="sv-SE" sz="1000" dirty="0">
                <a:latin typeface="Georgia" pitchFamily="18" charset="0"/>
              </a:rPr>
              <a:t> </a:t>
            </a:r>
            <a:r>
              <a:rPr lang="sv-SE" sz="1000" dirty="0" err="1">
                <a:latin typeface="Georgia" pitchFamily="18" charset="0"/>
              </a:rPr>
              <a:t>sit</a:t>
            </a:r>
            <a:r>
              <a:rPr lang="sv-SE" sz="1000" dirty="0">
                <a:latin typeface="Georgia" pitchFamily="18" charset="0"/>
              </a:rPr>
              <a:t> </a:t>
            </a:r>
            <a:r>
              <a:rPr lang="sv-SE" sz="1000" dirty="0" err="1">
                <a:latin typeface="Georgia" pitchFamily="18" charset="0"/>
              </a:rPr>
              <a:t>amet</a:t>
            </a:r>
            <a:r>
              <a:rPr lang="sv-SE" sz="1000" dirty="0">
                <a:latin typeface="Georgia" pitchFamily="18" charset="0"/>
              </a:rPr>
              <a:t>, </a:t>
            </a:r>
            <a:r>
              <a:rPr lang="sv-SE" sz="1000" dirty="0" err="1">
                <a:latin typeface="Georgia" pitchFamily="18" charset="0"/>
              </a:rPr>
              <a:t>consetetur</a:t>
            </a:r>
            <a:r>
              <a:rPr lang="sv-SE" sz="1000" dirty="0">
                <a:latin typeface="Georgia" pitchFamily="18" charset="0"/>
              </a:rPr>
              <a:t> </a:t>
            </a:r>
            <a:r>
              <a:rPr lang="sv-SE" sz="1000" dirty="0" err="1">
                <a:latin typeface="Georgia" pitchFamily="18" charset="0"/>
              </a:rPr>
              <a:t>sadipscing</a:t>
            </a:r>
            <a:r>
              <a:rPr lang="sv-SE" sz="1000" dirty="0">
                <a:latin typeface="Georgia" pitchFamily="18" charset="0"/>
              </a:rPr>
              <a:t> </a:t>
            </a:r>
            <a:r>
              <a:rPr lang="sv-SE" sz="1000" dirty="0" err="1">
                <a:latin typeface="Georgia" pitchFamily="18" charset="0"/>
              </a:rPr>
              <a:t>elitr</a:t>
            </a:r>
            <a:r>
              <a:rPr lang="sv-SE" sz="1000" dirty="0">
                <a:latin typeface="Georgia" pitchFamily="18" charset="0"/>
              </a:rPr>
              <a:t>, sed </a:t>
            </a:r>
            <a:r>
              <a:rPr lang="sv-SE" sz="1000" dirty="0" err="1">
                <a:latin typeface="Georgia" pitchFamily="18" charset="0"/>
              </a:rPr>
              <a:t>diam</a:t>
            </a:r>
            <a:r>
              <a:rPr lang="sv-SE" sz="1000" dirty="0">
                <a:latin typeface="Georgia" pitchFamily="18" charset="0"/>
              </a:rPr>
              <a:t> </a:t>
            </a:r>
            <a:r>
              <a:rPr lang="sv-SE" sz="1000" dirty="0" err="1">
                <a:latin typeface="Georgia" pitchFamily="18" charset="0"/>
              </a:rPr>
              <a:t>nonumy</a:t>
            </a:r>
            <a:r>
              <a:rPr lang="sv-SE" sz="1000" dirty="0">
                <a:latin typeface="Georgia" pitchFamily="18" charset="0"/>
              </a:rPr>
              <a:t> </a:t>
            </a:r>
            <a:r>
              <a:rPr lang="sv-SE" sz="1000" dirty="0" err="1">
                <a:latin typeface="Georgia" pitchFamily="18" charset="0"/>
              </a:rPr>
              <a:t>eirmod</a:t>
            </a:r>
            <a:r>
              <a:rPr lang="sv-SE" sz="1000" dirty="0">
                <a:latin typeface="Georgia" pitchFamily="18" charset="0"/>
              </a:rPr>
              <a:t> </a:t>
            </a:r>
            <a:r>
              <a:rPr lang="sv-SE" sz="1000" dirty="0" err="1">
                <a:latin typeface="Georgia" pitchFamily="18" charset="0"/>
              </a:rPr>
              <a:t>tempor</a:t>
            </a:r>
            <a:r>
              <a:rPr lang="sv-SE" sz="1000" dirty="0">
                <a:latin typeface="Georgia" pitchFamily="18" charset="0"/>
              </a:rPr>
              <a:t> </a:t>
            </a:r>
            <a:r>
              <a:rPr lang="sv-SE" sz="1000" dirty="0" err="1">
                <a:latin typeface="Georgia" pitchFamily="18" charset="0"/>
              </a:rPr>
              <a:t>invidunt</a:t>
            </a:r>
            <a:r>
              <a:rPr lang="sv-SE" sz="1000" dirty="0">
                <a:latin typeface="Georgia" pitchFamily="18" charset="0"/>
              </a:rPr>
              <a:t> ut </a:t>
            </a:r>
            <a:r>
              <a:rPr lang="sv-SE" sz="1000" dirty="0" err="1">
                <a:latin typeface="Georgia" pitchFamily="18" charset="0"/>
              </a:rPr>
              <a:t>labore</a:t>
            </a:r>
            <a:r>
              <a:rPr lang="sv-SE" sz="1000" dirty="0">
                <a:latin typeface="Georgia" pitchFamily="18" charset="0"/>
              </a:rPr>
              <a:t> et </a:t>
            </a:r>
            <a:r>
              <a:rPr lang="sv-SE" sz="1000" dirty="0" err="1">
                <a:latin typeface="Georgia" pitchFamily="18" charset="0"/>
              </a:rPr>
              <a:t>dolore</a:t>
            </a:r>
            <a:r>
              <a:rPr lang="sv-SE" sz="1000" dirty="0">
                <a:latin typeface="Georgia" pitchFamily="18" charset="0"/>
              </a:rPr>
              <a:t> </a:t>
            </a:r>
            <a:r>
              <a:rPr lang="sv-SE" sz="1000" dirty="0" err="1">
                <a:latin typeface="Georgia" pitchFamily="18" charset="0"/>
              </a:rPr>
              <a:t>magna</a:t>
            </a:r>
            <a:r>
              <a:rPr lang="sv-SE" sz="1000" dirty="0">
                <a:latin typeface="Georgia" pitchFamily="18" charset="0"/>
              </a:rPr>
              <a:t> </a:t>
            </a:r>
            <a:r>
              <a:rPr lang="sv-SE" sz="1000" dirty="0" err="1">
                <a:latin typeface="Georgia" pitchFamily="18" charset="0"/>
              </a:rPr>
              <a:t>aliquyam</a:t>
            </a:r>
            <a:r>
              <a:rPr lang="sv-SE" sz="1000" dirty="0">
                <a:latin typeface="Georgia" pitchFamily="18" charset="0"/>
              </a:rPr>
              <a:t> erat, sed </a:t>
            </a:r>
            <a:r>
              <a:rPr lang="sv-SE" sz="1000" dirty="0" err="1">
                <a:latin typeface="Georgia" pitchFamily="18" charset="0"/>
              </a:rPr>
              <a:t>diam</a:t>
            </a:r>
            <a:r>
              <a:rPr lang="sv-SE" sz="1000" dirty="0">
                <a:latin typeface="Georgia" pitchFamily="18" charset="0"/>
              </a:rPr>
              <a:t> </a:t>
            </a:r>
            <a:r>
              <a:rPr lang="sv-SE" sz="1000" dirty="0" err="1">
                <a:latin typeface="Georgia" pitchFamily="18" charset="0"/>
              </a:rPr>
              <a:t>voluptua</a:t>
            </a:r>
            <a:r>
              <a:rPr lang="sv-SE" sz="1000" dirty="0">
                <a:latin typeface="Georgia" pitchFamily="18" charset="0"/>
              </a:rPr>
              <a:t>. At </a:t>
            </a:r>
            <a:r>
              <a:rPr lang="sv-SE" sz="1000" dirty="0" err="1">
                <a:latin typeface="Georgia" pitchFamily="18" charset="0"/>
              </a:rPr>
              <a:t>vero</a:t>
            </a:r>
            <a:r>
              <a:rPr lang="sv-SE" sz="1000" dirty="0">
                <a:latin typeface="Georgia" pitchFamily="18" charset="0"/>
              </a:rPr>
              <a:t> </a:t>
            </a:r>
            <a:r>
              <a:rPr lang="sv-SE" sz="1000" dirty="0" err="1">
                <a:latin typeface="Georgia" pitchFamily="18" charset="0"/>
              </a:rPr>
              <a:t>eos</a:t>
            </a:r>
            <a:r>
              <a:rPr lang="sv-SE" sz="1000" dirty="0">
                <a:latin typeface="Georgia" pitchFamily="18" charset="0"/>
              </a:rPr>
              <a:t> et </a:t>
            </a:r>
            <a:r>
              <a:rPr lang="sv-SE" sz="1000" dirty="0" err="1">
                <a:latin typeface="Georgia" pitchFamily="18" charset="0"/>
              </a:rPr>
              <a:t>accusam</a:t>
            </a:r>
            <a:r>
              <a:rPr lang="sv-SE" sz="1000" dirty="0">
                <a:latin typeface="Georgia" pitchFamily="18" charset="0"/>
              </a:rPr>
              <a:t> et </a:t>
            </a:r>
            <a:r>
              <a:rPr lang="sv-SE" sz="1000" dirty="0" err="1">
                <a:latin typeface="Georgia" pitchFamily="18" charset="0"/>
              </a:rPr>
              <a:t>justo</a:t>
            </a:r>
            <a:r>
              <a:rPr lang="sv-SE" sz="1000" dirty="0">
                <a:latin typeface="Georgia" pitchFamily="18" charset="0"/>
              </a:rPr>
              <a:t> duo </a:t>
            </a:r>
            <a:r>
              <a:rPr lang="sv-SE" sz="1000" dirty="0" err="1">
                <a:latin typeface="Georgia" pitchFamily="18" charset="0"/>
              </a:rPr>
              <a:t>dolores</a:t>
            </a:r>
            <a:r>
              <a:rPr lang="sv-SE" sz="1000" dirty="0">
                <a:latin typeface="Georgia" pitchFamily="18" charset="0"/>
              </a:rPr>
              <a:t> et </a:t>
            </a:r>
            <a:r>
              <a:rPr lang="sv-SE" sz="1000" dirty="0" err="1">
                <a:latin typeface="Georgia" pitchFamily="18" charset="0"/>
              </a:rPr>
              <a:t>ea</a:t>
            </a:r>
            <a:r>
              <a:rPr lang="sv-SE" sz="1000" dirty="0">
                <a:latin typeface="Georgia" pitchFamily="18" charset="0"/>
              </a:rPr>
              <a:t> </a:t>
            </a:r>
            <a:r>
              <a:rPr lang="sv-SE" sz="1000" dirty="0" err="1">
                <a:latin typeface="Georgia" pitchFamily="18" charset="0"/>
              </a:rPr>
              <a:t>rebum</a:t>
            </a:r>
            <a:r>
              <a:rPr lang="sv-SE" sz="1000" dirty="0">
                <a:latin typeface="Georgia" pitchFamily="18" charset="0"/>
              </a:rPr>
              <a:t>. </a:t>
            </a:r>
            <a:r>
              <a:rPr lang="sv-SE" sz="1000" dirty="0" err="1">
                <a:latin typeface="Georgia" pitchFamily="18" charset="0"/>
              </a:rPr>
              <a:t>Stet</a:t>
            </a:r>
            <a:r>
              <a:rPr lang="sv-SE" sz="1000" dirty="0">
                <a:latin typeface="Georgia" pitchFamily="18" charset="0"/>
              </a:rPr>
              <a:t> </a:t>
            </a:r>
            <a:r>
              <a:rPr lang="sv-SE" sz="1000" dirty="0" err="1">
                <a:latin typeface="Georgia" pitchFamily="18" charset="0"/>
              </a:rPr>
              <a:t>clita</a:t>
            </a:r>
            <a:r>
              <a:rPr lang="sv-SE" sz="1000" dirty="0">
                <a:latin typeface="Georgia" pitchFamily="18" charset="0"/>
              </a:rPr>
              <a:t> </a:t>
            </a:r>
            <a:r>
              <a:rPr lang="sv-SE" sz="1000" dirty="0" err="1">
                <a:latin typeface="Georgia" pitchFamily="18" charset="0"/>
              </a:rPr>
              <a:t>kasd</a:t>
            </a:r>
            <a:r>
              <a:rPr lang="sv-SE" sz="1000" dirty="0">
                <a:latin typeface="Georgia" pitchFamily="18" charset="0"/>
              </a:rPr>
              <a:t> </a:t>
            </a:r>
            <a:r>
              <a:rPr lang="sv-SE" sz="1000" dirty="0" err="1">
                <a:latin typeface="Georgia" pitchFamily="18" charset="0"/>
              </a:rPr>
              <a:t>gubergren</a:t>
            </a:r>
            <a:r>
              <a:rPr lang="sv-SE" sz="1000" dirty="0">
                <a:latin typeface="Georgia" pitchFamily="18" charset="0"/>
              </a:rPr>
              <a:t>, no </a:t>
            </a:r>
            <a:r>
              <a:rPr lang="sv-SE" sz="1000" dirty="0" err="1">
                <a:latin typeface="Georgia" pitchFamily="18" charset="0"/>
              </a:rPr>
              <a:t>sea</a:t>
            </a:r>
            <a:r>
              <a:rPr lang="sv-SE" sz="1000" dirty="0">
                <a:latin typeface="Georgia" pitchFamily="18" charset="0"/>
              </a:rPr>
              <a:t> takimata </a:t>
            </a:r>
            <a:r>
              <a:rPr lang="sv-SE" sz="1000" dirty="0" err="1">
                <a:latin typeface="Georgia" pitchFamily="18" charset="0"/>
              </a:rPr>
              <a:t>sanctus</a:t>
            </a:r>
            <a:r>
              <a:rPr lang="sv-SE" sz="1000" dirty="0">
                <a:latin typeface="Georgia" pitchFamily="18" charset="0"/>
              </a:rPr>
              <a:t> est </a:t>
            </a:r>
            <a:r>
              <a:rPr lang="sv-SE" sz="1000" dirty="0" err="1">
                <a:latin typeface="Georgia" pitchFamily="18" charset="0"/>
              </a:rPr>
              <a:t>Lorem</a:t>
            </a:r>
            <a:r>
              <a:rPr lang="sv-SE" sz="1000" dirty="0">
                <a:latin typeface="Georgia" pitchFamily="18" charset="0"/>
              </a:rPr>
              <a:t> </a:t>
            </a:r>
            <a:r>
              <a:rPr lang="sv-SE" sz="1000" dirty="0" err="1">
                <a:latin typeface="Georgia" pitchFamily="18" charset="0"/>
              </a:rPr>
              <a:t>ipsum</a:t>
            </a:r>
            <a:r>
              <a:rPr lang="sv-SE" sz="1000" dirty="0">
                <a:latin typeface="Georgia" pitchFamily="18" charset="0"/>
              </a:rPr>
              <a:t> </a:t>
            </a:r>
            <a:r>
              <a:rPr lang="sv-SE" sz="1000" dirty="0" err="1">
                <a:latin typeface="Georgia" pitchFamily="18" charset="0"/>
              </a:rPr>
              <a:t>dolor</a:t>
            </a:r>
            <a:r>
              <a:rPr lang="sv-SE" sz="1000" dirty="0">
                <a:latin typeface="Georgia" pitchFamily="18" charset="0"/>
              </a:rPr>
              <a:t> </a:t>
            </a:r>
            <a:r>
              <a:rPr lang="sv-SE" sz="1000" dirty="0" err="1">
                <a:latin typeface="Georgia" pitchFamily="18" charset="0"/>
              </a:rPr>
              <a:t>sit</a:t>
            </a:r>
            <a:r>
              <a:rPr lang="sv-SE" sz="1000" dirty="0">
                <a:latin typeface="Georgia" pitchFamily="18" charset="0"/>
              </a:rPr>
              <a:t> </a:t>
            </a:r>
            <a:r>
              <a:rPr lang="sv-SE" sz="1000" dirty="0" err="1">
                <a:latin typeface="Georgia" pitchFamily="18" charset="0"/>
              </a:rPr>
              <a:t>amet</a:t>
            </a:r>
            <a:r>
              <a:rPr lang="sv-SE" sz="1000" dirty="0">
                <a:latin typeface="Georgia" pitchFamily="18" charset="0"/>
              </a:rPr>
              <a:t>. </a:t>
            </a:r>
            <a:r>
              <a:rPr lang="sv-SE" sz="1000" dirty="0" err="1" smtClean="0">
                <a:latin typeface="Georgia" pitchFamily="18" charset="0"/>
              </a:rPr>
              <a:t>Lorem</a:t>
            </a:r>
            <a:r>
              <a:rPr lang="sv-SE" sz="1000" dirty="0" smtClean="0">
                <a:latin typeface="Georgia" pitchFamily="18" charset="0"/>
              </a:rPr>
              <a:t> </a:t>
            </a:r>
            <a:r>
              <a:rPr lang="sv-SE" sz="1000" dirty="0" err="1" smtClean="0">
                <a:latin typeface="Georgia" pitchFamily="18" charset="0"/>
              </a:rPr>
              <a:t>ipsum</a:t>
            </a:r>
            <a:r>
              <a:rPr lang="sv-SE" sz="1000" dirty="0" smtClean="0">
                <a:latin typeface="Georgia" pitchFamily="18" charset="0"/>
              </a:rPr>
              <a:t> </a:t>
            </a:r>
            <a:r>
              <a:rPr lang="sv-SE" sz="1000" dirty="0" err="1" smtClean="0">
                <a:latin typeface="Georgia" pitchFamily="18" charset="0"/>
              </a:rPr>
              <a:t>dolor</a:t>
            </a:r>
            <a:r>
              <a:rPr lang="sv-SE" sz="1000" dirty="0" smtClean="0">
                <a:latin typeface="Georgia" pitchFamily="18" charset="0"/>
              </a:rPr>
              <a:t> </a:t>
            </a:r>
            <a:r>
              <a:rPr lang="sv-SE" sz="1000" dirty="0" err="1" smtClean="0">
                <a:latin typeface="Georgia" pitchFamily="18" charset="0"/>
              </a:rPr>
              <a:t>sit</a:t>
            </a:r>
            <a:r>
              <a:rPr lang="sv-SE" sz="1000" dirty="0" smtClean="0">
                <a:latin typeface="Georgia" pitchFamily="18" charset="0"/>
              </a:rPr>
              <a:t> </a:t>
            </a:r>
            <a:r>
              <a:rPr lang="sv-SE" sz="1000" dirty="0" err="1" smtClean="0">
                <a:latin typeface="Georgia" pitchFamily="18" charset="0"/>
              </a:rPr>
              <a:t>amet</a:t>
            </a:r>
            <a:r>
              <a:rPr lang="sv-SE" sz="1000" dirty="0" smtClean="0">
                <a:latin typeface="Georgia" pitchFamily="18" charset="0"/>
              </a:rPr>
              <a:t>, </a:t>
            </a:r>
            <a:r>
              <a:rPr lang="sv-SE" sz="1000" dirty="0" err="1" smtClean="0">
                <a:latin typeface="Georgia" pitchFamily="18" charset="0"/>
              </a:rPr>
              <a:t>consetetur</a:t>
            </a:r>
            <a:r>
              <a:rPr lang="sv-SE" sz="1000" dirty="0" smtClean="0">
                <a:latin typeface="Georgia" pitchFamily="18" charset="0"/>
              </a:rPr>
              <a:t> </a:t>
            </a:r>
            <a:r>
              <a:rPr lang="sv-SE" sz="1000" dirty="0" err="1" smtClean="0">
                <a:latin typeface="Georgia" pitchFamily="18" charset="0"/>
              </a:rPr>
              <a:t>sadipscing</a:t>
            </a:r>
            <a:r>
              <a:rPr lang="sv-SE" sz="1000" dirty="0" smtClean="0">
                <a:latin typeface="Georgia" pitchFamily="18" charset="0"/>
              </a:rPr>
              <a:t> </a:t>
            </a:r>
            <a:r>
              <a:rPr lang="sv-SE" sz="1000" dirty="0" err="1" smtClean="0">
                <a:latin typeface="Georgia" pitchFamily="18" charset="0"/>
              </a:rPr>
              <a:t>elitr</a:t>
            </a:r>
            <a:r>
              <a:rPr lang="sv-SE" sz="1000" dirty="0">
                <a:latin typeface="Georgia" pitchFamily="18" charset="0"/>
              </a:rPr>
              <a:t>.</a:t>
            </a:r>
            <a:r>
              <a:rPr lang="sv-SE" sz="1000" dirty="0" smtClean="0">
                <a:latin typeface="Georgia" pitchFamily="18" charset="0"/>
              </a:rPr>
              <a:t> </a:t>
            </a:r>
          </a:p>
        </p:txBody>
      </p:sp>
      <p:sp>
        <p:nvSpPr>
          <p:cNvPr id="8" name="Pentagon 7"/>
          <p:cNvSpPr/>
          <p:nvPr/>
        </p:nvSpPr>
        <p:spPr>
          <a:xfrm>
            <a:off x="4271677" y="1435342"/>
            <a:ext cx="936104" cy="504056"/>
          </a:xfrm>
          <a:prstGeom prst="homePlate">
            <a:avLst/>
          </a:prstGeom>
          <a:ln>
            <a:tailEnd type="arrow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sv-SE"/>
          </a:p>
        </p:txBody>
      </p:sp>
      <p:sp>
        <p:nvSpPr>
          <p:cNvPr id="9" name="Rectangle 8"/>
          <p:cNvSpPr/>
          <p:nvPr/>
        </p:nvSpPr>
        <p:spPr>
          <a:xfrm>
            <a:off x="5423805" y="2713484"/>
            <a:ext cx="2388555" cy="1260140"/>
          </a:xfrm>
          <a:prstGeom prst="rect">
            <a:avLst/>
          </a:prstGeom>
          <a:solidFill>
            <a:srgbClr val="FFCCFF"/>
          </a:solidFill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sv-SE"/>
          </a:p>
        </p:txBody>
      </p:sp>
      <p:sp>
        <p:nvSpPr>
          <p:cNvPr id="10" name="Rectangle 9"/>
          <p:cNvSpPr/>
          <p:nvPr/>
        </p:nvSpPr>
        <p:spPr>
          <a:xfrm>
            <a:off x="539552" y="2760524"/>
            <a:ext cx="3528392" cy="116955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div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 </a:t>
            </a:r>
            <a:b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width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200px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 </a:t>
            </a:r>
            <a:endParaRPr lang="en-US" sz="14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height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100px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 </a:t>
            </a:r>
            <a:endParaRPr lang="en-US" sz="14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overflow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hidden;</a:t>
            </a:r>
          </a:p>
          <a:p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436096" y="2713484"/>
            <a:ext cx="23762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000" dirty="0" err="1">
                <a:latin typeface="Georgia" pitchFamily="18" charset="0"/>
              </a:rPr>
              <a:t>Lorem</a:t>
            </a:r>
            <a:r>
              <a:rPr lang="sv-SE" sz="1000" dirty="0">
                <a:latin typeface="Georgia" pitchFamily="18" charset="0"/>
              </a:rPr>
              <a:t> </a:t>
            </a:r>
            <a:r>
              <a:rPr lang="sv-SE" sz="1000" dirty="0" err="1">
                <a:latin typeface="Georgia" pitchFamily="18" charset="0"/>
              </a:rPr>
              <a:t>ipsum</a:t>
            </a:r>
            <a:r>
              <a:rPr lang="sv-SE" sz="1000" dirty="0">
                <a:latin typeface="Georgia" pitchFamily="18" charset="0"/>
              </a:rPr>
              <a:t> </a:t>
            </a:r>
            <a:r>
              <a:rPr lang="sv-SE" sz="1000" dirty="0" err="1">
                <a:latin typeface="Georgia" pitchFamily="18" charset="0"/>
              </a:rPr>
              <a:t>dolor</a:t>
            </a:r>
            <a:r>
              <a:rPr lang="sv-SE" sz="1000" dirty="0">
                <a:latin typeface="Georgia" pitchFamily="18" charset="0"/>
              </a:rPr>
              <a:t> </a:t>
            </a:r>
            <a:r>
              <a:rPr lang="sv-SE" sz="1000" dirty="0" err="1">
                <a:latin typeface="Georgia" pitchFamily="18" charset="0"/>
              </a:rPr>
              <a:t>sit</a:t>
            </a:r>
            <a:r>
              <a:rPr lang="sv-SE" sz="1000" dirty="0">
                <a:latin typeface="Georgia" pitchFamily="18" charset="0"/>
              </a:rPr>
              <a:t> </a:t>
            </a:r>
            <a:r>
              <a:rPr lang="sv-SE" sz="1000" dirty="0" err="1">
                <a:latin typeface="Georgia" pitchFamily="18" charset="0"/>
              </a:rPr>
              <a:t>amet</a:t>
            </a:r>
            <a:r>
              <a:rPr lang="sv-SE" sz="1000" dirty="0">
                <a:latin typeface="Georgia" pitchFamily="18" charset="0"/>
              </a:rPr>
              <a:t>, </a:t>
            </a:r>
            <a:r>
              <a:rPr lang="sv-SE" sz="1000" dirty="0" err="1">
                <a:latin typeface="Georgia" pitchFamily="18" charset="0"/>
              </a:rPr>
              <a:t>consetetur</a:t>
            </a:r>
            <a:r>
              <a:rPr lang="sv-SE" sz="1000" dirty="0">
                <a:latin typeface="Georgia" pitchFamily="18" charset="0"/>
              </a:rPr>
              <a:t> </a:t>
            </a:r>
            <a:r>
              <a:rPr lang="sv-SE" sz="1000" dirty="0" err="1">
                <a:latin typeface="Georgia" pitchFamily="18" charset="0"/>
              </a:rPr>
              <a:t>sadipscing</a:t>
            </a:r>
            <a:r>
              <a:rPr lang="sv-SE" sz="1000" dirty="0">
                <a:latin typeface="Georgia" pitchFamily="18" charset="0"/>
              </a:rPr>
              <a:t> </a:t>
            </a:r>
            <a:r>
              <a:rPr lang="sv-SE" sz="1000" dirty="0" err="1">
                <a:latin typeface="Georgia" pitchFamily="18" charset="0"/>
              </a:rPr>
              <a:t>elitr</a:t>
            </a:r>
            <a:r>
              <a:rPr lang="sv-SE" sz="1000" dirty="0">
                <a:latin typeface="Georgia" pitchFamily="18" charset="0"/>
              </a:rPr>
              <a:t>, sed </a:t>
            </a:r>
            <a:r>
              <a:rPr lang="sv-SE" sz="1000" dirty="0" err="1">
                <a:latin typeface="Georgia" pitchFamily="18" charset="0"/>
              </a:rPr>
              <a:t>diam</a:t>
            </a:r>
            <a:r>
              <a:rPr lang="sv-SE" sz="1000" dirty="0">
                <a:latin typeface="Georgia" pitchFamily="18" charset="0"/>
              </a:rPr>
              <a:t> </a:t>
            </a:r>
            <a:r>
              <a:rPr lang="sv-SE" sz="1000" dirty="0" err="1">
                <a:latin typeface="Georgia" pitchFamily="18" charset="0"/>
              </a:rPr>
              <a:t>nonumy</a:t>
            </a:r>
            <a:r>
              <a:rPr lang="sv-SE" sz="1000" dirty="0">
                <a:latin typeface="Georgia" pitchFamily="18" charset="0"/>
              </a:rPr>
              <a:t> </a:t>
            </a:r>
            <a:r>
              <a:rPr lang="sv-SE" sz="1000" dirty="0" err="1">
                <a:latin typeface="Georgia" pitchFamily="18" charset="0"/>
              </a:rPr>
              <a:t>eirmod</a:t>
            </a:r>
            <a:r>
              <a:rPr lang="sv-SE" sz="1000" dirty="0">
                <a:latin typeface="Georgia" pitchFamily="18" charset="0"/>
              </a:rPr>
              <a:t> </a:t>
            </a:r>
            <a:r>
              <a:rPr lang="sv-SE" sz="1000" dirty="0" err="1">
                <a:latin typeface="Georgia" pitchFamily="18" charset="0"/>
              </a:rPr>
              <a:t>tempor</a:t>
            </a:r>
            <a:r>
              <a:rPr lang="sv-SE" sz="1000" dirty="0">
                <a:latin typeface="Georgia" pitchFamily="18" charset="0"/>
              </a:rPr>
              <a:t> </a:t>
            </a:r>
            <a:r>
              <a:rPr lang="sv-SE" sz="1000" dirty="0" err="1">
                <a:latin typeface="Georgia" pitchFamily="18" charset="0"/>
              </a:rPr>
              <a:t>invidunt</a:t>
            </a:r>
            <a:r>
              <a:rPr lang="sv-SE" sz="1000" dirty="0">
                <a:latin typeface="Georgia" pitchFamily="18" charset="0"/>
              </a:rPr>
              <a:t> ut </a:t>
            </a:r>
            <a:r>
              <a:rPr lang="sv-SE" sz="1000" dirty="0" err="1">
                <a:latin typeface="Georgia" pitchFamily="18" charset="0"/>
              </a:rPr>
              <a:t>labore</a:t>
            </a:r>
            <a:r>
              <a:rPr lang="sv-SE" sz="1000" dirty="0">
                <a:latin typeface="Georgia" pitchFamily="18" charset="0"/>
              </a:rPr>
              <a:t> et </a:t>
            </a:r>
            <a:r>
              <a:rPr lang="sv-SE" sz="1000" dirty="0" err="1">
                <a:latin typeface="Georgia" pitchFamily="18" charset="0"/>
              </a:rPr>
              <a:t>dolore</a:t>
            </a:r>
            <a:r>
              <a:rPr lang="sv-SE" sz="1000" dirty="0">
                <a:latin typeface="Georgia" pitchFamily="18" charset="0"/>
              </a:rPr>
              <a:t> </a:t>
            </a:r>
            <a:r>
              <a:rPr lang="sv-SE" sz="1000" dirty="0" err="1">
                <a:latin typeface="Georgia" pitchFamily="18" charset="0"/>
              </a:rPr>
              <a:t>magna</a:t>
            </a:r>
            <a:r>
              <a:rPr lang="sv-SE" sz="1000" dirty="0">
                <a:latin typeface="Georgia" pitchFamily="18" charset="0"/>
              </a:rPr>
              <a:t> </a:t>
            </a:r>
            <a:r>
              <a:rPr lang="sv-SE" sz="1000" dirty="0" err="1">
                <a:latin typeface="Georgia" pitchFamily="18" charset="0"/>
              </a:rPr>
              <a:t>aliquyam</a:t>
            </a:r>
            <a:r>
              <a:rPr lang="sv-SE" sz="1000" dirty="0">
                <a:latin typeface="Georgia" pitchFamily="18" charset="0"/>
              </a:rPr>
              <a:t> erat, sed </a:t>
            </a:r>
            <a:r>
              <a:rPr lang="sv-SE" sz="1000" dirty="0" err="1">
                <a:latin typeface="Georgia" pitchFamily="18" charset="0"/>
              </a:rPr>
              <a:t>diam</a:t>
            </a:r>
            <a:r>
              <a:rPr lang="sv-SE" sz="1000" dirty="0">
                <a:latin typeface="Georgia" pitchFamily="18" charset="0"/>
              </a:rPr>
              <a:t> </a:t>
            </a:r>
            <a:r>
              <a:rPr lang="sv-SE" sz="1000" dirty="0" err="1">
                <a:latin typeface="Georgia" pitchFamily="18" charset="0"/>
              </a:rPr>
              <a:t>voluptua</a:t>
            </a:r>
            <a:r>
              <a:rPr lang="sv-SE" sz="1000" dirty="0">
                <a:latin typeface="Georgia" pitchFamily="18" charset="0"/>
              </a:rPr>
              <a:t>. At </a:t>
            </a:r>
            <a:r>
              <a:rPr lang="sv-SE" sz="1000" dirty="0" err="1">
                <a:latin typeface="Georgia" pitchFamily="18" charset="0"/>
              </a:rPr>
              <a:t>vero</a:t>
            </a:r>
            <a:r>
              <a:rPr lang="sv-SE" sz="1000" dirty="0">
                <a:latin typeface="Georgia" pitchFamily="18" charset="0"/>
              </a:rPr>
              <a:t> </a:t>
            </a:r>
            <a:r>
              <a:rPr lang="sv-SE" sz="1000" dirty="0" err="1">
                <a:latin typeface="Georgia" pitchFamily="18" charset="0"/>
              </a:rPr>
              <a:t>eos</a:t>
            </a:r>
            <a:r>
              <a:rPr lang="sv-SE" sz="1000" dirty="0">
                <a:latin typeface="Georgia" pitchFamily="18" charset="0"/>
              </a:rPr>
              <a:t> et </a:t>
            </a:r>
            <a:r>
              <a:rPr lang="sv-SE" sz="1000" dirty="0" err="1">
                <a:latin typeface="Georgia" pitchFamily="18" charset="0"/>
              </a:rPr>
              <a:t>accusam</a:t>
            </a:r>
            <a:r>
              <a:rPr lang="sv-SE" sz="1000" dirty="0">
                <a:latin typeface="Georgia" pitchFamily="18" charset="0"/>
              </a:rPr>
              <a:t> et </a:t>
            </a:r>
            <a:r>
              <a:rPr lang="sv-SE" sz="1000" dirty="0" err="1">
                <a:latin typeface="Georgia" pitchFamily="18" charset="0"/>
              </a:rPr>
              <a:t>justo</a:t>
            </a:r>
            <a:r>
              <a:rPr lang="sv-SE" sz="1000" dirty="0">
                <a:latin typeface="Georgia" pitchFamily="18" charset="0"/>
              </a:rPr>
              <a:t> duo </a:t>
            </a:r>
            <a:r>
              <a:rPr lang="sv-SE" sz="1000" dirty="0" err="1">
                <a:latin typeface="Georgia" pitchFamily="18" charset="0"/>
              </a:rPr>
              <a:t>dolores</a:t>
            </a:r>
            <a:r>
              <a:rPr lang="sv-SE" sz="1000" dirty="0">
                <a:latin typeface="Georgia" pitchFamily="18" charset="0"/>
              </a:rPr>
              <a:t> et </a:t>
            </a:r>
            <a:r>
              <a:rPr lang="sv-SE" sz="1000" dirty="0" err="1">
                <a:latin typeface="Georgia" pitchFamily="18" charset="0"/>
              </a:rPr>
              <a:t>ea</a:t>
            </a:r>
            <a:r>
              <a:rPr lang="sv-SE" sz="1000" dirty="0">
                <a:latin typeface="Georgia" pitchFamily="18" charset="0"/>
              </a:rPr>
              <a:t> </a:t>
            </a:r>
            <a:r>
              <a:rPr lang="sv-SE" sz="1000" dirty="0" err="1">
                <a:latin typeface="Georgia" pitchFamily="18" charset="0"/>
              </a:rPr>
              <a:t>rebum</a:t>
            </a:r>
            <a:r>
              <a:rPr lang="sv-SE" sz="1000" dirty="0">
                <a:latin typeface="Georgia" pitchFamily="18" charset="0"/>
              </a:rPr>
              <a:t>. </a:t>
            </a:r>
            <a:r>
              <a:rPr lang="sv-SE" sz="1000" dirty="0" err="1">
                <a:latin typeface="Georgia" pitchFamily="18" charset="0"/>
              </a:rPr>
              <a:t>Stet</a:t>
            </a:r>
            <a:r>
              <a:rPr lang="sv-SE" sz="1000" dirty="0">
                <a:latin typeface="Georgia" pitchFamily="18" charset="0"/>
              </a:rPr>
              <a:t> </a:t>
            </a:r>
            <a:r>
              <a:rPr lang="sv-SE" sz="1000" dirty="0" err="1">
                <a:latin typeface="Georgia" pitchFamily="18" charset="0"/>
              </a:rPr>
              <a:t>clita</a:t>
            </a:r>
            <a:r>
              <a:rPr lang="sv-SE" sz="1000" dirty="0">
                <a:latin typeface="Georgia" pitchFamily="18" charset="0"/>
              </a:rPr>
              <a:t> </a:t>
            </a:r>
            <a:r>
              <a:rPr lang="sv-SE" sz="1000" dirty="0" err="1">
                <a:latin typeface="Georgia" pitchFamily="18" charset="0"/>
              </a:rPr>
              <a:t>kasd</a:t>
            </a:r>
            <a:r>
              <a:rPr lang="sv-SE" sz="1000" dirty="0">
                <a:latin typeface="Georgia" pitchFamily="18" charset="0"/>
              </a:rPr>
              <a:t> </a:t>
            </a:r>
            <a:r>
              <a:rPr lang="sv-SE" sz="1000" dirty="0" err="1">
                <a:latin typeface="Georgia" pitchFamily="18" charset="0"/>
              </a:rPr>
              <a:t>gubergren</a:t>
            </a:r>
            <a:r>
              <a:rPr lang="sv-SE" sz="1000" dirty="0">
                <a:latin typeface="Georgia" pitchFamily="18" charset="0"/>
              </a:rPr>
              <a:t>, no </a:t>
            </a:r>
            <a:r>
              <a:rPr lang="sv-SE" sz="1000" dirty="0" err="1">
                <a:latin typeface="Georgia" pitchFamily="18" charset="0"/>
              </a:rPr>
              <a:t>sea</a:t>
            </a:r>
            <a:r>
              <a:rPr lang="sv-SE" sz="1000" dirty="0">
                <a:latin typeface="Georgia" pitchFamily="18" charset="0"/>
              </a:rPr>
              <a:t> takimata </a:t>
            </a:r>
            <a:r>
              <a:rPr lang="sv-SE" sz="1000" dirty="0" err="1">
                <a:latin typeface="Georgia" pitchFamily="18" charset="0"/>
              </a:rPr>
              <a:t>sanctus</a:t>
            </a:r>
            <a:r>
              <a:rPr lang="sv-SE" sz="1000" dirty="0">
                <a:latin typeface="Georgia" pitchFamily="18" charset="0"/>
              </a:rPr>
              <a:t> est </a:t>
            </a:r>
            <a:r>
              <a:rPr lang="sv-SE" sz="1000" dirty="0" err="1">
                <a:latin typeface="Georgia" pitchFamily="18" charset="0"/>
              </a:rPr>
              <a:t>Lorem</a:t>
            </a:r>
            <a:r>
              <a:rPr lang="sv-SE" sz="1000" dirty="0">
                <a:latin typeface="Georgia" pitchFamily="18" charset="0"/>
              </a:rPr>
              <a:t> </a:t>
            </a:r>
            <a:r>
              <a:rPr lang="sv-SE" sz="1000" dirty="0" err="1" smtClean="0">
                <a:latin typeface="Georgia" pitchFamily="18" charset="0"/>
              </a:rPr>
              <a:t>ipsum</a:t>
            </a:r>
            <a:endParaRPr lang="sv-SE" sz="1000" dirty="0" smtClean="0">
              <a:latin typeface="Georgia" pitchFamily="18" charset="0"/>
            </a:endParaRPr>
          </a:p>
        </p:txBody>
      </p:sp>
      <p:sp>
        <p:nvSpPr>
          <p:cNvPr id="12" name="Pentagon 11"/>
          <p:cNvSpPr/>
          <p:nvPr/>
        </p:nvSpPr>
        <p:spPr>
          <a:xfrm>
            <a:off x="4271677" y="3091526"/>
            <a:ext cx="936104" cy="504056"/>
          </a:xfrm>
          <a:prstGeom prst="homePlate">
            <a:avLst/>
          </a:prstGeom>
          <a:ln>
            <a:tailEnd type="arrow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sv-SE"/>
          </a:p>
        </p:txBody>
      </p:sp>
      <p:sp>
        <p:nvSpPr>
          <p:cNvPr id="13" name="Freeform 12"/>
          <p:cNvSpPr/>
          <p:nvPr/>
        </p:nvSpPr>
        <p:spPr>
          <a:xfrm>
            <a:off x="2279176" y="2013229"/>
            <a:ext cx="675564" cy="362871"/>
          </a:xfrm>
          <a:custGeom>
            <a:avLst/>
            <a:gdLst>
              <a:gd name="connsiteX0" fmla="*/ 675564 w 675564"/>
              <a:gd name="connsiteY0" fmla="*/ 361665 h 362871"/>
              <a:gd name="connsiteX1" fmla="*/ 218364 w 675564"/>
              <a:gd name="connsiteY1" fmla="*/ 307074 h 362871"/>
              <a:gd name="connsiteX2" fmla="*/ 0 w 675564"/>
              <a:gd name="connsiteY2" fmla="*/ 0 h 362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5564" h="362871">
                <a:moveTo>
                  <a:pt x="675564" y="361665"/>
                </a:moveTo>
                <a:cubicBezTo>
                  <a:pt x="503261" y="364508"/>
                  <a:pt x="330958" y="367351"/>
                  <a:pt x="218364" y="307074"/>
                </a:cubicBezTo>
                <a:cubicBezTo>
                  <a:pt x="105770" y="246797"/>
                  <a:pt x="52885" y="123398"/>
                  <a:pt x="0" y="0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4" name="TextBox 13"/>
          <p:cNvSpPr txBox="1"/>
          <p:nvPr/>
        </p:nvSpPr>
        <p:spPr>
          <a:xfrm>
            <a:off x="2915816" y="2222211"/>
            <a:ext cx="7633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400" dirty="0" smtClean="0">
                <a:solidFill>
                  <a:srgbClr val="FF0000"/>
                </a:solidFill>
                <a:latin typeface="Minya Nouvelle" pitchFamily="2" charset="0"/>
              </a:rPr>
              <a:t>default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423805" y="4153644"/>
            <a:ext cx="2388555" cy="1260140"/>
          </a:xfrm>
          <a:prstGeom prst="rect">
            <a:avLst/>
          </a:prstGeom>
          <a:solidFill>
            <a:srgbClr val="FFCCFF"/>
          </a:solidFill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sv-SE"/>
          </a:p>
        </p:txBody>
      </p:sp>
      <p:sp>
        <p:nvSpPr>
          <p:cNvPr id="16" name="Rectangle 15"/>
          <p:cNvSpPr/>
          <p:nvPr/>
        </p:nvSpPr>
        <p:spPr>
          <a:xfrm>
            <a:off x="539552" y="4200684"/>
            <a:ext cx="3528392" cy="116955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div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 </a:t>
            </a:r>
            <a:b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width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200px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 </a:t>
            </a:r>
            <a:endParaRPr lang="en-US" sz="14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height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100px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 </a:t>
            </a:r>
            <a:endParaRPr lang="en-US" sz="14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overflow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scroll; </a:t>
            </a:r>
            <a:r>
              <a:rPr lang="en-US" sz="1400" b="1" dirty="0" smtClean="0">
                <a:solidFill>
                  <a:srgbClr val="517D47"/>
                </a:solidFill>
                <a:latin typeface="Courier New" pitchFamily="49" charset="0"/>
                <a:cs typeface="Courier New" pitchFamily="49" charset="0"/>
              </a:rPr>
              <a:t>/* auto */</a:t>
            </a:r>
          </a:p>
          <a:p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436096" y="4153644"/>
            <a:ext cx="221995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000" dirty="0" err="1">
                <a:latin typeface="Georgia" pitchFamily="18" charset="0"/>
              </a:rPr>
              <a:t>consetetur</a:t>
            </a:r>
            <a:r>
              <a:rPr lang="sv-SE" sz="1000" dirty="0">
                <a:latin typeface="Georgia" pitchFamily="18" charset="0"/>
              </a:rPr>
              <a:t> </a:t>
            </a:r>
            <a:r>
              <a:rPr lang="sv-SE" sz="1000" dirty="0" err="1">
                <a:latin typeface="Georgia" pitchFamily="18" charset="0"/>
              </a:rPr>
              <a:t>sadipscing</a:t>
            </a:r>
            <a:r>
              <a:rPr lang="sv-SE" sz="1000" dirty="0">
                <a:latin typeface="Georgia" pitchFamily="18" charset="0"/>
              </a:rPr>
              <a:t> </a:t>
            </a:r>
            <a:r>
              <a:rPr lang="sv-SE" sz="1000" dirty="0" err="1">
                <a:latin typeface="Georgia" pitchFamily="18" charset="0"/>
              </a:rPr>
              <a:t>elitr</a:t>
            </a:r>
            <a:r>
              <a:rPr lang="sv-SE" sz="1000" dirty="0">
                <a:latin typeface="Georgia" pitchFamily="18" charset="0"/>
              </a:rPr>
              <a:t>, sed </a:t>
            </a:r>
            <a:r>
              <a:rPr lang="sv-SE" sz="1000" dirty="0" err="1">
                <a:latin typeface="Georgia" pitchFamily="18" charset="0"/>
              </a:rPr>
              <a:t>diam</a:t>
            </a:r>
            <a:r>
              <a:rPr lang="sv-SE" sz="1000" dirty="0">
                <a:latin typeface="Georgia" pitchFamily="18" charset="0"/>
              </a:rPr>
              <a:t> </a:t>
            </a:r>
            <a:r>
              <a:rPr lang="sv-SE" sz="1000" dirty="0" err="1">
                <a:latin typeface="Georgia" pitchFamily="18" charset="0"/>
              </a:rPr>
              <a:t>nonumy</a:t>
            </a:r>
            <a:r>
              <a:rPr lang="sv-SE" sz="1000" dirty="0">
                <a:latin typeface="Georgia" pitchFamily="18" charset="0"/>
              </a:rPr>
              <a:t> </a:t>
            </a:r>
            <a:r>
              <a:rPr lang="sv-SE" sz="1000" dirty="0" err="1">
                <a:latin typeface="Georgia" pitchFamily="18" charset="0"/>
              </a:rPr>
              <a:t>eirmod</a:t>
            </a:r>
            <a:r>
              <a:rPr lang="sv-SE" sz="1000" dirty="0">
                <a:latin typeface="Georgia" pitchFamily="18" charset="0"/>
              </a:rPr>
              <a:t> </a:t>
            </a:r>
            <a:r>
              <a:rPr lang="sv-SE" sz="1000" dirty="0" err="1">
                <a:latin typeface="Georgia" pitchFamily="18" charset="0"/>
              </a:rPr>
              <a:t>tempor</a:t>
            </a:r>
            <a:r>
              <a:rPr lang="sv-SE" sz="1000" dirty="0">
                <a:latin typeface="Georgia" pitchFamily="18" charset="0"/>
              </a:rPr>
              <a:t> </a:t>
            </a:r>
            <a:r>
              <a:rPr lang="sv-SE" sz="1000" dirty="0" err="1">
                <a:latin typeface="Georgia" pitchFamily="18" charset="0"/>
              </a:rPr>
              <a:t>invidunt</a:t>
            </a:r>
            <a:r>
              <a:rPr lang="sv-SE" sz="1000" dirty="0">
                <a:latin typeface="Georgia" pitchFamily="18" charset="0"/>
              </a:rPr>
              <a:t> ut </a:t>
            </a:r>
            <a:r>
              <a:rPr lang="sv-SE" sz="1000" dirty="0" err="1">
                <a:latin typeface="Georgia" pitchFamily="18" charset="0"/>
              </a:rPr>
              <a:t>labore</a:t>
            </a:r>
            <a:r>
              <a:rPr lang="sv-SE" sz="1000" dirty="0">
                <a:latin typeface="Georgia" pitchFamily="18" charset="0"/>
              </a:rPr>
              <a:t> et </a:t>
            </a:r>
            <a:r>
              <a:rPr lang="sv-SE" sz="1000" dirty="0" err="1">
                <a:latin typeface="Georgia" pitchFamily="18" charset="0"/>
              </a:rPr>
              <a:t>dolore</a:t>
            </a:r>
            <a:r>
              <a:rPr lang="sv-SE" sz="1000" dirty="0">
                <a:latin typeface="Georgia" pitchFamily="18" charset="0"/>
              </a:rPr>
              <a:t> </a:t>
            </a:r>
            <a:r>
              <a:rPr lang="sv-SE" sz="1000" dirty="0" err="1">
                <a:latin typeface="Georgia" pitchFamily="18" charset="0"/>
              </a:rPr>
              <a:t>magna</a:t>
            </a:r>
            <a:r>
              <a:rPr lang="sv-SE" sz="1000" dirty="0">
                <a:latin typeface="Georgia" pitchFamily="18" charset="0"/>
              </a:rPr>
              <a:t> </a:t>
            </a:r>
            <a:r>
              <a:rPr lang="sv-SE" sz="1000" dirty="0" err="1">
                <a:latin typeface="Georgia" pitchFamily="18" charset="0"/>
              </a:rPr>
              <a:t>aliquyam</a:t>
            </a:r>
            <a:r>
              <a:rPr lang="sv-SE" sz="1000" dirty="0">
                <a:latin typeface="Georgia" pitchFamily="18" charset="0"/>
              </a:rPr>
              <a:t> erat, sed </a:t>
            </a:r>
            <a:r>
              <a:rPr lang="sv-SE" sz="1000" dirty="0" err="1">
                <a:latin typeface="Georgia" pitchFamily="18" charset="0"/>
              </a:rPr>
              <a:t>diam</a:t>
            </a:r>
            <a:r>
              <a:rPr lang="sv-SE" sz="1000" dirty="0">
                <a:latin typeface="Georgia" pitchFamily="18" charset="0"/>
              </a:rPr>
              <a:t> </a:t>
            </a:r>
            <a:r>
              <a:rPr lang="sv-SE" sz="1000" dirty="0" err="1">
                <a:latin typeface="Georgia" pitchFamily="18" charset="0"/>
              </a:rPr>
              <a:t>voluptua</a:t>
            </a:r>
            <a:r>
              <a:rPr lang="sv-SE" sz="1000" dirty="0">
                <a:latin typeface="Georgia" pitchFamily="18" charset="0"/>
              </a:rPr>
              <a:t>. At </a:t>
            </a:r>
            <a:r>
              <a:rPr lang="sv-SE" sz="1000" dirty="0" err="1">
                <a:latin typeface="Georgia" pitchFamily="18" charset="0"/>
              </a:rPr>
              <a:t>vero</a:t>
            </a:r>
            <a:r>
              <a:rPr lang="sv-SE" sz="1000" dirty="0">
                <a:latin typeface="Georgia" pitchFamily="18" charset="0"/>
              </a:rPr>
              <a:t> </a:t>
            </a:r>
            <a:r>
              <a:rPr lang="sv-SE" sz="1000" dirty="0" err="1">
                <a:latin typeface="Georgia" pitchFamily="18" charset="0"/>
              </a:rPr>
              <a:t>eos</a:t>
            </a:r>
            <a:r>
              <a:rPr lang="sv-SE" sz="1000" dirty="0">
                <a:latin typeface="Georgia" pitchFamily="18" charset="0"/>
              </a:rPr>
              <a:t> et </a:t>
            </a:r>
            <a:r>
              <a:rPr lang="sv-SE" sz="1000" dirty="0" err="1">
                <a:latin typeface="Georgia" pitchFamily="18" charset="0"/>
              </a:rPr>
              <a:t>accusam</a:t>
            </a:r>
            <a:r>
              <a:rPr lang="sv-SE" sz="1000" dirty="0">
                <a:latin typeface="Georgia" pitchFamily="18" charset="0"/>
              </a:rPr>
              <a:t> et </a:t>
            </a:r>
            <a:r>
              <a:rPr lang="sv-SE" sz="1000" dirty="0" err="1">
                <a:latin typeface="Georgia" pitchFamily="18" charset="0"/>
              </a:rPr>
              <a:t>justo</a:t>
            </a:r>
            <a:r>
              <a:rPr lang="sv-SE" sz="1000" dirty="0">
                <a:latin typeface="Georgia" pitchFamily="18" charset="0"/>
              </a:rPr>
              <a:t> duo </a:t>
            </a:r>
            <a:r>
              <a:rPr lang="sv-SE" sz="1000" dirty="0" err="1">
                <a:latin typeface="Georgia" pitchFamily="18" charset="0"/>
              </a:rPr>
              <a:t>dolores</a:t>
            </a:r>
            <a:r>
              <a:rPr lang="sv-SE" sz="1000" dirty="0">
                <a:latin typeface="Georgia" pitchFamily="18" charset="0"/>
              </a:rPr>
              <a:t> et </a:t>
            </a:r>
            <a:r>
              <a:rPr lang="sv-SE" sz="1000" dirty="0" err="1">
                <a:latin typeface="Georgia" pitchFamily="18" charset="0"/>
              </a:rPr>
              <a:t>ea</a:t>
            </a:r>
            <a:r>
              <a:rPr lang="sv-SE" sz="1000" dirty="0">
                <a:latin typeface="Georgia" pitchFamily="18" charset="0"/>
              </a:rPr>
              <a:t> </a:t>
            </a:r>
            <a:r>
              <a:rPr lang="sv-SE" sz="1000" dirty="0" err="1">
                <a:latin typeface="Georgia" pitchFamily="18" charset="0"/>
              </a:rPr>
              <a:t>rebum</a:t>
            </a:r>
            <a:r>
              <a:rPr lang="sv-SE" sz="1000" dirty="0">
                <a:latin typeface="Georgia" pitchFamily="18" charset="0"/>
              </a:rPr>
              <a:t>. </a:t>
            </a:r>
            <a:r>
              <a:rPr lang="sv-SE" sz="1000" dirty="0" err="1">
                <a:latin typeface="Georgia" pitchFamily="18" charset="0"/>
              </a:rPr>
              <a:t>Stet</a:t>
            </a:r>
            <a:r>
              <a:rPr lang="sv-SE" sz="1000" dirty="0">
                <a:latin typeface="Georgia" pitchFamily="18" charset="0"/>
              </a:rPr>
              <a:t> </a:t>
            </a:r>
            <a:r>
              <a:rPr lang="sv-SE" sz="1000" dirty="0" err="1">
                <a:latin typeface="Georgia" pitchFamily="18" charset="0"/>
              </a:rPr>
              <a:t>clita</a:t>
            </a:r>
            <a:r>
              <a:rPr lang="sv-SE" sz="1000" dirty="0">
                <a:latin typeface="Georgia" pitchFamily="18" charset="0"/>
              </a:rPr>
              <a:t> </a:t>
            </a:r>
            <a:r>
              <a:rPr lang="sv-SE" sz="1000" dirty="0" err="1">
                <a:latin typeface="Georgia" pitchFamily="18" charset="0"/>
              </a:rPr>
              <a:t>kasd</a:t>
            </a:r>
            <a:r>
              <a:rPr lang="sv-SE" sz="1000" dirty="0">
                <a:latin typeface="Georgia" pitchFamily="18" charset="0"/>
              </a:rPr>
              <a:t> </a:t>
            </a:r>
            <a:r>
              <a:rPr lang="sv-SE" sz="1000" dirty="0" err="1">
                <a:latin typeface="Georgia" pitchFamily="18" charset="0"/>
              </a:rPr>
              <a:t>gubergren</a:t>
            </a:r>
            <a:r>
              <a:rPr lang="sv-SE" sz="1000" dirty="0">
                <a:latin typeface="Georgia" pitchFamily="18" charset="0"/>
              </a:rPr>
              <a:t>, no </a:t>
            </a:r>
            <a:r>
              <a:rPr lang="sv-SE" sz="1000" dirty="0" err="1">
                <a:latin typeface="Georgia" pitchFamily="18" charset="0"/>
              </a:rPr>
              <a:t>sea</a:t>
            </a:r>
            <a:r>
              <a:rPr lang="sv-SE" sz="1000" dirty="0">
                <a:latin typeface="Georgia" pitchFamily="18" charset="0"/>
              </a:rPr>
              <a:t> takimata </a:t>
            </a:r>
            <a:r>
              <a:rPr lang="sv-SE" sz="1000" dirty="0" err="1">
                <a:latin typeface="Georgia" pitchFamily="18" charset="0"/>
              </a:rPr>
              <a:t>sanctus</a:t>
            </a:r>
            <a:r>
              <a:rPr lang="sv-SE" sz="1000" dirty="0">
                <a:latin typeface="Georgia" pitchFamily="18" charset="0"/>
              </a:rPr>
              <a:t> est </a:t>
            </a:r>
            <a:r>
              <a:rPr lang="sv-SE" sz="1000" dirty="0" err="1">
                <a:latin typeface="Georgia" pitchFamily="18" charset="0"/>
              </a:rPr>
              <a:t>Lorem</a:t>
            </a:r>
            <a:r>
              <a:rPr lang="sv-SE" sz="1000" dirty="0">
                <a:latin typeface="Georgia" pitchFamily="18" charset="0"/>
              </a:rPr>
              <a:t> </a:t>
            </a:r>
            <a:r>
              <a:rPr lang="sv-SE" sz="1000" dirty="0" err="1">
                <a:latin typeface="Georgia" pitchFamily="18" charset="0"/>
              </a:rPr>
              <a:t>ipsum</a:t>
            </a:r>
            <a:r>
              <a:rPr lang="sv-SE" sz="1000" dirty="0">
                <a:latin typeface="Georgia" pitchFamily="18" charset="0"/>
              </a:rPr>
              <a:t> </a:t>
            </a:r>
            <a:r>
              <a:rPr lang="sv-SE" sz="1000" dirty="0" err="1">
                <a:latin typeface="Georgia" pitchFamily="18" charset="0"/>
              </a:rPr>
              <a:t>dolor</a:t>
            </a:r>
            <a:r>
              <a:rPr lang="sv-SE" sz="1000" dirty="0">
                <a:latin typeface="Georgia" pitchFamily="18" charset="0"/>
              </a:rPr>
              <a:t> </a:t>
            </a:r>
            <a:r>
              <a:rPr lang="sv-SE" sz="1000" dirty="0" err="1">
                <a:latin typeface="Georgia" pitchFamily="18" charset="0"/>
              </a:rPr>
              <a:t>sit</a:t>
            </a:r>
            <a:r>
              <a:rPr lang="sv-SE" sz="1000" dirty="0">
                <a:latin typeface="Georgia" pitchFamily="18" charset="0"/>
              </a:rPr>
              <a:t> </a:t>
            </a:r>
            <a:r>
              <a:rPr lang="sv-SE" sz="1000" dirty="0" err="1">
                <a:latin typeface="Georgia" pitchFamily="18" charset="0"/>
              </a:rPr>
              <a:t>amet</a:t>
            </a:r>
            <a:r>
              <a:rPr lang="sv-SE" sz="1000" dirty="0">
                <a:latin typeface="Georgia" pitchFamily="18" charset="0"/>
              </a:rPr>
              <a:t>. </a:t>
            </a:r>
            <a:endParaRPr lang="sv-SE" sz="1000" dirty="0" smtClean="0">
              <a:latin typeface="Georgia" pitchFamily="18" charset="0"/>
            </a:endParaRPr>
          </a:p>
        </p:txBody>
      </p:sp>
      <p:sp>
        <p:nvSpPr>
          <p:cNvPr id="18" name="Pentagon 17"/>
          <p:cNvSpPr/>
          <p:nvPr/>
        </p:nvSpPr>
        <p:spPr>
          <a:xfrm>
            <a:off x="4271677" y="4531686"/>
            <a:ext cx="936104" cy="504056"/>
          </a:xfrm>
          <a:prstGeom prst="homePlate">
            <a:avLst/>
          </a:prstGeom>
          <a:ln>
            <a:tailEnd type="arrow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sv-SE"/>
          </a:p>
        </p:txBody>
      </p:sp>
      <p:pic>
        <p:nvPicPr>
          <p:cNvPr id="130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4812" y="4169392"/>
            <a:ext cx="113960" cy="12267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" name="Picture 4" descr="S:\dfm\info\icons\v-collections\v_collections_png\objects_people_industries\128x128\shadow\box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8344" y="409228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4493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0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/>
      <p:bldP spid="12" grpId="0" animBg="1"/>
      <p:bldP spid="15" grpId="0" animBg="1"/>
      <p:bldP spid="16" grpId="0" animBg="1"/>
      <p:bldP spid="17" grpId="0"/>
      <p:bldP spid="18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Synlighet</a:t>
            </a:r>
            <a:endParaRPr lang="sv-SE" dirty="0"/>
          </a:p>
        </p:txBody>
      </p:sp>
      <p:sp>
        <p:nvSpPr>
          <p:cNvPr id="4" name="Rectangle 3"/>
          <p:cNvSpPr/>
          <p:nvPr/>
        </p:nvSpPr>
        <p:spPr>
          <a:xfrm>
            <a:off x="395536" y="2064259"/>
            <a:ext cx="3528392" cy="73866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#two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 </a:t>
            </a:r>
            <a:b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display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none; </a:t>
            </a:r>
          </a:p>
          <a:p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5" name="Rectangle 4"/>
          <p:cNvSpPr/>
          <p:nvPr/>
        </p:nvSpPr>
        <p:spPr>
          <a:xfrm>
            <a:off x="4572000" y="1820947"/>
            <a:ext cx="1872208" cy="361194"/>
          </a:xfrm>
          <a:prstGeom prst="rect">
            <a:avLst/>
          </a:prstGeom>
          <a:ln>
            <a:tailEnd type="arrow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sv-SE" dirty="0" smtClean="0"/>
              <a:t>&lt;div id="</a:t>
            </a:r>
            <a:r>
              <a:rPr lang="sv-SE" dirty="0" err="1" smtClean="0"/>
              <a:t>one</a:t>
            </a:r>
            <a:r>
              <a:rPr lang="sv-SE" dirty="0" smtClean="0"/>
              <a:t>"&gt; </a:t>
            </a:r>
            <a:endParaRPr lang="sv-SE" dirty="0"/>
          </a:p>
        </p:txBody>
      </p:sp>
      <p:sp>
        <p:nvSpPr>
          <p:cNvPr id="6" name="Rectangle 5"/>
          <p:cNvSpPr/>
          <p:nvPr/>
        </p:nvSpPr>
        <p:spPr>
          <a:xfrm>
            <a:off x="4572000" y="2252994"/>
            <a:ext cx="1872208" cy="361194"/>
          </a:xfrm>
          <a:prstGeom prst="rect">
            <a:avLst/>
          </a:prstGeom>
          <a:ln>
            <a:tailEnd type="arrow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sv-SE" dirty="0" smtClean="0"/>
              <a:t>&lt;div id="</a:t>
            </a:r>
            <a:r>
              <a:rPr lang="sv-SE" dirty="0" err="1" smtClean="0"/>
              <a:t>two</a:t>
            </a:r>
            <a:r>
              <a:rPr lang="sv-SE" dirty="0" smtClean="0"/>
              <a:t>"&gt; </a:t>
            </a:r>
            <a:endParaRPr lang="sv-SE" dirty="0"/>
          </a:p>
        </p:txBody>
      </p:sp>
      <p:sp>
        <p:nvSpPr>
          <p:cNvPr id="7" name="Rectangle 6"/>
          <p:cNvSpPr/>
          <p:nvPr/>
        </p:nvSpPr>
        <p:spPr>
          <a:xfrm>
            <a:off x="4572000" y="2685042"/>
            <a:ext cx="1872208" cy="361194"/>
          </a:xfrm>
          <a:prstGeom prst="rect">
            <a:avLst/>
          </a:prstGeom>
          <a:ln>
            <a:tailEnd type="arrow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sv-SE" dirty="0" smtClean="0"/>
              <a:t>&lt;div id="</a:t>
            </a:r>
            <a:r>
              <a:rPr lang="sv-SE" dirty="0" err="1" smtClean="0"/>
              <a:t>three</a:t>
            </a:r>
            <a:r>
              <a:rPr lang="sv-SE" dirty="0" smtClean="0"/>
              <a:t>"&gt; </a:t>
            </a:r>
            <a:endParaRPr lang="sv-SE" dirty="0"/>
          </a:p>
        </p:txBody>
      </p:sp>
      <p:sp>
        <p:nvSpPr>
          <p:cNvPr id="8" name="Rectangle 7"/>
          <p:cNvSpPr/>
          <p:nvPr/>
        </p:nvSpPr>
        <p:spPr>
          <a:xfrm>
            <a:off x="6660232" y="1826610"/>
            <a:ext cx="1872208" cy="361194"/>
          </a:xfrm>
          <a:prstGeom prst="rect">
            <a:avLst/>
          </a:prstGeom>
          <a:ln>
            <a:tailEnd type="arrow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sv-SE" dirty="0" smtClean="0"/>
              <a:t>&lt;div id="</a:t>
            </a:r>
            <a:r>
              <a:rPr lang="sv-SE" dirty="0" err="1" smtClean="0"/>
              <a:t>one</a:t>
            </a:r>
            <a:r>
              <a:rPr lang="sv-SE" dirty="0" smtClean="0"/>
              <a:t>"&gt; </a:t>
            </a:r>
            <a:endParaRPr lang="sv-SE" dirty="0"/>
          </a:p>
        </p:txBody>
      </p:sp>
      <p:sp>
        <p:nvSpPr>
          <p:cNvPr id="10" name="Rectangle 9"/>
          <p:cNvSpPr/>
          <p:nvPr/>
        </p:nvSpPr>
        <p:spPr>
          <a:xfrm>
            <a:off x="6660232" y="2252994"/>
            <a:ext cx="1872208" cy="361194"/>
          </a:xfrm>
          <a:prstGeom prst="rect">
            <a:avLst/>
          </a:prstGeom>
          <a:ln>
            <a:tailEnd type="arrow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sv-SE" dirty="0" smtClean="0"/>
              <a:t>&lt;div id="</a:t>
            </a:r>
            <a:r>
              <a:rPr lang="sv-SE" dirty="0" err="1" smtClean="0"/>
              <a:t>three</a:t>
            </a:r>
            <a:r>
              <a:rPr lang="sv-SE" dirty="0" smtClean="0"/>
              <a:t>"&gt; </a:t>
            </a:r>
            <a:endParaRPr lang="sv-SE" dirty="0"/>
          </a:p>
        </p:txBody>
      </p:sp>
      <p:sp>
        <p:nvSpPr>
          <p:cNvPr id="11" name="TextBox 10"/>
          <p:cNvSpPr txBox="1"/>
          <p:nvPr/>
        </p:nvSpPr>
        <p:spPr>
          <a:xfrm>
            <a:off x="5136832" y="1458861"/>
            <a:ext cx="644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solidFill>
                  <a:srgbClr val="FF0000"/>
                </a:solidFill>
                <a:latin typeface="Minya Nouvelle" pitchFamily="2" charset="0"/>
              </a:rPr>
              <a:t>Före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241912" y="1460444"/>
            <a:ext cx="708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solidFill>
                  <a:srgbClr val="FF0000"/>
                </a:solidFill>
                <a:latin typeface="Minya Nouvelle" pitchFamily="2" charset="0"/>
              </a:rPr>
              <a:t>Efter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95536" y="3989891"/>
            <a:ext cx="3528392" cy="73866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#two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 </a:t>
            </a:r>
            <a:b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visibility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hidden; </a:t>
            </a:r>
          </a:p>
          <a:p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572000" y="3792451"/>
            <a:ext cx="1872208" cy="361194"/>
          </a:xfrm>
          <a:prstGeom prst="rect">
            <a:avLst/>
          </a:prstGeom>
          <a:ln>
            <a:tailEnd type="arrow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sv-SE" dirty="0" smtClean="0"/>
              <a:t>&lt;div id="</a:t>
            </a:r>
            <a:r>
              <a:rPr lang="sv-SE" dirty="0" err="1" smtClean="0"/>
              <a:t>one</a:t>
            </a:r>
            <a:r>
              <a:rPr lang="sv-SE" dirty="0" smtClean="0"/>
              <a:t>"&gt; </a:t>
            </a:r>
            <a:endParaRPr lang="sv-SE" dirty="0"/>
          </a:p>
        </p:txBody>
      </p:sp>
      <p:sp>
        <p:nvSpPr>
          <p:cNvPr id="15" name="Rectangle 14"/>
          <p:cNvSpPr/>
          <p:nvPr/>
        </p:nvSpPr>
        <p:spPr>
          <a:xfrm>
            <a:off x="4572000" y="4224498"/>
            <a:ext cx="1872208" cy="361194"/>
          </a:xfrm>
          <a:prstGeom prst="rect">
            <a:avLst/>
          </a:prstGeom>
          <a:ln>
            <a:tailEnd type="arrow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sv-SE" dirty="0" smtClean="0"/>
              <a:t>&lt;div id="</a:t>
            </a:r>
            <a:r>
              <a:rPr lang="sv-SE" dirty="0" err="1" smtClean="0"/>
              <a:t>two</a:t>
            </a:r>
            <a:r>
              <a:rPr lang="sv-SE" dirty="0" smtClean="0"/>
              <a:t>"&gt; </a:t>
            </a:r>
            <a:endParaRPr lang="sv-SE" dirty="0"/>
          </a:p>
        </p:txBody>
      </p:sp>
      <p:sp>
        <p:nvSpPr>
          <p:cNvPr id="16" name="Rectangle 15"/>
          <p:cNvSpPr/>
          <p:nvPr/>
        </p:nvSpPr>
        <p:spPr>
          <a:xfrm>
            <a:off x="4572000" y="4656546"/>
            <a:ext cx="1872208" cy="361194"/>
          </a:xfrm>
          <a:prstGeom prst="rect">
            <a:avLst/>
          </a:prstGeom>
          <a:ln>
            <a:tailEnd type="arrow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sv-SE" dirty="0" smtClean="0"/>
              <a:t>&lt;div id="</a:t>
            </a:r>
            <a:r>
              <a:rPr lang="sv-SE" dirty="0" err="1" smtClean="0"/>
              <a:t>three</a:t>
            </a:r>
            <a:r>
              <a:rPr lang="sv-SE" dirty="0" smtClean="0"/>
              <a:t>"&gt; </a:t>
            </a:r>
            <a:endParaRPr lang="sv-SE" dirty="0"/>
          </a:p>
        </p:txBody>
      </p:sp>
      <p:sp>
        <p:nvSpPr>
          <p:cNvPr id="17" name="Rectangle 16"/>
          <p:cNvSpPr/>
          <p:nvPr/>
        </p:nvSpPr>
        <p:spPr>
          <a:xfrm>
            <a:off x="6660232" y="3798114"/>
            <a:ext cx="1872208" cy="361194"/>
          </a:xfrm>
          <a:prstGeom prst="rect">
            <a:avLst/>
          </a:prstGeom>
          <a:ln>
            <a:tailEnd type="arrow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sv-SE" dirty="0" smtClean="0"/>
              <a:t>&lt;div id="</a:t>
            </a:r>
            <a:r>
              <a:rPr lang="sv-SE" dirty="0" err="1" smtClean="0"/>
              <a:t>one</a:t>
            </a:r>
            <a:r>
              <a:rPr lang="sv-SE" dirty="0" smtClean="0"/>
              <a:t>"&gt; </a:t>
            </a:r>
            <a:endParaRPr lang="sv-SE" dirty="0"/>
          </a:p>
        </p:txBody>
      </p:sp>
      <p:sp>
        <p:nvSpPr>
          <p:cNvPr id="18" name="Rectangle 17"/>
          <p:cNvSpPr/>
          <p:nvPr/>
        </p:nvSpPr>
        <p:spPr>
          <a:xfrm>
            <a:off x="6660232" y="4655393"/>
            <a:ext cx="1872208" cy="361194"/>
          </a:xfrm>
          <a:prstGeom prst="rect">
            <a:avLst/>
          </a:prstGeom>
          <a:ln>
            <a:tailEnd type="arrow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sv-SE" dirty="0" smtClean="0"/>
              <a:t>&lt;div id="</a:t>
            </a:r>
            <a:r>
              <a:rPr lang="sv-SE" dirty="0" err="1" smtClean="0"/>
              <a:t>three</a:t>
            </a:r>
            <a:r>
              <a:rPr lang="sv-SE" dirty="0" smtClean="0"/>
              <a:t>"&gt; </a:t>
            </a:r>
            <a:endParaRPr lang="sv-SE" dirty="0"/>
          </a:p>
        </p:txBody>
      </p:sp>
      <p:pic>
        <p:nvPicPr>
          <p:cNvPr id="21" name="Picture 4" descr="S:\dfm\info\icons\v-collections\v_collections_png\objects_people_industries\128x128\shadow\box_whit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3221" y="409228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18569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block/</a:t>
            </a:r>
            <a:r>
              <a:rPr lang="sv-SE" dirty="0" err="1" smtClean="0"/>
              <a:t>inline</a:t>
            </a:r>
            <a:endParaRPr lang="sv-SE" dirty="0"/>
          </a:p>
        </p:txBody>
      </p:sp>
      <p:sp>
        <p:nvSpPr>
          <p:cNvPr id="4" name="Rectangle 3"/>
          <p:cNvSpPr/>
          <p:nvPr/>
        </p:nvSpPr>
        <p:spPr>
          <a:xfrm>
            <a:off x="611560" y="1489348"/>
            <a:ext cx="7704856" cy="792088"/>
          </a:xfrm>
          <a:prstGeom prst="rect">
            <a:avLst/>
          </a:prstGeom>
          <a:ln>
            <a:tailEnd type="arrow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" name="Rectangle 4"/>
          <p:cNvSpPr/>
          <p:nvPr/>
        </p:nvSpPr>
        <p:spPr>
          <a:xfrm>
            <a:off x="6228184" y="1631107"/>
            <a:ext cx="1728192" cy="216024"/>
          </a:xfrm>
          <a:prstGeom prst="rect">
            <a:avLst/>
          </a:prstGeom>
          <a:ln>
            <a:tailEnd type="arrow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200" dirty="0" smtClean="0">
                <a:solidFill>
                  <a:schemeClr val="tx1"/>
                </a:solidFill>
              </a:rPr>
              <a:t>&lt;a </a:t>
            </a:r>
            <a:r>
              <a:rPr lang="sv-SE" sz="1200" dirty="0" err="1" smtClean="0">
                <a:solidFill>
                  <a:schemeClr val="tx1"/>
                </a:solidFill>
              </a:rPr>
              <a:t>class</a:t>
            </a:r>
            <a:r>
              <a:rPr lang="sv-SE" sz="1200" dirty="0" smtClean="0">
                <a:solidFill>
                  <a:schemeClr val="tx1"/>
                </a:solidFill>
              </a:rPr>
              <a:t>="</a:t>
            </a:r>
            <a:r>
              <a:rPr lang="sv-SE" sz="1200" dirty="0" err="1" smtClean="0">
                <a:solidFill>
                  <a:schemeClr val="tx1"/>
                </a:solidFill>
              </a:rPr>
              <a:t>menu</a:t>
            </a:r>
            <a:r>
              <a:rPr lang="sv-SE" sz="1200" dirty="0" smtClean="0">
                <a:solidFill>
                  <a:schemeClr val="tx1"/>
                </a:solidFill>
              </a:rPr>
              <a:t>"&gt;</a:t>
            </a:r>
            <a:endParaRPr lang="sv-SE" sz="1200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636071" y="1102689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err="1" smtClean="0">
                <a:solidFill>
                  <a:srgbClr val="FF0000"/>
                </a:solidFill>
                <a:latin typeface="Minya Nouvelle" pitchFamily="2" charset="0"/>
              </a:rPr>
              <a:t>inline</a:t>
            </a:r>
            <a:endParaRPr lang="sv-SE" dirty="0" smtClean="0">
              <a:solidFill>
                <a:srgbClr val="FF0000"/>
              </a:solidFill>
              <a:latin typeface="Minya Nouvelle" pitchFamily="2" charset="0"/>
            </a:endParaRPr>
          </a:p>
        </p:txBody>
      </p:sp>
      <p:sp>
        <p:nvSpPr>
          <p:cNvPr id="7" name="TextBox 6"/>
          <p:cNvSpPr txBox="1"/>
          <p:nvPr/>
        </p:nvSpPr>
        <p:spPr>
          <a:xfrm rot="21191933">
            <a:off x="1043608" y="1057300"/>
            <a:ext cx="766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solidFill>
                  <a:srgbClr val="FF0000"/>
                </a:solidFill>
                <a:latin typeface="Minya Nouvelle" pitchFamily="2" charset="0"/>
              </a:rPr>
              <a:t>block</a:t>
            </a:r>
          </a:p>
        </p:txBody>
      </p:sp>
      <p:sp>
        <p:nvSpPr>
          <p:cNvPr id="8" name="Freeform 7"/>
          <p:cNvSpPr/>
          <p:nvPr/>
        </p:nvSpPr>
        <p:spPr>
          <a:xfrm>
            <a:off x="1487606" y="1250745"/>
            <a:ext cx="750627" cy="700885"/>
          </a:xfrm>
          <a:custGeom>
            <a:avLst/>
            <a:gdLst>
              <a:gd name="connsiteX0" fmla="*/ 0 w 750627"/>
              <a:gd name="connsiteY0" fmla="*/ 134503 h 700885"/>
              <a:gd name="connsiteX1" fmla="*/ 504967 w 750627"/>
              <a:gd name="connsiteY1" fmla="*/ 38968 h 700885"/>
              <a:gd name="connsiteX2" fmla="*/ 750627 w 750627"/>
              <a:gd name="connsiteY2" fmla="*/ 700885 h 700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0627" h="700885">
                <a:moveTo>
                  <a:pt x="0" y="134503"/>
                </a:moveTo>
                <a:cubicBezTo>
                  <a:pt x="189931" y="39537"/>
                  <a:pt x="379863" y="-55429"/>
                  <a:pt x="504967" y="38968"/>
                </a:cubicBezTo>
                <a:cubicBezTo>
                  <a:pt x="630071" y="133365"/>
                  <a:pt x="690349" y="417125"/>
                  <a:pt x="750627" y="700885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9" name="Freeform 8"/>
          <p:cNvSpPr/>
          <p:nvPr/>
        </p:nvSpPr>
        <p:spPr>
          <a:xfrm>
            <a:off x="6236530" y="1209470"/>
            <a:ext cx="487286" cy="489676"/>
          </a:xfrm>
          <a:custGeom>
            <a:avLst/>
            <a:gdLst>
              <a:gd name="connsiteX0" fmla="*/ 487286 w 487286"/>
              <a:gd name="connsiteY0" fmla="*/ 73420 h 489676"/>
              <a:gd name="connsiteX1" fmla="*/ 16438 w 487286"/>
              <a:gd name="connsiteY1" fmla="*/ 32476 h 489676"/>
              <a:gd name="connsiteX2" fmla="*/ 152916 w 487286"/>
              <a:gd name="connsiteY2" fmla="*/ 489676 h 489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87286" h="489676">
                <a:moveTo>
                  <a:pt x="487286" y="73420"/>
                </a:moveTo>
                <a:cubicBezTo>
                  <a:pt x="279726" y="18260"/>
                  <a:pt x="72166" y="-36900"/>
                  <a:pt x="16438" y="32476"/>
                </a:cubicBezTo>
                <a:cubicBezTo>
                  <a:pt x="-39290" y="101852"/>
                  <a:pt x="56813" y="295764"/>
                  <a:pt x="152916" y="489676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0" name="Rectangle 9"/>
          <p:cNvSpPr/>
          <p:nvPr/>
        </p:nvSpPr>
        <p:spPr>
          <a:xfrm>
            <a:off x="2699792" y="2569468"/>
            <a:ext cx="3528392" cy="73866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.menu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 </a:t>
            </a:r>
            <a:b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display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block; </a:t>
            </a:r>
          </a:p>
          <a:p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283968" y="1624417"/>
            <a:ext cx="1728192" cy="216024"/>
          </a:xfrm>
          <a:prstGeom prst="rect">
            <a:avLst/>
          </a:prstGeom>
          <a:ln>
            <a:tailEnd type="arrow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>
              <a:solidFill>
                <a:srgbClr val="0070C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11560" y="3577580"/>
            <a:ext cx="7704856" cy="792088"/>
          </a:xfrm>
          <a:prstGeom prst="rect">
            <a:avLst/>
          </a:prstGeom>
          <a:ln>
            <a:tailEnd type="arrow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3" name="Rectangle 12"/>
          <p:cNvSpPr/>
          <p:nvPr/>
        </p:nvSpPr>
        <p:spPr>
          <a:xfrm>
            <a:off x="645088" y="3973624"/>
            <a:ext cx="7645927" cy="216024"/>
          </a:xfrm>
          <a:prstGeom prst="rect">
            <a:avLst/>
          </a:prstGeom>
          <a:ln>
            <a:tailEnd type="arrow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200" dirty="0" smtClean="0">
                <a:solidFill>
                  <a:schemeClr val="tx1"/>
                </a:solidFill>
              </a:rPr>
              <a:t>&lt;a </a:t>
            </a:r>
            <a:r>
              <a:rPr lang="sv-SE" sz="1200" dirty="0" err="1" smtClean="0">
                <a:solidFill>
                  <a:schemeClr val="tx1"/>
                </a:solidFill>
              </a:rPr>
              <a:t>class</a:t>
            </a:r>
            <a:r>
              <a:rPr lang="sv-SE" sz="1200" dirty="0" smtClean="0">
                <a:solidFill>
                  <a:schemeClr val="tx1"/>
                </a:solidFill>
              </a:rPr>
              <a:t>="</a:t>
            </a:r>
            <a:r>
              <a:rPr lang="sv-SE" sz="1200" dirty="0" err="1" smtClean="0">
                <a:solidFill>
                  <a:schemeClr val="tx1"/>
                </a:solidFill>
              </a:rPr>
              <a:t>menu</a:t>
            </a:r>
            <a:r>
              <a:rPr lang="sv-SE" sz="1200" dirty="0" smtClean="0">
                <a:solidFill>
                  <a:schemeClr val="tx1"/>
                </a:solidFill>
              </a:rPr>
              <a:t>"&gt;</a:t>
            </a:r>
            <a:endParaRPr lang="sv-SE" sz="1200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283968" y="3712649"/>
            <a:ext cx="1728192" cy="216024"/>
          </a:xfrm>
          <a:prstGeom prst="rect">
            <a:avLst/>
          </a:prstGeom>
          <a:ln>
            <a:tailEnd type="arrow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>
              <a:solidFill>
                <a:srgbClr val="0070C0"/>
              </a:solidFill>
            </a:endParaRPr>
          </a:p>
        </p:txBody>
      </p:sp>
      <p:sp>
        <p:nvSpPr>
          <p:cNvPr id="19" name="Freeform 18"/>
          <p:cNvSpPr/>
          <p:nvPr/>
        </p:nvSpPr>
        <p:spPr>
          <a:xfrm>
            <a:off x="4749421" y="2941093"/>
            <a:ext cx="2051380" cy="730155"/>
          </a:xfrm>
          <a:custGeom>
            <a:avLst/>
            <a:gdLst>
              <a:gd name="connsiteX0" fmla="*/ 0 w 2051380"/>
              <a:gd name="connsiteY0" fmla="*/ 0 h 730155"/>
              <a:gd name="connsiteX1" fmla="*/ 1842448 w 2051380"/>
              <a:gd name="connsiteY1" fmla="*/ 129653 h 730155"/>
              <a:gd name="connsiteX2" fmla="*/ 1931158 w 2051380"/>
              <a:gd name="connsiteY2" fmla="*/ 730155 h 7301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51380" h="730155">
                <a:moveTo>
                  <a:pt x="0" y="0"/>
                </a:moveTo>
                <a:cubicBezTo>
                  <a:pt x="760294" y="3980"/>
                  <a:pt x="1520588" y="7961"/>
                  <a:pt x="1842448" y="129653"/>
                </a:cubicBezTo>
                <a:cubicBezTo>
                  <a:pt x="2164308" y="251346"/>
                  <a:pt x="2047733" y="490750"/>
                  <a:pt x="1931158" y="730155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0" name="Rectangle 19"/>
          <p:cNvSpPr/>
          <p:nvPr/>
        </p:nvSpPr>
        <p:spPr>
          <a:xfrm>
            <a:off x="2703855" y="4441676"/>
            <a:ext cx="3528392" cy="73866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.menu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 </a:t>
            </a:r>
            <a:b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display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inline; </a:t>
            </a:r>
          </a:p>
          <a:p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21" name="Freeform 20"/>
          <p:cNvSpPr/>
          <p:nvPr/>
        </p:nvSpPr>
        <p:spPr>
          <a:xfrm>
            <a:off x="5138382" y="2060812"/>
            <a:ext cx="3584281" cy="3049640"/>
          </a:xfrm>
          <a:custGeom>
            <a:avLst/>
            <a:gdLst>
              <a:gd name="connsiteX0" fmla="*/ 0 w 3584281"/>
              <a:gd name="connsiteY0" fmla="*/ 2947916 h 3049640"/>
              <a:gd name="connsiteX1" fmla="*/ 2831911 w 3584281"/>
              <a:gd name="connsiteY1" fmla="*/ 3029803 h 3049640"/>
              <a:gd name="connsiteX2" fmla="*/ 3582537 w 3584281"/>
              <a:gd name="connsiteY2" fmla="*/ 2620370 h 3049640"/>
              <a:gd name="connsiteX3" fmla="*/ 2702257 w 3584281"/>
              <a:gd name="connsiteY3" fmla="*/ 0 h 3049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4281" h="3049640">
                <a:moveTo>
                  <a:pt x="0" y="2947916"/>
                </a:moveTo>
                <a:cubicBezTo>
                  <a:pt x="1117411" y="3016155"/>
                  <a:pt x="2234822" y="3084394"/>
                  <a:pt x="2831911" y="3029803"/>
                </a:cubicBezTo>
                <a:cubicBezTo>
                  <a:pt x="3429000" y="2975212"/>
                  <a:pt x="3604146" y="3125337"/>
                  <a:pt x="3582537" y="2620370"/>
                </a:cubicBezTo>
                <a:cubicBezTo>
                  <a:pt x="3560928" y="2115403"/>
                  <a:pt x="3131592" y="1057701"/>
                  <a:pt x="2702257" y="0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>
              <a:solidFill>
                <a:srgbClr val="FF0000"/>
              </a:solidFill>
            </a:endParaRPr>
          </a:p>
        </p:txBody>
      </p:sp>
      <p:pic>
        <p:nvPicPr>
          <p:cNvPr id="22" name="Picture 4" descr="S:\dfm\info\icons\v-collections\v_collections_png\objects_people_industries\128x128\shadow\box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8344" y="409228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107504" y="5306316"/>
            <a:ext cx="39469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400" dirty="0" smtClean="0">
                <a:latin typeface="Minya Nouvelle" pitchFamily="2" charset="0"/>
              </a:rPr>
              <a:t>Fler värden finns, exempelvis list-item, table</a:t>
            </a:r>
          </a:p>
        </p:txBody>
      </p:sp>
    </p:spTree>
    <p:extLst>
      <p:ext uri="{BB962C8B-B14F-4D97-AF65-F5344CB8AC3E}">
        <p14:creationId xmlns:p14="http://schemas.microsoft.com/office/powerpoint/2010/main" val="16879457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1560" y="265212"/>
            <a:ext cx="7772400" cy="773912"/>
          </a:xfrm>
        </p:spPr>
        <p:txBody>
          <a:bodyPr/>
          <a:lstStyle/>
          <a:p>
            <a:r>
              <a:rPr lang="sv-SE" dirty="0" smtClean="0"/>
              <a:t>Listor</a:t>
            </a:r>
            <a:endParaRPr lang="sv-SE" dirty="0"/>
          </a:p>
        </p:txBody>
      </p:sp>
      <p:pic>
        <p:nvPicPr>
          <p:cNvPr id="133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1417340"/>
            <a:ext cx="2057400" cy="17240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1726902"/>
            <a:ext cx="1190625" cy="11049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Chevron 7"/>
          <p:cNvSpPr/>
          <p:nvPr/>
        </p:nvSpPr>
        <p:spPr>
          <a:xfrm>
            <a:off x="3923928" y="1984693"/>
            <a:ext cx="504056" cy="648072"/>
          </a:xfrm>
          <a:prstGeom prst="chevron">
            <a:avLst/>
          </a:prstGeom>
          <a:ln>
            <a:tailEnd type="arrow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sv-SE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39552" y="3433564"/>
            <a:ext cx="4104456" cy="203132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 err="1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ul</a:t>
            </a:r>
            <a:r>
              <a:rPr lang="en-US" sz="14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 </a:t>
            </a:r>
            <a:b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border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1px solid black; </a:t>
            </a:r>
          </a:p>
          <a:p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border-bottom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none; </a:t>
            </a:r>
          </a:p>
          <a:p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width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200px;</a:t>
            </a:r>
          </a:p>
          <a:p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margin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:0; </a:t>
            </a:r>
            <a:r>
              <a:rPr lang="en-US" sz="14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padding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:0;</a:t>
            </a:r>
          </a:p>
          <a:p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  <a:p>
            <a:r>
              <a:rPr lang="en-US" sz="14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li 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 </a:t>
            </a:r>
            <a:b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list-style-type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none; </a:t>
            </a:r>
            <a:endParaRPr lang="en-US" sz="14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border-bottom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1px solid black; }</a:t>
            </a:r>
          </a:p>
        </p:txBody>
      </p:sp>
      <p:sp>
        <p:nvSpPr>
          <p:cNvPr id="10" name="Rectangle 9"/>
          <p:cNvSpPr/>
          <p:nvPr/>
        </p:nvSpPr>
        <p:spPr>
          <a:xfrm>
            <a:off x="4796408" y="3433563"/>
            <a:ext cx="4104456" cy="203132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li a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 </a:t>
            </a:r>
            <a:b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display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block; </a:t>
            </a:r>
          </a:p>
          <a:p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padding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10px; </a:t>
            </a:r>
          </a:p>
          <a:p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background-color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#9C9;</a:t>
            </a:r>
          </a:p>
          <a:p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color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#EFE;</a:t>
            </a:r>
          </a:p>
          <a:p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  <a:p>
            <a:r>
              <a:rPr lang="en-US" sz="14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li a:hover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 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color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#9C9; </a:t>
            </a:r>
            <a:endParaRPr lang="en-US" sz="14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background-color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#EFE; …}</a:t>
            </a:r>
          </a:p>
        </p:txBody>
      </p:sp>
      <p:pic>
        <p:nvPicPr>
          <p:cNvPr id="16" name="Picture 5" descr="S:\dfm\info\icons\v-collections\v_collections_png\basic_foundation\128x128\shadow\bullet_ball_glass_grey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4408" y="287398"/>
            <a:ext cx="539784" cy="539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5" descr="S:\dfm\info\icons\v-collections\v_collections_png\basic_foundation\128x128\shadow\bullet_ball_glass_grey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4408" y="709692"/>
            <a:ext cx="539784" cy="539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5" descr="S:\dfm\info\icons\v-collections\v_collections_png\basic_foundation\128x128\shadow\bullet_ball_glass_grey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4408" y="1149658"/>
            <a:ext cx="539784" cy="539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 rot="21114502">
            <a:off x="357814" y="2249802"/>
            <a:ext cx="7793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600" dirty="0" err="1" smtClean="0">
                <a:solidFill>
                  <a:srgbClr val="FF0000"/>
                </a:solidFill>
                <a:latin typeface="Minya Nouvelle" pitchFamily="2" charset="0"/>
              </a:rPr>
              <a:t>circle</a:t>
            </a:r>
            <a:endParaRPr lang="sv-SE" sz="1600" dirty="0" smtClean="0">
              <a:solidFill>
                <a:srgbClr val="FF0000"/>
              </a:solidFill>
              <a:latin typeface="Minya Nouvelle" pitchFamily="2" charset="0"/>
            </a:endParaRPr>
          </a:p>
          <a:p>
            <a:r>
              <a:rPr lang="sv-SE" sz="1600" dirty="0" err="1" smtClean="0">
                <a:solidFill>
                  <a:srgbClr val="FF0000"/>
                </a:solidFill>
                <a:latin typeface="Minya Nouvelle" pitchFamily="2" charset="0"/>
              </a:rPr>
              <a:t>disc</a:t>
            </a:r>
            <a:endParaRPr lang="sv-SE" sz="1600" dirty="0" smtClean="0">
              <a:solidFill>
                <a:srgbClr val="FF0000"/>
              </a:solidFill>
              <a:latin typeface="Minya Nouvelle" pitchFamily="2" charset="0"/>
            </a:endParaRPr>
          </a:p>
          <a:p>
            <a:r>
              <a:rPr lang="sv-SE" sz="1600" dirty="0" err="1" smtClean="0">
                <a:solidFill>
                  <a:srgbClr val="FF0000"/>
                </a:solidFill>
                <a:latin typeface="Minya Nouvelle" pitchFamily="2" charset="0"/>
              </a:rPr>
              <a:t>square</a:t>
            </a:r>
            <a:endParaRPr lang="sv-SE" sz="1600" dirty="0" smtClean="0">
              <a:solidFill>
                <a:srgbClr val="FF0000"/>
              </a:solidFill>
              <a:latin typeface="Minya Nouvelle" pitchFamily="2" charset="0"/>
            </a:endParaRPr>
          </a:p>
        </p:txBody>
      </p:sp>
      <p:sp>
        <p:nvSpPr>
          <p:cNvPr id="7" name="Freeform 6"/>
          <p:cNvSpPr/>
          <p:nvPr/>
        </p:nvSpPr>
        <p:spPr>
          <a:xfrm>
            <a:off x="1009364" y="2661721"/>
            <a:ext cx="2965280" cy="2306064"/>
          </a:xfrm>
          <a:custGeom>
            <a:avLst/>
            <a:gdLst>
              <a:gd name="connsiteX0" fmla="*/ 570 w 2965280"/>
              <a:gd name="connsiteY0" fmla="*/ 40536 h 2306064"/>
              <a:gd name="connsiteX1" fmla="*/ 478242 w 2965280"/>
              <a:gd name="connsiteY1" fmla="*/ 74655 h 2306064"/>
              <a:gd name="connsiteX2" fmla="*/ 2907543 w 2965280"/>
              <a:gd name="connsiteY2" fmla="*/ 722924 h 2306064"/>
              <a:gd name="connsiteX3" fmla="*/ 1965848 w 2965280"/>
              <a:gd name="connsiteY3" fmla="*/ 2306064 h 23060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65280" h="2306064">
                <a:moveTo>
                  <a:pt x="570" y="40536"/>
                </a:moveTo>
                <a:cubicBezTo>
                  <a:pt x="-2842" y="730"/>
                  <a:pt x="-6253" y="-39076"/>
                  <a:pt x="478242" y="74655"/>
                </a:cubicBezTo>
                <a:cubicBezTo>
                  <a:pt x="962737" y="188386"/>
                  <a:pt x="2659609" y="351023"/>
                  <a:pt x="2907543" y="722924"/>
                </a:cubicBezTo>
                <a:cubicBezTo>
                  <a:pt x="3155477" y="1094826"/>
                  <a:pt x="2560662" y="1700445"/>
                  <a:pt x="1965848" y="2306064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5918886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6" grpId="0"/>
      <p:bldP spid="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Syntax</a:t>
            </a:r>
            <a:endParaRPr lang="sv-SE" dirty="0"/>
          </a:p>
        </p:txBody>
      </p:sp>
      <p:sp>
        <p:nvSpPr>
          <p:cNvPr id="4" name="Rectangle 3"/>
          <p:cNvSpPr/>
          <p:nvPr/>
        </p:nvSpPr>
        <p:spPr>
          <a:xfrm>
            <a:off x="467544" y="1345332"/>
            <a:ext cx="3911886" cy="138499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 err="1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selektor</a:t>
            </a:r>
            <a:r>
              <a:rPr lang="en-US" sz="12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</a:t>
            </a:r>
            <a:r>
              <a:rPr lang="en-US" sz="1200" b="1" dirty="0" err="1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egenskap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värde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 }</a:t>
            </a:r>
          </a:p>
          <a:p>
            <a:endParaRPr lang="en-US" sz="1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200" b="1" dirty="0" err="1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selektor</a:t>
            </a:r>
            <a:r>
              <a:rPr lang="en-US" sz="1200" b="1" dirty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</a:t>
            </a:r>
            <a:r>
              <a:rPr lang="en-US" sz="1200" b="1" dirty="0" err="1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egenskap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värde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 </a:t>
            </a:r>
            <a:endParaRPr lang="en-US" sz="12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   </a:t>
            </a:r>
            <a:r>
              <a:rPr lang="en-US" sz="1200" b="1" dirty="0" err="1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egenskap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värde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 </a:t>
            </a:r>
          </a:p>
          <a:p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   </a:t>
            </a:r>
            <a:r>
              <a:rPr lang="en-US" sz="1200" b="1" dirty="0" err="1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egenskap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värde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 </a:t>
            </a:r>
          </a:p>
          <a:p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  <a:endParaRPr lang="en-US" sz="1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sz="12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67544" y="3416721"/>
            <a:ext cx="3911886" cy="101566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endParaRPr lang="en-US" sz="1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2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h1 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</a:t>
            </a:r>
            <a:r>
              <a:rPr lang="en-US" sz="12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color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#CDF; </a:t>
            </a:r>
          </a:p>
          <a:p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sz="12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background-color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#9FF; </a:t>
            </a:r>
            <a:endParaRPr lang="en-US" sz="1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  <a:endParaRPr lang="en-US" sz="1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sz="12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75856" y="4201551"/>
            <a:ext cx="1584176" cy="46166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sv-SE" sz="2400" b="1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Testrubrik</a:t>
            </a:r>
          </a:p>
        </p:txBody>
      </p:sp>
      <p:sp>
        <p:nvSpPr>
          <p:cNvPr id="7" name="Freeform 6"/>
          <p:cNvSpPr/>
          <p:nvPr/>
        </p:nvSpPr>
        <p:spPr>
          <a:xfrm>
            <a:off x="3903260" y="3098042"/>
            <a:ext cx="1269241" cy="683024"/>
          </a:xfrm>
          <a:custGeom>
            <a:avLst/>
            <a:gdLst>
              <a:gd name="connsiteX0" fmla="*/ 1269241 w 1269241"/>
              <a:gd name="connsiteY0" fmla="*/ 0 h 683024"/>
              <a:gd name="connsiteX1" fmla="*/ 846161 w 1269241"/>
              <a:gd name="connsiteY1" fmla="*/ 573206 h 683024"/>
              <a:gd name="connsiteX2" fmla="*/ 0 w 1269241"/>
              <a:gd name="connsiteY2" fmla="*/ 682388 h 683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69241" h="683024">
                <a:moveTo>
                  <a:pt x="1269241" y="0"/>
                </a:moveTo>
                <a:cubicBezTo>
                  <a:pt x="1163471" y="229737"/>
                  <a:pt x="1057701" y="459475"/>
                  <a:pt x="846161" y="573206"/>
                </a:cubicBezTo>
                <a:cubicBezTo>
                  <a:pt x="634621" y="686937"/>
                  <a:pt x="317310" y="684662"/>
                  <a:pt x="0" y="682388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8" name="TextBox 7"/>
          <p:cNvSpPr txBox="1"/>
          <p:nvPr/>
        </p:nvSpPr>
        <p:spPr>
          <a:xfrm>
            <a:off x="5190239" y="2843059"/>
            <a:ext cx="32403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smtClean="0">
                <a:latin typeface="Minya Nouvelle" pitchFamily="2" charset="0"/>
              </a:rPr>
              <a:t>Skrivs antingen mellan &lt;style&gt;&lt;/style&gt; eller i en </a:t>
            </a:r>
            <a:r>
              <a:rPr lang="sv-SE" dirty="0" err="1" smtClean="0">
                <a:latin typeface="Minya Nouvelle" pitchFamily="2" charset="0"/>
              </a:rPr>
              <a:t>inlänkad</a:t>
            </a:r>
            <a:r>
              <a:rPr lang="sv-SE" dirty="0" smtClean="0">
                <a:latin typeface="Minya Nouvelle" pitchFamily="2" charset="0"/>
              </a:rPr>
              <a:t> </a:t>
            </a:r>
            <a:r>
              <a:rPr lang="sv-SE" dirty="0" err="1" smtClean="0">
                <a:latin typeface="Minya Nouvelle" pitchFamily="2" charset="0"/>
              </a:rPr>
              <a:t>css-fil</a:t>
            </a:r>
            <a:endParaRPr lang="sv-SE" dirty="0" smtClean="0">
              <a:latin typeface="Minya Nouvelle" pitchFamily="2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48770" y="3105431"/>
            <a:ext cx="1157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latin typeface="Minya Nouvelle" pitchFamily="2" charset="0"/>
              </a:rPr>
              <a:t>Exempel:</a:t>
            </a:r>
          </a:p>
        </p:txBody>
      </p:sp>
      <p:pic>
        <p:nvPicPr>
          <p:cNvPr id="10" name="Picture 2" descr="S:\dfm\info\icons\v-collections\v_collections_png\software_graphics_media\128x128\shadow\palett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0352" y="334426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62" name="Picture 2" descr="S:\dfm\info\icons\v-collections\v_collections_png\software_graphics_media\64x64\shadow\cod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6416" y="1129308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Freeform 12"/>
          <p:cNvSpPr/>
          <p:nvPr/>
        </p:nvSpPr>
        <p:spPr>
          <a:xfrm>
            <a:off x="3336878" y="1149556"/>
            <a:ext cx="2033516" cy="535943"/>
          </a:xfrm>
          <a:custGeom>
            <a:avLst/>
            <a:gdLst>
              <a:gd name="connsiteX0" fmla="*/ 2033516 w 2033516"/>
              <a:gd name="connsiteY0" fmla="*/ 535943 h 535943"/>
              <a:gd name="connsiteX1" fmla="*/ 1071349 w 2033516"/>
              <a:gd name="connsiteY1" fmla="*/ 10504 h 535943"/>
              <a:gd name="connsiteX2" fmla="*/ 0 w 2033516"/>
              <a:gd name="connsiteY2" fmla="*/ 235692 h 535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33516" h="535943">
                <a:moveTo>
                  <a:pt x="2033516" y="535943"/>
                </a:moveTo>
                <a:cubicBezTo>
                  <a:pt x="1721892" y="298244"/>
                  <a:pt x="1410268" y="60546"/>
                  <a:pt x="1071349" y="10504"/>
                </a:cubicBezTo>
                <a:cubicBezTo>
                  <a:pt x="732430" y="-39538"/>
                  <a:pt x="366215" y="98077"/>
                  <a:pt x="0" y="235692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4" name="TextBox 13"/>
          <p:cNvSpPr txBox="1"/>
          <p:nvPr/>
        </p:nvSpPr>
        <p:spPr>
          <a:xfrm rot="20646492">
            <a:off x="5110043" y="1533795"/>
            <a:ext cx="867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solidFill>
                  <a:srgbClr val="FF0000"/>
                </a:solidFill>
                <a:latin typeface="Minya Nouvelle" pitchFamily="2" charset="0"/>
              </a:rPr>
              <a:t>"regel"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39552" y="5008448"/>
            <a:ext cx="8310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Times New Roman"/>
                <a:cs typeface="Times New Roman"/>
              </a:rPr>
              <a:t>“</a:t>
            </a:r>
            <a:r>
              <a:rPr lang="en-US" i="1" dirty="0" err="1" smtClean="0">
                <a:latin typeface="Times New Roman"/>
                <a:cs typeface="Times New Roman"/>
              </a:rPr>
              <a:t>Hämta</a:t>
            </a:r>
            <a:r>
              <a:rPr lang="en-US" i="1" dirty="0" smtClean="0">
                <a:latin typeface="Times New Roman"/>
                <a:cs typeface="Times New Roman"/>
              </a:rPr>
              <a:t> </a:t>
            </a:r>
            <a:r>
              <a:rPr lang="en-US" i="1" dirty="0" err="1" smtClean="0">
                <a:latin typeface="Times New Roman"/>
                <a:cs typeface="Times New Roman"/>
              </a:rPr>
              <a:t>alla</a:t>
            </a:r>
            <a:r>
              <a:rPr lang="en-US" i="1" dirty="0" smtClean="0">
                <a:latin typeface="Times New Roman"/>
                <a:cs typeface="Times New Roman"/>
              </a:rPr>
              <a:t> </a:t>
            </a:r>
            <a:r>
              <a:rPr lang="en-US" b="1" i="1" dirty="0" smtClean="0">
                <a:latin typeface="Times New Roman"/>
                <a:cs typeface="Times New Roman"/>
              </a:rPr>
              <a:t>h1</a:t>
            </a:r>
            <a:r>
              <a:rPr lang="en-US" i="1" dirty="0" smtClean="0">
                <a:latin typeface="Times New Roman"/>
                <a:cs typeface="Times New Roman"/>
              </a:rPr>
              <a:t>-element </a:t>
            </a:r>
            <a:r>
              <a:rPr lang="en-US" i="1" dirty="0" err="1" smtClean="0">
                <a:latin typeface="Times New Roman"/>
                <a:cs typeface="Times New Roman"/>
              </a:rPr>
              <a:t>och</a:t>
            </a:r>
            <a:r>
              <a:rPr lang="en-US" i="1" dirty="0" smtClean="0">
                <a:latin typeface="Times New Roman"/>
                <a:cs typeface="Times New Roman"/>
              </a:rPr>
              <a:t> </a:t>
            </a:r>
            <a:r>
              <a:rPr lang="en-US" i="1" dirty="0" err="1" smtClean="0">
                <a:latin typeface="Times New Roman"/>
                <a:cs typeface="Times New Roman"/>
              </a:rPr>
              <a:t>ändra</a:t>
            </a:r>
            <a:r>
              <a:rPr lang="en-US" i="1" dirty="0" smtClean="0">
                <a:latin typeface="Times New Roman"/>
                <a:cs typeface="Times New Roman"/>
              </a:rPr>
              <a:t> </a:t>
            </a:r>
            <a:r>
              <a:rPr lang="en-US" b="1" i="1" dirty="0" err="1" smtClean="0">
                <a:latin typeface="Times New Roman"/>
                <a:cs typeface="Times New Roman"/>
              </a:rPr>
              <a:t>färgen</a:t>
            </a:r>
            <a:r>
              <a:rPr lang="en-US" i="1" dirty="0" smtClean="0">
                <a:latin typeface="Times New Roman"/>
                <a:cs typeface="Times New Roman"/>
              </a:rPr>
              <a:t> till </a:t>
            </a:r>
            <a:r>
              <a:rPr lang="en-US" b="1" i="1" dirty="0" smtClean="0">
                <a:latin typeface="Times New Roman"/>
                <a:cs typeface="Times New Roman"/>
              </a:rPr>
              <a:t>#CDF</a:t>
            </a:r>
            <a:r>
              <a:rPr lang="en-US" i="1" dirty="0" smtClean="0">
                <a:latin typeface="Times New Roman"/>
                <a:cs typeface="Times New Roman"/>
              </a:rPr>
              <a:t> </a:t>
            </a:r>
            <a:r>
              <a:rPr lang="en-US" i="1" dirty="0" err="1" smtClean="0">
                <a:latin typeface="Times New Roman"/>
                <a:cs typeface="Times New Roman"/>
              </a:rPr>
              <a:t>och</a:t>
            </a:r>
            <a:r>
              <a:rPr lang="en-US" i="1" dirty="0" smtClean="0">
                <a:latin typeface="Times New Roman"/>
                <a:cs typeface="Times New Roman"/>
              </a:rPr>
              <a:t> </a:t>
            </a:r>
            <a:r>
              <a:rPr lang="en-US" b="1" i="1" dirty="0" err="1" smtClean="0">
                <a:latin typeface="Times New Roman"/>
                <a:cs typeface="Times New Roman"/>
              </a:rPr>
              <a:t>bakgrundsfärgen</a:t>
            </a:r>
            <a:r>
              <a:rPr lang="en-US" i="1" dirty="0" smtClean="0">
                <a:latin typeface="Times New Roman"/>
                <a:cs typeface="Times New Roman"/>
              </a:rPr>
              <a:t> till </a:t>
            </a:r>
            <a:r>
              <a:rPr lang="en-US" b="1" i="1" dirty="0" smtClean="0">
                <a:latin typeface="Times New Roman"/>
                <a:cs typeface="Times New Roman"/>
              </a:rPr>
              <a:t>#9FF</a:t>
            </a:r>
            <a:r>
              <a:rPr lang="en-US" i="1" dirty="0" smtClean="0">
                <a:latin typeface="Times New Roman"/>
                <a:cs typeface="Times New Roman"/>
              </a:rPr>
              <a:t>”</a:t>
            </a:r>
            <a:endParaRPr lang="en-US" i="1" dirty="0" smtClean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0509699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b="1" dirty="0" smtClean="0"/>
              <a:t>F09 – CSS, Layout</a:t>
            </a:r>
            <a:endParaRPr lang="sv-SE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395536" y="1201316"/>
            <a:ext cx="400141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800" b="1" dirty="0" smtClean="0">
                <a:latin typeface="Minya Nouvelle" pitchFamily="2" charset="0"/>
              </a:rPr>
              <a:t>Föreläsning 9, HT2012</a:t>
            </a:r>
          </a:p>
          <a:p>
            <a:r>
              <a:rPr lang="sv-SE" sz="2800" dirty="0" smtClean="0">
                <a:latin typeface="Minya Nouvelle" pitchFamily="2" charset="0"/>
              </a:rPr>
              <a:t>CSS, Layout</a:t>
            </a:r>
          </a:p>
        </p:txBody>
      </p:sp>
      <p:sp>
        <p:nvSpPr>
          <p:cNvPr id="3" name="Rectangle 2"/>
          <p:cNvSpPr/>
          <p:nvPr/>
        </p:nvSpPr>
        <p:spPr>
          <a:xfrm>
            <a:off x="179512" y="4585692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sv-SE" b="1" dirty="0">
                <a:latin typeface="Minya Nouvelle" pitchFamily="2" charset="0"/>
              </a:rPr>
              <a:t>Kurser:</a:t>
            </a:r>
          </a:p>
          <a:p>
            <a:r>
              <a:rPr lang="sv-SE" dirty="0">
                <a:latin typeface="Minya Nouvelle" pitchFamily="2" charset="0"/>
              </a:rPr>
              <a:t>Webbteknisk introduktion </a:t>
            </a:r>
            <a:r>
              <a:rPr lang="sv-SE" dirty="0" smtClean="0">
                <a:latin typeface="Minya Nouvelle" pitchFamily="2" charset="0"/>
              </a:rPr>
              <a:t>1IK415</a:t>
            </a:r>
            <a:endParaRPr lang="sv-SE" dirty="0">
              <a:latin typeface="Minya Nouvelle" pitchFamily="2" charset="0"/>
            </a:endParaRPr>
          </a:p>
        </p:txBody>
      </p:sp>
      <p:pic>
        <p:nvPicPr>
          <p:cNvPr id="115714" name="Picture 2" descr="C:\Dropbox\Avatar\Avatar228x22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2785492"/>
            <a:ext cx="2088232" cy="2088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156176" y="4887347"/>
            <a:ext cx="2088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sv-SE" dirty="0" smtClean="0">
                <a:latin typeface="Minya Nouvelle" pitchFamily="2" charset="0"/>
              </a:rPr>
              <a:t>Johan Leitet</a:t>
            </a:r>
          </a:p>
        </p:txBody>
      </p:sp>
    </p:spTree>
    <p:extLst>
      <p:ext uri="{BB962C8B-B14F-4D97-AF65-F5344CB8AC3E}">
        <p14:creationId xmlns:p14="http://schemas.microsoft.com/office/powerpoint/2010/main" val="15915954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b="1" dirty="0" smtClean="0"/>
              <a:t>F09 – CSS, Layout</a:t>
            </a:r>
            <a:endParaRPr lang="sv-SE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1403648" y="1378601"/>
            <a:ext cx="2678938" cy="48320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800" b="1" dirty="0" smtClean="0">
                <a:latin typeface="Minya Nouvelle" pitchFamily="2" charset="0"/>
              </a:rPr>
              <a:t>Dagens agenda</a:t>
            </a:r>
          </a:p>
          <a:p>
            <a:endParaRPr lang="sv-SE" sz="2800" dirty="0" smtClean="0">
              <a:latin typeface="Minya Nouvelle" pitchFamily="2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sv-SE" dirty="0" smtClean="0">
                <a:latin typeface="Minya Nouvelle" pitchFamily="2" charset="0"/>
              </a:rPr>
              <a:t>Layout med CSS</a:t>
            </a:r>
          </a:p>
          <a:p>
            <a:pPr marL="285750" indent="-285750">
              <a:buFont typeface="Arial" charset="0"/>
              <a:buChar char="•"/>
            </a:pPr>
            <a:r>
              <a:rPr lang="sv-SE" dirty="0" smtClean="0">
                <a:latin typeface="Minya Nouvelle" pitchFamily="2" charset="0"/>
              </a:rPr>
              <a:t>Struktur</a:t>
            </a:r>
          </a:p>
          <a:p>
            <a:pPr marL="285750" indent="-285750">
              <a:buFont typeface="Arial" charset="0"/>
              <a:buChar char="•"/>
            </a:pPr>
            <a:r>
              <a:rPr lang="sv-SE" dirty="0" smtClean="0">
                <a:latin typeface="Minya Nouvelle" pitchFamily="2" charset="0"/>
              </a:rPr>
              <a:t>Float/</a:t>
            </a:r>
            <a:r>
              <a:rPr lang="sv-SE" dirty="0" err="1" smtClean="0">
                <a:latin typeface="Minya Nouvelle" pitchFamily="2" charset="0"/>
              </a:rPr>
              <a:t>clear</a:t>
            </a:r>
            <a:endParaRPr lang="sv-SE" dirty="0" smtClean="0">
              <a:latin typeface="Minya Nouvelle" pitchFamily="2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sv-SE" dirty="0" smtClean="0">
                <a:latin typeface="Minya Nouvelle" pitchFamily="2" charset="0"/>
              </a:rPr>
              <a:t>Positionering</a:t>
            </a:r>
            <a:br>
              <a:rPr lang="sv-SE" dirty="0" smtClean="0">
                <a:latin typeface="Minya Nouvelle" pitchFamily="2" charset="0"/>
              </a:rPr>
            </a:br>
            <a:r>
              <a:rPr lang="sv-SE" dirty="0" smtClean="0">
                <a:latin typeface="Minya Nouvelle" pitchFamily="2" charset="0"/>
              </a:rPr>
              <a:t>- Absolut</a:t>
            </a:r>
            <a:br>
              <a:rPr lang="sv-SE" dirty="0" smtClean="0">
                <a:latin typeface="Minya Nouvelle" pitchFamily="2" charset="0"/>
              </a:rPr>
            </a:br>
            <a:r>
              <a:rPr lang="sv-SE" dirty="0" smtClean="0">
                <a:latin typeface="Minya Nouvelle" pitchFamily="2" charset="0"/>
              </a:rPr>
              <a:t>- Relativ</a:t>
            </a:r>
            <a:br>
              <a:rPr lang="sv-SE" dirty="0" smtClean="0">
                <a:latin typeface="Minya Nouvelle" pitchFamily="2" charset="0"/>
              </a:rPr>
            </a:br>
            <a:r>
              <a:rPr lang="sv-SE" dirty="0" smtClean="0">
                <a:latin typeface="Minya Nouvelle" pitchFamily="2" charset="0"/>
              </a:rPr>
              <a:t>- Fixerad</a:t>
            </a:r>
          </a:p>
          <a:p>
            <a:pPr marL="285750" indent="-285750">
              <a:buFont typeface="Arial" charset="0"/>
              <a:buChar char="•"/>
            </a:pPr>
            <a:endParaRPr lang="sv-SE" dirty="0" smtClean="0">
              <a:latin typeface="Minya Nouvelle" pitchFamily="2" charset="0"/>
            </a:endParaRPr>
          </a:p>
          <a:p>
            <a:pPr marL="285750" indent="-285750">
              <a:buFont typeface="Arial" charset="0"/>
              <a:buChar char="•"/>
            </a:pPr>
            <a:endParaRPr lang="sv-SE" dirty="0" smtClean="0">
              <a:latin typeface="Minya Nouvelle" pitchFamily="2" charset="0"/>
            </a:endParaRPr>
          </a:p>
          <a:p>
            <a:pPr marL="285750" indent="-285750">
              <a:buFont typeface="Arial" charset="0"/>
              <a:buChar char="•"/>
            </a:pPr>
            <a:endParaRPr lang="sv-SE" dirty="0" smtClean="0">
              <a:latin typeface="Minya Nouvelle" pitchFamily="2" charset="0"/>
            </a:endParaRPr>
          </a:p>
          <a:p>
            <a:pPr marL="285750" indent="-285750">
              <a:buFont typeface="Arial" charset="0"/>
              <a:buChar char="•"/>
            </a:pPr>
            <a:endParaRPr lang="sv-SE" dirty="0" smtClean="0">
              <a:latin typeface="Minya Nouvelle" pitchFamily="2" charset="0"/>
            </a:endParaRPr>
          </a:p>
          <a:p>
            <a:pPr marL="285750" indent="-285750">
              <a:buFont typeface="Arial" charset="0"/>
              <a:buChar char="•"/>
            </a:pPr>
            <a:endParaRPr lang="sv-SE" dirty="0" smtClean="0">
              <a:latin typeface="Minya Nouvelle" pitchFamily="2" charset="0"/>
            </a:endParaRPr>
          </a:p>
          <a:p>
            <a:pPr marL="285750" indent="-285750">
              <a:buFont typeface="Arial" charset="0"/>
              <a:buChar char="•"/>
            </a:pPr>
            <a:endParaRPr lang="sv-SE" dirty="0" smtClean="0">
              <a:latin typeface="Minya Nouvelle" pitchFamily="2" charset="0"/>
            </a:endParaRPr>
          </a:p>
          <a:p>
            <a:pPr marL="285750" indent="-285750">
              <a:buFont typeface="Arial" charset="0"/>
              <a:buChar char="•"/>
            </a:pPr>
            <a:endParaRPr lang="sv-SE" dirty="0" smtClean="0">
              <a:latin typeface="Minya Nouvelle" pitchFamily="2" charset="0"/>
            </a:endParaRPr>
          </a:p>
        </p:txBody>
      </p:sp>
      <p:pic>
        <p:nvPicPr>
          <p:cNvPr id="5" name="Picture 4" descr="S:\dfm\info\icons\v-collections\v_collections_png\basic_foundation\256x256\shadow\scroll_preference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6296" y="265212"/>
            <a:ext cx="1656184" cy="1656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042" name="Picture 2" descr="S:\dfm\info\icons\v-collections\v_collections_png\software_graphics_media\256x256\shadow\palett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2137420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6130" name="Picture 2" descr="L:\WorkSpace\tstjo\Icons\v_collection_png\128x128\shadow\front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7096" y="3356619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32838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53"/>
          <p:cNvSpPr/>
          <p:nvPr/>
        </p:nvSpPr>
        <p:spPr>
          <a:xfrm>
            <a:off x="4716016" y="1585156"/>
            <a:ext cx="4176464" cy="2808312"/>
          </a:xfrm>
          <a:prstGeom prst="rect">
            <a:avLst/>
          </a:prstGeom>
          <a:ln>
            <a:tailEnd type="arrow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sv-SE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Layout med CSS, del 1</a:t>
            </a:r>
            <a:endParaRPr lang="sv-SE" dirty="0"/>
          </a:p>
        </p:txBody>
      </p:sp>
      <p:sp>
        <p:nvSpPr>
          <p:cNvPr id="41" name="Rectangle 40"/>
          <p:cNvSpPr/>
          <p:nvPr/>
        </p:nvSpPr>
        <p:spPr>
          <a:xfrm>
            <a:off x="5573216" y="1785528"/>
            <a:ext cx="2743200" cy="24384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42" name="Rectangle 41"/>
          <p:cNvSpPr/>
          <p:nvPr/>
        </p:nvSpPr>
        <p:spPr>
          <a:xfrm>
            <a:off x="5649416" y="1861728"/>
            <a:ext cx="2590800" cy="3048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43" name="Rectangle 42"/>
          <p:cNvSpPr/>
          <p:nvPr/>
        </p:nvSpPr>
        <p:spPr>
          <a:xfrm>
            <a:off x="7630616" y="2242728"/>
            <a:ext cx="609600" cy="16002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44" name="Rectangle 43"/>
          <p:cNvSpPr/>
          <p:nvPr/>
        </p:nvSpPr>
        <p:spPr>
          <a:xfrm>
            <a:off x="5649416" y="2242728"/>
            <a:ext cx="304800" cy="16002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45" name="Rectangle 44"/>
          <p:cNvSpPr/>
          <p:nvPr/>
        </p:nvSpPr>
        <p:spPr>
          <a:xfrm>
            <a:off x="6030416" y="2242728"/>
            <a:ext cx="1524000" cy="16002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46" name="Rectangle 45"/>
          <p:cNvSpPr/>
          <p:nvPr/>
        </p:nvSpPr>
        <p:spPr>
          <a:xfrm>
            <a:off x="5649416" y="3919128"/>
            <a:ext cx="2590800" cy="2286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5" name="Rectangle 54"/>
          <p:cNvSpPr/>
          <p:nvPr/>
        </p:nvSpPr>
        <p:spPr>
          <a:xfrm>
            <a:off x="251520" y="1585156"/>
            <a:ext cx="4176464" cy="2808312"/>
          </a:xfrm>
          <a:prstGeom prst="rect">
            <a:avLst/>
          </a:prstGeom>
          <a:ln>
            <a:tailEnd type="arrow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sv-SE"/>
          </a:p>
        </p:txBody>
      </p:sp>
      <p:sp>
        <p:nvSpPr>
          <p:cNvPr id="56" name="Rectangle 55"/>
          <p:cNvSpPr/>
          <p:nvPr/>
        </p:nvSpPr>
        <p:spPr>
          <a:xfrm>
            <a:off x="323528" y="1686528"/>
            <a:ext cx="4032448" cy="26111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7" name="Rectangle 56"/>
          <p:cNvSpPr/>
          <p:nvPr/>
        </p:nvSpPr>
        <p:spPr>
          <a:xfrm>
            <a:off x="395536" y="1770112"/>
            <a:ext cx="3888432" cy="3048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 smtClean="0"/>
              <a:t>top</a:t>
            </a:r>
            <a:endParaRPr lang="sv-SE" dirty="0"/>
          </a:p>
        </p:txBody>
      </p:sp>
      <p:sp>
        <p:nvSpPr>
          <p:cNvPr id="58" name="Rectangle 57"/>
          <p:cNvSpPr/>
          <p:nvPr/>
        </p:nvSpPr>
        <p:spPr>
          <a:xfrm>
            <a:off x="395536" y="3278040"/>
            <a:ext cx="3888432" cy="44178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 err="1" smtClean="0"/>
              <a:t>sidebar</a:t>
            </a:r>
            <a:endParaRPr lang="sv-SE" dirty="0"/>
          </a:p>
        </p:txBody>
      </p:sp>
      <p:sp>
        <p:nvSpPr>
          <p:cNvPr id="59" name="Rectangle 58"/>
          <p:cNvSpPr/>
          <p:nvPr/>
        </p:nvSpPr>
        <p:spPr>
          <a:xfrm>
            <a:off x="395536" y="2163863"/>
            <a:ext cx="3888432" cy="37830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 smtClean="0"/>
              <a:t>navigation</a:t>
            </a:r>
            <a:endParaRPr lang="sv-SE" dirty="0"/>
          </a:p>
        </p:txBody>
      </p:sp>
      <p:sp>
        <p:nvSpPr>
          <p:cNvPr id="60" name="Rectangle 59"/>
          <p:cNvSpPr/>
          <p:nvPr/>
        </p:nvSpPr>
        <p:spPr>
          <a:xfrm>
            <a:off x="395536" y="2598405"/>
            <a:ext cx="3888432" cy="59183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 err="1" smtClean="0"/>
              <a:t>content</a:t>
            </a:r>
            <a:endParaRPr lang="sv-SE" dirty="0"/>
          </a:p>
        </p:txBody>
      </p:sp>
      <p:sp>
        <p:nvSpPr>
          <p:cNvPr id="61" name="Rectangle 60"/>
          <p:cNvSpPr/>
          <p:nvPr/>
        </p:nvSpPr>
        <p:spPr>
          <a:xfrm>
            <a:off x="395536" y="3803362"/>
            <a:ext cx="3888432" cy="39499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 err="1" smtClean="0"/>
              <a:t>footer</a:t>
            </a:r>
            <a:endParaRPr lang="sv-SE" dirty="0"/>
          </a:p>
        </p:txBody>
      </p:sp>
      <p:sp>
        <p:nvSpPr>
          <p:cNvPr id="63" name="Curved Down Arrow 62"/>
          <p:cNvSpPr/>
          <p:nvPr/>
        </p:nvSpPr>
        <p:spPr>
          <a:xfrm>
            <a:off x="3313155" y="1126125"/>
            <a:ext cx="2260061" cy="432048"/>
          </a:xfrm>
          <a:prstGeom prst="curvedDownArrow">
            <a:avLst/>
          </a:prstGeom>
          <a:ln>
            <a:tailEnd type="none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sv-S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27390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Rectangle 3"/>
          <p:cNvSpPr/>
          <p:nvPr/>
        </p:nvSpPr>
        <p:spPr>
          <a:xfrm>
            <a:off x="2051720" y="1785528"/>
            <a:ext cx="4176464" cy="2808312"/>
          </a:xfrm>
          <a:prstGeom prst="rect">
            <a:avLst/>
          </a:prstGeom>
          <a:ln>
            <a:tailEnd type="arrow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sv-SE" dirty="0"/>
          </a:p>
        </p:txBody>
      </p:sp>
      <p:sp>
        <p:nvSpPr>
          <p:cNvPr id="5" name="Rectangle 4"/>
          <p:cNvSpPr/>
          <p:nvPr/>
        </p:nvSpPr>
        <p:spPr>
          <a:xfrm>
            <a:off x="2908920" y="1985900"/>
            <a:ext cx="2743200" cy="24384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" name="Rectangle 5"/>
          <p:cNvSpPr/>
          <p:nvPr/>
        </p:nvSpPr>
        <p:spPr>
          <a:xfrm>
            <a:off x="2985120" y="2062100"/>
            <a:ext cx="2590800" cy="3048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 err="1" smtClean="0"/>
              <a:t>header</a:t>
            </a:r>
            <a:endParaRPr lang="sv-SE" dirty="0"/>
          </a:p>
        </p:txBody>
      </p:sp>
      <p:sp>
        <p:nvSpPr>
          <p:cNvPr id="8" name="Rectangle 7"/>
          <p:cNvSpPr/>
          <p:nvPr/>
        </p:nvSpPr>
        <p:spPr>
          <a:xfrm>
            <a:off x="2985120" y="2443100"/>
            <a:ext cx="304800" cy="16002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9" name="Rectangle 8"/>
          <p:cNvSpPr/>
          <p:nvPr/>
        </p:nvSpPr>
        <p:spPr>
          <a:xfrm>
            <a:off x="3366120" y="2443100"/>
            <a:ext cx="2209800" cy="16002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 err="1" smtClean="0"/>
              <a:t>content</a:t>
            </a:r>
            <a:endParaRPr lang="sv-SE" dirty="0"/>
          </a:p>
        </p:txBody>
      </p:sp>
      <p:sp>
        <p:nvSpPr>
          <p:cNvPr id="10" name="Rectangle 9"/>
          <p:cNvSpPr/>
          <p:nvPr/>
        </p:nvSpPr>
        <p:spPr>
          <a:xfrm>
            <a:off x="2985120" y="4119500"/>
            <a:ext cx="2590800" cy="2286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 err="1" smtClean="0"/>
              <a:t>footer</a:t>
            </a:r>
            <a:endParaRPr lang="sv-SE" dirty="0"/>
          </a:p>
        </p:txBody>
      </p:sp>
      <p:sp>
        <p:nvSpPr>
          <p:cNvPr id="11" name="Freeform 10"/>
          <p:cNvSpPr/>
          <p:nvPr/>
        </p:nvSpPr>
        <p:spPr>
          <a:xfrm flipH="1">
            <a:off x="3084394" y="2902353"/>
            <a:ext cx="551502" cy="441348"/>
          </a:xfrm>
          <a:custGeom>
            <a:avLst/>
            <a:gdLst>
              <a:gd name="connsiteX0" fmla="*/ 0 w 764275"/>
              <a:gd name="connsiteY0" fmla="*/ 441348 h 441348"/>
              <a:gd name="connsiteX1" fmla="*/ 211541 w 764275"/>
              <a:gd name="connsiteY1" fmla="*/ 38740 h 441348"/>
              <a:gd name="connsiteX2" fmla="*/ 764275 w 764275"/>
              <a:gd name="connsiteY2" fmla="*/ 38740 h 4413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64275" h="441348">
                <a:moveTo>
                  <a:pt x="0" y="441348"/>
                </a:moveTo>
                <a:cubicBezTo>
                  <a:pt x="42081" y="273594"/>
                  <a:pt x="84162" y="105841"/>
                  <a:pt x="211541" y="38740"/>
                </a:cubicBezTo>
                <a:cubicBezTo>
                  <a:pt x="338920" y="-28361"/>
                  <a:pt x="551597" y="5189"/>
                  <a:pt x="764275" y="38740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2" name="TextBox 11"/>
          <p:cNvSpPr txBox="1"/>
          <p:nvPr/>
        </p:nvSpPr>
        <p:spPr>
          <a:xfrm>
            <a:off x="3298048" y="3348505"/>
            <a:ext cx="10470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400" dirty="0" smtClean="0">
                <a:solidFill>
                  <a:srgbClr val="FF0000"/>
                </a:solidFill>
                <a:latin typeface="Minya Nouvelle" pitchFamily="2" charset="0"/>
              </a:rPr>
              <a:t>navigation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003702" y="3189684"/>
            <a:ext cx="9669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400" dirty="0" smtClean="0">
                <a:solidFill>
                  <a:srgbClr val="FF0000"/>
                </a:solidFill>
                <a:latin typeface="Minya Nouvelle" pitchFamily="2" charset="0"/>
              </a:rPr>
              <a:t>container</a:t>
            </a:r>
          </a:p>
        </p:txBody>
      </p:sp>
      <p:sp>
        <p:nvSpPr>
          <p:cNvPr id="14" name="Freeform 13"/>
          <p:cNvSpPr/>
          <p:nvPr/>
        </p:nvSpPr>
        <p:spPr>
          <a:xfrm>
            <a:off x="2349387" y="2707582"/>
            <a:ext cx="557586" cy="465522"/>
          </a:xfrm>
          <a:custGeom>
            <a:avLst/>
            <a:gdLst>
              <a:gd name="connsiteX0" fmla="*/ 134506 w 557586"/>
              <a:gd name="connsiteY0" fmla="*/ 465522 h 465522"/>
              <a:gd name="connsiteX1" fmla="*/ 25323 w 557586"/>
              <a:gd name="connsiteY1" fmla="*/ 28794 h 465522"/>
              <a:gd name="connsiteX2" fmla="*/ 557586 w 557586"/>
              <a:gd name="connsiteY2" fmla="*/ 42442 h 465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57586" h="465522">
                <a:moveTo>
                  <a:pt x="134506" y="465522"/>
                </a:moveTo>
                <a:cubicBezTo>
                  <a:pt x="44658" y="282414"/>
                  <a:pt x="-45190" y="99307"/>
                  <a:pt x="25323" y="28794"/>
                </a:cubicBezTo>
                <a:cubicBezTo>
                  <a:pt x="95836" y="-41719"/>
                  <a:pt x="474562" y="39030"/>
                  <a:pt x="557586" y="42442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3744233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En bra början</a:t>
            </a:r>
            <a:endParaRPr lang="sv-SE" dirty="0"/>
          </a:p>
        </p:txBody>
      </p:sp>
      <p:sp>
        <p:nvSpPr>
          <p:cNvPr id="5" name="Rectangle 4"/>
          <p:cNvSpPr/>
          <p:nvPr/>
        </p:nvSpPr>
        <p:spPr>
          <a:xfrm>
            <a:off x="323528" y="1129308"/>
            <a:ext cx="3911886" cy="4324261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&lt;body&gt;</a:t>
            </a:r>
            <a:endParaRPr lang="en-US" sz="1100" b="1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&lt;div </a:t>
            </a:r>
            <a:r>
              <a:rPr lang="en-US" sz="11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id</a:t>
            </a:r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1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"container"</a:t>
            </a:r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&gt;</a:t>
            </a:r>
          </a:p>
          <a:p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&lt;</a:t>
            </a:r>
            <a:r>
              <a:rPr lang="en-US" sz="11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div </a:t>
            </a:r>
            <a:r>
              <a:rPr lang="en-US" sz="11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id</a:t>
            </a:r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1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"top"</a:t>
            </a:r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&gt;</a:t>
            </a:r>
            <a:endParaRPr lang="en-US" sz="1100" b="1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1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  &lt;h1&gt;</a:t>
            </a:r>
            <a:r>
              <a:rPr lang="en-US" sz="11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Våra</a:t>
            </a:r>
            <a:r>
              <a:rPr lang="en-US" sz="11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1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produkter</a:t>
            </a:r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&lt;/h1&gt;</a:t>
            </a:r>
            <a:endParaRPr lang="en-US" sz="1100" b="1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&lt;/</a:t>
            </a:r>
            <a:r>
              <a:rPr lang="en-US" sz="11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div&gt;</a:t>
            </a:r>
            <a:endParaRPr lang="en-US" sz="11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sz="1100" b="1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1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&lt;div </a:t>
            </a:r>
            <a:r>
              <a:rPr lang="en-US" sz="11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id</a:t>
            </a:r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1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"navigation"</a:t>
            </a:r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&gt;</a:t>
            </a:r>
          </a:p>
          <a:p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  &lt;</a:t>
            </a:r>
            <a:r>
              <a:rPr lang="en-US" sz="11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ul</a:t>
            </a:r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&gt;</a:t>
            </a:r>
          </a:p>
          <a:p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    &lt;li&gt;&lt;a </a:t>
            </a:r>
            <a:r>
              <a:rPr lang="en-US" sz="11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href</a:t>
            </a:r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1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"#"</a:t>
            </a:r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sz="11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Start</a:t>
            </a:r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&lt;/a&gt;&lt;/li&gt;</a:t>
            </a:r>
          </a:p>
          <a:p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sz="11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&lt;li&gt;&lt;a </a:t>
            </a:r>
            <a:r>
              <a:rPr lang="en-US" sz="11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href</a:t>
            </a:r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1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"#"</a:t>
            </a:r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sz="11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Produkter</a:t>
            </a:r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&lt;/</a:t>
            </a:r>
            <a:r>
              <a:rPr lang="en-US" sz="11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a&gt;&lt;/li&gt;	</a:t>
            </a:r>
          </a:p>
          <a:p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  &lt;/</a:t>
            </a:r>
            <a:r>
              <a:rPr lang="en-US" sz="11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ul</a:t>
            </a:r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&gt;</a:t>
            </a:r>
            <a:endParaRPr lang="en-US" sz="1100" b="1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1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&lt;/div&gt;</a:t>
            </a:r>
            <a:endParaRPr lang="en-US" sz="1100" b="1" dirty="0" smtClean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sz="1100" b="1" dirty="0" smtClean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1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&lt;div </a:t>
            </a:r>
            <a:r>
              <a:rPr lang="en-US" sz="11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id</a:t>
            </a:r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1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"content"</a:t>
            </a:r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&gt;</a:t>
            </a:r>
            <a:endParaRPr lang="en-US" sz="1100" b="1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1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&lt;p&gt;</a:t>
            </a:r>
            <a:r>
              <a:rPr lang="en-US" sz="11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Här</a:t>
            </a:r>
            <a:r>
              <a:rPr lang="en-US" sz="11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1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kommer</a:t>
            </a:r>
            <a:r>
              <a:rPr lang="en-US" sz="11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1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innehållet</a:t>
            </a:r>
            <a:r>
              <a:rPr lang="en-US" sz="11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/p&gt;</a:t>
            </a:r>
            <a:endParaRPr lang="en-US" sz="1100" b="1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&lt;/</a:t>
            </a:r>
            <a:r>
              <a:rPr lang="en-US" sz="11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div&gt;</a:t>
            </a:r>
          </a:p>
          <a:p>
            <a:endParaRPr lang="en-US" sz="1100" b="1" dirty="0" smtClean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&lt;</a:t>
            </a:r>
            <a:r>
              <a:rPr lang="en-US" sz="11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div </a:t>
            </a:r>
            <a:r>
              <a:rPr lang="en-US" sz="11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id</a:t>
            </a:r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1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"sidebar"</a:t>
            </a:r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&gt;</a:t>
            </a:r>
            <a:endParaRPr lang="en-US" sz="1100" b="1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1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1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p&gt;</a:t>
            </a:r>
            <a:r>
              <a:rPr lang="en-US" sz="11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Kolumn</a:t>
            </a:r>
            <a:r>
              <a:rPr lang="en-US" sz="11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/</a:t>
            </a:r>
            <a:r>
              <a:rPr lang="en-US" sz="11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p&gt;</a:t>
            </a:r>
          </a:p>
          <a:p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1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&lt;/div</a:t>
            </a:r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&gt;</a:t>
            </a:r>
          </a:p>
          <a:p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1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&lt;div </a:t>
            </a:r>
            <a:r>
              <a:rPr lang="en-US" sz="11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id</a:t>
            </a:r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1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"footer"</a:t>
            </a:r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&gt;</a:t>
            </a:r>
            <a:endParaRPr lang="en-US" sz="1100" b="1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1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1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&lt;p</a:t>
            </a:r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sz="11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&amp;copy; Ellen Nu&lt;</a:t>
            </a:r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/</a:t>
            </a:r>
            <a:r>
              <a:rPr lang="en-US" sz="11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p&gt;</a:t>
            </a:r>
          </a:p>
          <a:p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1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&lt;/div&gt;</a:t>
            </a:r>
          </a:p>
          <a:p>
            <a:r>
              <a:rPr lang="en-US" sz="11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&lt;/div&gt;</a:t>
            </a:r>
            <a:endParaRPr lang="en-US" sz="1100" b="1" dirty="0" smtClean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1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&lt;/body&gt;</a:t>
            </a:r>
            <a:endParaRPr lang="en-US" sz="1200" b="1" dirty="0" smtClean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716016" y="1686528"/>
            <a:ext cx="4176464" cy="2808312"/>
          </a:xfrm>
          <a:prstGeom prst="rect">
            <a:avLst/>
          </a:prstGeom>
          <a:ln>
            <a:tailEnd type="arrow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sv-SE"/>
          </a:p>
        </p:txBody>
      </p:sp>
      <p:sp>
        <p:nvSpPr>
          <p:cNvPr id="7" name="Rectangle 6"/>
          <p:cNvSpPr/>
          <p:nvPr/>
        </p:nvSpPr>
        <p:spPr>
          <a:xfrm>
            <a:off x="4788024" y="1787900"/>
            <a:ext cx="4032448" cy="26111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8" name="Rectangle 7"/>
          <p:cNvSpPr/>
          <p:nvPr/>
        </p:nvSpPr>
        <p:spPr>
          <a:xfrm>
            <a:off x="4860032" y="1871484"/>
            <a:ext cx="3888432" cy="3048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 smtClean="0"/>
              <a:t>top</a:t>
            </a:r>
            <a:endParaRPr lang="sv-SE" dirty="0"/>
          </a:p>
        </p:txBody>
      </p:sp>
      <p:sp>
        <p:nvSpPr>
          <p:cNvPr id="9" name="Rectangle 8"/>
          <p:cNvSpPr/>
          <p:nvPr/>
        </p:nvSpPr>
        <p:spPr>
          <a:xfrm>
            <a:off x="4860032" y="3379412"/>
            <a:ext cx="3888432" cy="44178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 err="1" smtClean="0"/>
              <a:t>sidebar</a:t>
            </a:r>
            <a:endParaRPr lang="sv-SE" dirty="0"/>
          </a:p>
        </p:txBody>
      </p:sp>
      <p:sp>
        <p:nvSpPr>
          <p:cNvPr id="10" name="Rectangle 9"/>
          <p:cNvSpPr/>
          <p:nvPr/>
        </p:nvSpPr>
        <p:spPr>
          <a:xfrm>
            <a:off x="4860032" y="2265235"/>
            <a:ext cx="3888432" cy="37830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 smtClean="0"/>
              <a:t>navigation</a:t>
            </a:r>
            <a:endParaRPr lang="sv-SE" dirty="0"/>
          </a:p>
        </p:txBody>
      </p:sp>
      <p:sp>
        <p:nvSpPr>
          <p:cNvPr id="11" name="Rectangle 10"/>
          <p:cNvSpPr/>
          <p:nvPr/>
        </p:nvSpPr>
        <p:spPr>
          <a:xfrm>
            <a:off x="4860032" y="2699777"/>
            <a:ext cx="3888432" cy="59183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 err="1" smtClean="0"/>
              <a:t>content</a:t>
            </a:r>
            <a:endParaRPr lang="sv-SE" dirty="0"/>
          </a:p>
        </p:txBody>
      </p:sp>
      <p:sp>
        <p:nvSpPr>
          <p:cNvPr id="12" name="Rectangle 11"/>
          <p:cNvSpPr/>
          <p:nvPr/>
        </p:nvSpPr>
        <p:spPr>
          <a:xfrm>
            <a:off x="4860032" y="3904734"/>
            <a:ext cx="3888432" cy="39499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 err="1" smtClean="0"/>
              <a:t>footer</a:t>
            </a:r>
            <a:endParaRPr lang="sv-SE" dirty="0"/>
          </a:p>
        </p:txBody>
      </p:sp>
      <p:sp>
        <p:nvSpPr>
          <p:cNvPr id="13" name="Freeform 12"/>
          <p:cNvSpPr/>
          <p:nvPr/>
        </p:nvSpPr>
        <p:spPr>
          <a:xfrm>
            <a:off x="1931158" y="1071423"/>
            <a:ext cx="3145668" cy="736905"/>
          </a:xfrm>
          <a:custGeom>
            <a:avLst/>
            <a:gdLst>
              <a:gd name="connsiteX0" fmla="*/ 0 w 3145668"/>
              <a:gd name="connsiteY0" fmla="*/ 266058 h 736905"/>
              <a:gd name="connsiteX1" fmla="*/ 2681785 w 3145668"/>
              <a:gd name="connsiteY1" fmla="*/ 20398 h 736905"/>
              <a:gd name="connsiteX2" fmla="*/ 3125338 w 3145668"/>
              <a:gd name="connsiteY2" fmla="*/ 736905 h 736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45668" h="736905">
                <a:moveTo>
                  <a:pt x="0" y="266058"/>
                </a:moveTo>
                <a:cubicBezTo>
                  <a:pt x="1080447" y="103991"/>
                  <a:pt x="2160895" y="-58076"/>
                  <a:pt x="2681785" y="20398"/>
                </a:cubicBezTo>
                <a:cubicBezTo>
                  <a:pt x="3202675" y="98872"/>
                  <a:pt x="3164006" y="417888"/>
                  <a:pt x="3125338" y="736905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4" name="TextBox 13"/>
          <p:cNvSpPr txBox="1"/>
          <p:nvPr/>
        </p:nvSpPr>
        <p:spPr>
          <a:xfrm>
            <a:off x="4788024" y="4729708"/>
            <a:ext cx="41044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smtClean="0">
                <a:latin typeface="Minya Nouvelle" pitchFamily="2" charset="0"/>
              </a:rPr>
              <a:t>* Vi kommer senare att lägga till en "</a:t>
            </a:r>
            <a:r>
              <a:rPr lang="sv-SE" dirty="0" err="1" smtClean="0">
                <a:latin typeface="Minya Nouvelle" pitchFamily="2" charset="0"/>
              </a:rPr>
              <a:t>wrapper</a:t>
            </a:r>
            <a:r>
              <a:rPr lang="sv-SE" dirty="0" smtClean="0">
                <a:latin typeface="Minya Nouvelle" pitchFamily="2" charset="0"/>
              </a:rPr>
              <a:t>" kring </a:t>
            </a:r>
            <a:r>
              <a:rPr lang="sv-SE" dirty="0" err="1" smtClean="0">
                <a:latin typeface="Minya Nouvelle" pitchFamily="2" charset="0"/>
              </a:rPr>
              <a:t>content</a:t>
            </a:r>
            <a:endParaRPr lang="sv-SE" dirty="0" smtClean="0">
              <a:latin typeface="Minya Nouvell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66183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Float</a:t>
            </a:r>
            <a:endParaRPr lang="sv-SE" dirty="0"/>
          </a:p>
        </p:txBody>
      </p:sp>
      <p:grpSp>
        <p:nvGrpSpPr>
          <p:cNvPr id="4" name="Group 4"/>
          <p:cNvGrpSpPr>
            <a:grpSpLocks/>
          </p:cNvGrpSpPr>
          <p:nvPr/>
        </p:nvGrpSpPr>
        <p:grpSpPr bwMode="auto">
          <a:xfrm>
            <a:off x="612973" y="1562075"/>
            <a:ext cx="2787650" cy="1927225"/>
            <a:chOff x="295" y="981"/>
            <a:chExt cx="1756" cy="1214"/>
          </a:xfrm>
        </p:grpSpPr>
        <p:pic>
          <p:nvPicPr>
            <p:cNvPr id="5" name="Picture 5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95" y="981"/>
              <a:ext cx="1756" cy="1214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6" name="Rectangle 6"/>
            <p:cNvSpPr>
              <a:spLocks noChangeArrowheads="1"/>
            </p:cNvSpPr>
            <p:nvPr/>
          </p:nvSpPr>
          <p:spPr bwMode="auto">
            <a:xfrm>
              <a:off x="439" y="1162"/>
              <a:ext cx="465" cy="462"/>
            </a:xfrm>
            <a:prstGeom prst="rect">
              <a:avLst/>
            </a:prstGeom>
            <a:noFill/>
            <a:ln w="28575" algn="ctr">
              <a:solidFill>
                <a:srgbClr val="FF0000"/>
              </a:solidFill>
              <a:prstDash val="dash"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sv-SE"/>
            </a:p>
          </p:txBody>
        </p:sp>
      </p:grpSp>
      <p:grpSp>
        <p:nvGrpSpPr>
          <p:cNvPr id="7" name="Group 7"/>
          <p:cNvGrpSpPr>
            <a:grpSpLocks/>
          </p:cNvGrpSpPr>
          <p:nvPr/>
        </p:nvGrpSpPr>
        <p:grpSpPr bwMode="auto">
          <a:xfrm>
            <a:off x="2124273" y="2065312"/>
            <a:ext cx="2859087" cy="2033588"/>
            <a:chOff x="1474" y="1344"/>
            <a:chExt cx="1801" cy="1281"/>
          </a:xfrm>
        </p:grpSpPr>
        <p:pic>
          <p:nvPicPr>
            <p:cNvPr id="8" name="Picture 8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474" y="1344"/>
              <a:ext cx="1801" cy="1281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9" name="Rectangle 9"/>
            <p:cNvSpPr>
              <a:spLocks noChangeArrowheads="1"/>
            </p:cNvSpPr>
            <p:nvPr/>
          </p:nvSpPr>
          <p:spPr bwMode="auto">
            <a:xfrm>
              <a:off x="1701" y="1501"/>
              <a:ext cx="499" cy="355"/>
            </a:xfrm>
            <a:prstGeom prst="rect">
              <a:avLst/>
            </a:prstGeom>
            <a:noFill/>
            <a:ln w="28575" algn="ctr">
              <a:solidFill>
                <a:srgbClr val="FF0000"/>
              </a:solidFill>
              <a:prstDash val="dash"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sv-SE"/>
            </a:p>
          </p:txBody>
        </p:sp>
      </p:grpSp>
      <p:grpSp>
        <p:nvGrpSpPr>
          <p:cNvPr id="10" name="Group 10"/>
          <p:cNvGrpSpPr>
            <a:grpSpLocks/>
          </p:cNvGrpSpPr>
          <p:nvPr/>
        </p:nvGrpSpPr>
        <p:grpSpPr bwMode="auto">
          <a:xfrm>
            <a:off x="3780035" y="1346175"/>
            <a:ext cx="2590800" cy="2025650"/>
            <a:chOff x="2653" y="981"/>
            <a:chExt cx="1632" cy="1276"/>
          </a:xfrm>
        </p:grpSpPr>
        <p:pic>
          <p:nvPicPr>
            <p:cNvPr id="11" name="Picture 11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653" y="981"/>
              <a:ext cx="1632" cy="1276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12" name="Rectangle 12"/>
            <p:cNvSpPr>
              <a:spLocks noChangeArrowheads="1"/>
            </p:cNvSpPr>
            <p:nvPr/>
          </p:nvSpPr>
          <p:spPr bwMode="auto">
            <a:xfrm>
              <a:off x="3462" y="1159"/>
              <a:ext cx="806" cy="817"/>
            </a:xfrm>
            <a:prstGeom prst="rect">
              <a:avLst/>
            </a:prstGeom>
            <a:noFill/>
            <a:ln w="28575" algn="ctr">
              <a:solidFill>
                <a:srgbClr val="FF0000"/>
              </a:solidFill>
              <a:prstDash val="dash"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sv-SE"/>
            </a:p>
          </p:txBody>
        </p:sp>
      </p:grpSp>
      <p:grpSp>
        <p:nvGrpSpPr>
          <p:cNvPr id="13" name="Group 13"/>
          <p:cNvGrpSpPr>
            <a:grpSpLocks/>
          </p:cNvGrpSpPr>
          <p:nvPr/>
        </p:nvGrpSpPr>
        <p:grpSpPr bwMode="auto">
          <a:xfrm>
            <a:off x="5653285" y="2641575"/>
            <a:ext cx="2951163" cy="2016125"/>
            <a:chOff x="3470" y="1661"/>
            <a:chExt cx="1859" cy="1270"/>
          </a:xfrm>
        </p:grpSpPr>
        <p:pic>
          <p:nvPicPr>
            <p:cNvPr id="14" name="Picture 14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3470" y="1661"/>
              <a:ext cx="1831" cy="1231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15" name="Rectangle 15"/>
            <p:cNvSpPr>
              <a:spLocks noChangeArrowheads="1"/>
            </p:cNvSpPr>
            <p:nvPr/>
          </p:nvSpPr>
          <p:spPr bwMode="auto">
            <a:xfrm>
              <a:off x="4921" y="1706"/>
              <a:ext cx="408" cy="1225"/>
            </a:xfrm>
            <a:prstGeom prst="rect">
              <a:avLst/>
            </a:prstGeom>
            <a:noFill/>
            <a:ln w="28575" algn="ctr">
              <a:solidFill>
                <a:srgbClr val="FF0000"/>
              </a:solidFill>
              <a:prstDash val="dash"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sv-SE"/>
            </a:p>
          </p:txBody>
        </p:sp>
        <p:sp>
          <p:nvSpPr>
            <p:cNvPr id="16" name="Rectangle 16"/>
            <p:cNvSpPr>
              <a:spLocks noChangeArrowheads="1"/>
            </p:cNvSpPr>
            <p:nvPr/>
          </p:nvSpPr>
          <p:spPr bwMode="auto">
            <a:xfrm>
              <a:off x="3470" y="2069"/>
              <a:ext cx="514" cy="755"/>
            </a:xfrm>
            <a:prstGeom prst="rect">
              <a:avLst/>
            </a:prstGeom>
            <a:noFill/>
            <a:ln w="28575" algn="ctr">
              <a:solidFill>
                <a:srgbClr val="FF0000"/>
              </a:solidFill>
              <a:prstDash val="dash"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sv-SE"/>
            </a:p>
          </p:txBody>
        </p:sp>
      </p:grpSp>
      <p:pic>
        <p:nvPicPr>
          <p:cNvPr id="135170" name="Picture 2" descr="L:\WorkSpace\tstjo\Icons\v_collection_png\128x128\shadow\text_rich_marked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0352" y="307835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21814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Float</a:t>
            </a:r>
            <a:endParaRPr lang="sv-SE" dirty="0"/>
          </a:p>
        </p:txBody>
      </p:sp>
      <p:sp>
        <p:nvSpPr>
          <p:cNvPr id="5" name="Rectangle 13"/>
          <p:cNvSpPr>
            <a:spLocks noChangeArrowheads="1"/>
          </p:cNvSpPr>
          <p:nvPr/>
        </p:nvSpPr>
        <p:spPr bwMode="auto">
          <a:xfrm>
            <a:off x="4355852" y="1201316"/>
            <a:ext cx="4392612" cy="1332000"/>
          </a:xfrm>
          <a:prstGeom prst="rect">
            <a:avLst/>
          </a:prstGeom>
          <a:solidFill>
            <a:schemeClr val="bg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anchor="ctr">
            <a:spAutoFit/>
          </a:bodyPr>
          <a:lstStyle/>
          <a:p>
            <a:endParaRPr lang="sv-SE"/>
          </a:p>
        </p:txBody>
      </p:sp>
      <p:sp>
        <p:nvSpPr>
          <p:cNvPr id="6" name="Text Box 14"/>
          <p:cNvSpPr txBox="1">
            <a:spLocks noChangeArrowheads="1"/>
          </p:cNvSpPr>
          <p:nvPr/>
        </p:nvSpPr>
        <p:spPr bwMode="auto">
          <a:xfrm>
            <a:off x="4427289" y="1870670"/>
            <a:ext cx="4321175" cy="6463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tabLst>
                <a:tab pos="1524000" algn="l"/>
              </a:tabLst>
            </a:pP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Epsum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factori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non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deposit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quid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pro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quo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hic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escorol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.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Olypian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quarrels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et gorilla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congolium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sic ad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nauseum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. Souvlaki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ignitus</a:t>
            </a:r>
            <a:endParaRPr lang="sv-SE" sz="1200" dirty="0">
              <a:solidFill>
                <a:schemeClr val="tx2"/>
              </a:solidFill>
              <a:latin typeface="Verdana" pitchFamily="34" charset="0"/>
            </a:endParaRPr>
          </a:p>
        </p:txBody>
      </p:sp>
      <p:sp>
        <p:nvSpPr>
          <p:cNvPr id="7" name="Rectangle 15"/>
          <p:cNvSpPr>
            <a:spLocks noChangeArrowheads="1"/>
          </p:cNvSpPr>
          <p:nvPr/>
        </p:nvSpPr>
        <p:spPr bwMode="auto">
          <a:xfrm>
            <a:off x="4427289" y="1245457"/>
            <a:ext cx="1512888" cy="6477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anchor="ctr">
            <a:spAutoFit/>
          </a:bodyPr>
          <a:lstStyle/>
          <a:p>
            <a:endParaRPr lang="sv-SE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4355282" y="2602662"/>
            <a:ext cx="4392612" cy="1332000"/>
          </a:xfrm>
          <a:prstGeom prst="rect">
            <a:avLst/>
          </a:prstGeom>
          <a:solidFill>
            <a:schemeClr val="bg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anchor="ctr">
            <a:spAutoFit/>
          </a:bodyPr>
          <a:lstStyle/>
          <a:p>
            <a:endParaRPr lang="sv-SE"/>
          </a:p>
        </p:txBody>
      </p:sp>
      <p:sp>
        <p:nvSpPr>
          <p:cNvPr id="15" name="Text Box 14"/>
          <p:cNvSpPr txBox="1">
            <a:spLocks noChangeArrowheads="1"/>
          </p:cNvSpPr>
          <p:nvPr/>
        </p:nvSpPr>
        <p:spPr bwMode="auto">
          <a:xfrm>
            <a:off x="4426718" y="2697545"/>
            <a:ext cx="4321175" cy="120032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tabLst>
                <a:tab pos="1524000" algn="l"/>
              </a:tabLst>
            </a:pP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	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Epsum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factori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non </a:t>
            </a:r>
            <a:r>
              <a:rPr lang="sv-SE" sz="1200" dirty="0" err="1" smtClean="0">
                <a:solidFill>
                  <a:schemeClr val="tx2"/>
                </a:solidFill>
                <a:latin typeface="Verdana" pitchFamily="34" charset="0"/>
              </a:rPr>
              <a:t>deposit</a:t>
            </a:r>
            <a:r>
              <a:rPr lang="sv-SE" sz="1200" dirty="0" smtClean="0">
                <a:solidFill>
                  <a:schemeClr val="tx2"/>
                </a:solidFill>
                <a:latin typeface="Verdana" pitchFamily="34" charset="0"/>
              </a:rPr>
              <a:t> </a:t>
            </a:r>
            <a:r>
              <a:rPr lang="sv-SE" sz="1200" dirty="0" err="1" smtClean="0">
                <a:solidFill>
                  <a:schemeClr val="tx2"/>
                </a:solidFill>
                <a:latin typeface="Verdana" pitchFamily="34" charset="0"/>
              </a:rPr>
              <a:t>quid</a:t>
            </a:r>
            <a:r>
              <a:rPr lang="sv-SE" sz="1200" dirty="0" smtClean="0">
                <a:solidFill>
                  <a:schemeClr val="tx2"/>
                </a:solidFill>
                <a:latin typeface="Verdana" pitchFamily="34" charset="0"/>
              </a:rPr>
              <a:t/>
            </a:r>
            <a:br>
              <a:rPr lang="sv-SE" sz="1200" dirty="0" smtClean="0">
                <a:solidFill>
                  <a:schemeClr val="tx2"/>
                </a:solidFill>
                <a:latin typeface="Verdana" pitchFamily="34" charset="0"/>
              </a:rPr>
            </a:br>
            <a:r>
              <a:rPr lang="sv-SE" sz="1200" dirty="0" smtClean="0">
                <a:solidFill>
                  <a:schemeClr val="tx2"/>
                </a:solidFill>
                <a:latin typeface="Verdana" pitchFamily="34" charset="0"/>
              </a:rPr>
              <a:t>	pro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quo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hic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escorol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. 	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Olypian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quarrels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et gorilla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congolium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sic ad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nauseum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. Souvlaki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ignitus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carborundum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e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pluribus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unum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.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Defacto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lingo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est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igpay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atinlay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.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Marquee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selectus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non.</a:t>
            </a:r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4426719" y="2646803"/>
            <a:ext cx="1512888" cy="6477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anchor="ctr">
            <a:spAutoFit/>
          </a:bodyPr>
          <a:lstStyle/>
          <a:p>
            <a:endParaRPr lang="sv-SE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4355282" y="3995054"/>
            <a:ext cx="4392612" cy="1332000"/>
          </a:xfrm>
          <a:prstGeom prst="rect">
            <a:avLst/>
          </a:prstGeom>
          <a:solidFill>
            <a:schemeClr val="bg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anchor="ctr">
            <a:spAutoFit/>
          </a:bodyPr>
          <a:lstStyle/>
          <a:p>
            <a:endParaRPr lang="sv-SE"/>
          </a:p>
        </p:txBody>
      </p:sp>
      <p:sp>
        <p:nvSpPr>
          <p:cNvPr id="18" name="Text Box 14"/>
          <p:cNvSpPr txBox="1">
            <a:spLocks noChangeArrowheads="1"/>
          </p:cNvSpPr>
          <p:nvPr/>
        </p:nvSpPr>
        <p:spPr bwMode="auto">
          <a:xfrm>
            <a:off x="4426719" y="4081636"/>
            <a:ext cx="4321175" cy="120032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tabLst>
                <a:tab pos="1524000" algn="l"/>
              </a:tabLst>
            </a:pPr>
            <a:r>
              <a:rPr lang="sv-SE" sz="1200" dirty="0" err="1" smtClean="0">
                <a:solidFill>
                  <a:schemeClr val="tx2"/>
                </a:solidFill>
                <a:latin typeface="Verdana" pitchFamily="34" charset="0"/>
              </a:rPr>
              <a:t>Epsum</a:t>
            </a:r>
            <a:r>
              <a:rPr lang="sv-SE" sz="1200" dirty="0" smtClean="0">
                <a:solidFill>
                  <a:schemeClr val="tx2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factori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non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deposit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</a:t>
            </a:r>
            <a:r>
              <a:rPr lang="sv-SE" sz="1200" dirty="0" err="1" smtClean="0">
                <a:solidFill>
                  <a:schemeClr val="tx2"/>
                </a:solidFill>
                <a:latin typeface="Verdana" pitchFamily="34" charset="0"/>
              </a:rPr>
              <a:t>quid</a:t>
            </a:r>
            <a:r>
              <a:rPr lang="sv-SE" sz="1200" dirty="0" smtClean="0">
                <a:solidFill>
                  <a:schemeClr val="tx2"/>
                </a:solidFill>
                <a:latin typeface="Verdana" pitchFamily="34" charset="0"/>
              </a:rPr>
              <a:t> </a:t>
            </a:r>
            <a:br>
              <a:rPr lang="sv-SE" sz="1200" dirty="0" smtClean="0">
                <a:solidFill>
                  <a:schemeClr val="tx2"/>
                </a:solidFill>
                <a:latin typeface="Verdana" pitchFamily="34" charset="0"/>
              </a:rPr>
            </a:br>
            <a:r>
              <a:rPr lang="sv-SE" sz="1200" dirty="0" smtClean="0">
                <a:solidFill>
                  <a:schemeClr val="tx2"/>
                </a:solidFill>
                <a:latin typeface="Verdana" pitchFamily="34" charset="0"/>
              </a:rPr>
              <a:t>pro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quo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hic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</a:t>
            </a:r>
            <a:r>
              <a:rPr lang="sv-SE" sz="1200" dirty="0" err="1" smtClean="0">
                <a:solidFill>
                  <a:schemeClr val="tx2"/>
                </a:solidFill>
                <a:latin typeface="Verdana" pitchFamily="34" charset="0"/>
              </a:rPr>
              <a:t>escorol</a:t>
            </a:r>
            <a:r>
              <a:rPr lang="sv-SE" sz="1200" dirty="0" smtClean="0">
                <a:solidFill>
                  <a:schemeClr val="tx2"/>
                </a:solidFill>
                <a:latin typeface="Verdana" pitchFamily="34" charset="0"/>
              </a:rPr>
              <a:t>. </a:t>
            </a:r>
            <a:r>
              <a:rPr lang="sv-SE" sz="1200" dirty="0" err="1" smtClean="0">
                <a:solidFill>
                  <a:schemeClr val="tx2"/>
                </a:solidFill>
                <a:latin typeface="Verdana" pitchFamily="34" charset="0"/>
              </a:rPr>
              <a:t>Olypian</a:t>
            </a:r>
            <a:r>
              <a:rPr lang="sv-SE" sz="1200" dirty="0" smtClean="0">
                <a:solidFill>
                  <a:schemeClr val="tx2"/>
                </a:solidFill>
                <a:latin typeface="Verdana" pitchFamily="34" charset="0"/>
              </a:rPr>
              <a:t> </a:t>
            </a:r>
            <a:br>
              <a:rPr lang="sv-SE" sz="1200" dirty="0" smtClean="0">
                <a:solidFill>
                  <a:schemeClr val="tx2"/>
                </a:solidFill>
                <a:latin typeface="Verdana" pitchFamily="34" charset="0"/>
              </a:rPr>
            </a:br>
            <a:r>
              <a:rPr lang="sv-SE" sz="1200" dirty="0" err="1" smtClean="0">
                <a:solidFill>
                  <a:schemeClr val="tx2"/>
                </a:solidFill>
                <a:latin typeface="Verdana" pitchFamily="34" charset="0"/>
              </a:rPr>
              <a:t>quarrels</a:t>
            </a:r>
            <a:r>
              <a:rPr lang="sv-SE" sz="1200" dirty="0" smtClean="0">
                <a:solidFill>
                  <a:schemeClr val="tx2"/>
                </a:solidFill>
                <a:latin typeface="Verdana" pitchFamily="34" charset="0"/>
              </a:rPr>
              <a:t> 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et gorilla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congolium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sic </a:t>
            </a:r>
            <a:r>
              <a:rPr lang="sv-SE" sz="1200" dirty="0" smtClean="0">
                <a:solidFill>
                  <a:schemeClr val="tx2"/>
                </a:solidFill>
                <a:latin typeface="Verdana" pitchFamily="34" charset="0"/>
              </a:rPr>
              <a:t/>
            </a:r>
            <a:br>
              <a:rPr lang="sv-SE" sz="1200" dirty="0" smtClean="0">
                <a:solidFill>
                  <a:schemeClr val="tx2"/>
                </a:solidFill>
                <a:latin typeface="Verdana" pitchFamily="34" charset="0"/>
              </a:rPr>
            </a:br>
            <a:r>
              <a:rPr lang="sv-SE" sz="1200" dirty="0" smtClean="0">
                <a:solidFill>
                  <a:schemeClr val="tx2"/>
                </a:solidFill>
                <a:latin typeface="Verdana" pitchFamily="34" charset="0"/>
              </a:rPr>
              <a:t>ad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nauseum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. Souvlaki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ignitus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carborundum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e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pluribus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unum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.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Defacto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lingo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est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igpay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atinlay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.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Marquee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selectus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non.</a:t>
            </a:r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7163568" y="4039195"/>
            <a:ext cx="1512888" cy="6477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anchor="ctr">
            <a:spAutoFit/>
          </a:bodyPr>
          <a:lstStyle/>
          <a:p>
            <a:endParaRPr lang="sv-SE"/>
          </a:p>
        </p:txBody>
      </p:sp>
      <p:sp>
        <p:nvSpPr>
          <p:cNvPr id="20" name="Rectangle 19"/>
          <p:cNvSpPr/>
          <p:nvPr/>
        </p:nvSpPr>
        <p:spPr>
          <a:xfrm>
            <a:off x="451825" y="1345332"/>
            <a:ext cx="3528392" cy="95410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en-US" sz="1400" b="1" dirty="0" err="1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redblock</a:t>
            </a:r>
            <a:r>
              <a:rPr lang="en-US" sz="14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 </a:t>
            </a:r>
            <a:b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none; </a:t>
            </a:r>
          </a:p>
          <a:p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width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200px; </a:t>
            </a:r>
          </a:p>
          <a:p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21" name="Freeform 20"/>
          <p:cNvSpPr/>
          <p:nvPr/>
        </p:nvSpPr>
        <p:spPr>
          <a:xfrm>
            <a:off x="2094931" y="1707532"/>
            <a:ext cx="962168" cy="598940"/>
          </a:xfrm>
          <a:custGeom>
            <a:avLst/>
            <a:gdLst>
              <a:gd name="connsiteX0" fmla="*/ 962168 w 962168"/>
              <a:gd name="connsiteY0" fmla="*/ 598940 h 598940"/>
              <a:gd name="connsiteX1" fmla="*/ 757451 w 962168"/>
              <a:gd name="connsiteY1" fmla="*/ 66677 h 598940"/>
              <a:gd name="connsiteX2" fmla="*/ 0 w 962168"/>
              <a:gd name="connsiteY2" fmla="*/ 25734 h 598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62168" h="598940">
                <a:moveTo>
                  <a:pt x="962168" y="598940"/>
                </a:moveTo>
                <a:cubicBezTo>
                  <a:pt x="939990" y="380575"/>
                  <a:pt x="917812" y="162211"/>
                  <a:pt x="757451" y="66677"/>
                </a:cubicBezTo>
                <a:cubicBezTo>
                  <a:pt x="597090" y="-28857"/>
                  <a:pt x="298545" y="-1562"/>
                  <a:pt x="0" y="25734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2" name="TextBox 21"/>
          <p:cNvSpPr txBox="1"/>
          <p:nvPr/>
        </p:nvSpPr>
        <p:spPr>
          <a:xfrm rot="20973423">
            <a:off x="2869591" y="2213007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solidFill>
                  <a:srgbClr val="FF0000"/>
                </a:solidFill>
                <a:latin typeface="Minya Nouvelle" pitchFamily="2" charset="0"/>
              </a:rPr>
              <a:t>default</a:t>
            </a:r>
          </a:p>
        </p:txBody>
      </p:sp>
      <p:sp>
        <p:nvSpPr>
          <p:cNvPr id="23" name="Rectangle 22"/>
          <p:cNvSpPr/>
          <p:nvPr/>
        </p:nvSpPr>
        <p:spPr>
          <a:xfrm>
            <a:off x="467544" y="2767489"/>
            <a:ext cx="3528392" cy="95410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en-US" sz="1400" b="1" dirty="0" err="1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redblock</a:t>
            </a:r>
            <a:r>
              <a:rPr lang="en-US" sz="14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 </a:t>
            </a:r>
            <a:b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left; </a:t>
            </a:r>
            <a:b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width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200px; </a:t>
            </a:r>
            <a:endParaRPr lang="en-US" sz="14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24" name="Rectangle 23"/>
          <p:cNvSpPr/>
          <p:nvPr/>
        </p:nvSpPr>
        <p:spPr>
          <a:xfrm>
            <a:off x="460720" y="4153644"/>
            <a:ext cx="3528392" cy="95410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en-US" sz="1400" b="1" dirty="0" err="1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redblock</a:t>
            </a:r>
            <a:r>
              <a:rPr lang="en-US" sz="14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 </a:t>
            </a:r>
            <a:b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right; </a:t>
            </a:r>
            <a:b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width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200px; </a:t>
            </a:r>
            <a:endParaRPr lang="en-US" sz="14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945868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4362106" y="1237468"/>
            <a:ext cx="4392612" cy="1332000"/>
          </a:xfrm>
          <a:prstGeom prst="rect">
            <a:avLst/>
          </a:prstGeom>
          <a:solidFill>
            <a:schemeClr val="bg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anchor="ctr">
            <a:spAutoFit/>
          </a:bodyPr>
          <a:lstStyle/>
          <a:p>
            <a:endParaRPr lang="sv-SE"/>
          </a:p>
        </p:txBody>
      </p:sp>
      <p:sp>
        <p:nvSpPr>
          <p:cNvPr id="15" name="Text Box 14"/>
          <p:cNvSpPr txBox="1">
            <a:spLocks noChangeArrowheads="1"/>
          </p:cNvSpPr>
          <p:nvPr/>
        </p:nvSpPr>
        <p:spPr bwMode="auto">
          <a:xfrm>
            <a:off x="4426718" y="1332351"/>
            <a:ext cx="4259151" cy="1200329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ct val="50000"/>
              </a:spcBef>
              <a:tabLst>
                <a:tab pos="1524000" algn="l"/>
              </a:tabLst>
            </a:pP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	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Epsum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factori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non </a:t>
            </a:r>
            <a:r>
              <a:rPr lang="sv-SE" sz="1200" dirty="0" err="1" smtClean="0">
                <a:solidFill>
                  <a:schemeClr val="tx2"/>
                </a:solidFill>
                <a:latin typeface="Verdana" pitchFamily="34" charset="0"/>
              </a:rPr>
              <a:t>deposit</a:t>
            </a:r>
            <a:r>
              <a:rPr lang="sv-SE" sz="1200" dirty="0" smtClean="0">
                <a:solidFill>
                  <a:schemeClr val="tx2"/>
                </a:solidFill>
                <a:latin typeface="Verdana" pitchFamily="34" charset="0"/>
              </a:rPr>
              <a:t> </a:t>
            </a:r>
            <a:r>
              <a:rPr lang="sv-SE" sz="1200" dirty="0" err="1" smtClean="0">
                <a:solidFill>
                  <a:schemeClr val="tx2"/>
                </a:solidFill>
                <a:latin typeface="Verdana" pitchFamily="34" charset="0"/>
              </a:rPr>
              <a:t>quid</a:t>
            </a:r>
            <a:r>
              <a:rPr lang="sv-SE" sz="1200" dirty="0" smtClean="0">
                <a:solidFill>
                  <a:schemeClr val="tx2"/>
                </a:solidFill>
                <a:latin typeface="Verdana" pitchFamily="34" charset="0"/>
              </a:rPr>
              <a:t/>
            </a:r>
            <a:br>
              <a:rPr lang="sv-SE" sz="1200" dirty="0" smtClean="0">
                <a:solidFill>
                  <a:schemeClr val="tx2"/>
                </a:solidFill>
                <a:latin typeface="Verdana" pitchFamily="34" charset="0"/>
              </a:rPr>
            </a:br>
            <a:r>
              <a:rPr lang="sv-SE" sz="1200" dirty="0" smtClean="0">
                <a:solidFill>
                  <a:schemeClr val="tx2"/>
                </a:solidFill>
                <a:latin typeface="Verdana" pitchFamily="34" charset="0"/>
              </a:rPr>
              <a:t>	pro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quo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hic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escorol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. 	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Olypian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quarrels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et gorilla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congolium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sic ad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nauseum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. Souvlaki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ignitus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carborundum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e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pluribus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unum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.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Defacto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lingo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est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igpay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atinlay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.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Marquee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selectus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non.</a:t>
            </a:r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4399423" y="1267961"/>
            <a:ext cx="1512888" cy="647700"/>
          </a:xfrm>
          <a:prstGeom prst="rect">
            <a:avLst/>
          </a:prstGeom>
          <a:gradFill>
            <a:gsLst>
              <a:gs pos="0">
                <a:schemeClr val="accent3">
                  <a:tint val="50000"/>
                  <a:satMod val="300000"/>
                  <a:alpha val="20000"/>
                </a:schemeClr>
              </a:gs>
              <a:gs pos="35000">
                <a:schemeClr val="accent3">
                  <a:tint val="37000"/>
                  <a:satMod val="300000"/>
                  <a:alpha val="39000"/>
                </a:schemeClr>
              </a:gs>
              <a:gs pos="100000">
                <a:schemeClr val="accent3">
                  <a:tint val="15000"/>
                  <a:satMod val="350000"/>
                  <a:alpha val="31000"/>
                </a:schemeClr>
              </a:gs>
            </a:gsLst>
            <a:lin ang="16200000" scaled="1"/>
          </a:gradFill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anchor="ctr">
            <a:spAutoFit/>
          </a:bodyPr>
          <a:lstStyle/>
          <a:p>
            <a:endParaRPr lang="sv-SE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Float</a:t>
            </a:r>
            <a:endParaRPr lang="sv-SE" dirty="0"/>
          </a:p>
        </p:txBody>
      </p:sp>
      <p:sp>
        <p:nvSpPr>
          <p:cNvPr id="20" name="Rectangle 19"/>
          <p:cNvSpPr/>
          <p:nvPr/>
        </p:nvSpPr>
        <p:spPr>
          <a:xfrm>
            <a:off x="451825" y="1345332"/>
            <a:ext cx="3528392" cy="95410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en-US" sz="1400" b="1" dirty="0" err="1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redblock</a:t>
            </a:r>
            <a:r>
              <a:rPr lang="en-US" sz="14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 </a:t>
            </a:r>
            <a:b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left; </a:t>
            </a:r>
          </a:p>
          <a:p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width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200px; </a:t>
            </a:r>
          </a:p>
          <a:p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23" name="Rectangle 22"/>
          <p:cNvSpPr/>
          <p:nvPr/>
        </p:nvSpPr>
        <p:spPr>
          <a:xfrm>
            <a:off x="467544" y="2842399"/>
            <a:ext cx="3528392" cy="203132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en-US" sz="1400" b="1" dirty="0" err="1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redblock</a:t>
            </a:r>
            <a:r>
              <a:rPr lang="en-US" sz="14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 </a:t>
            </a:r>
            <a:b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left; </a:t>
            </a:r>
            <a:b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width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200px; </a:t>
            </a:r>
            <a:endParaRPr lang="en-US" sz="14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  <a:p>
            <a:endParaRPr lang="en-US" sz="14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en-US" sz="1400" b="1" dirty="0" err="1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blueblock</a:t>
            </a:r>
            <a:r>
              <a:rPr lang="en-US" sz="14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 </a:t>
            </a:r>
            <a:b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width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200px; </a:t>
            </a:r>
          </a:p>
          <a:p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  <a:p>
            <a:endParaRPr lang="en-US" sz="14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5" name="Rectangle 24"/>
          <p:cNvSpPr>
            <a:spLocks noChangeArrowheads="1"/>
          </p:cNvSpPr>
          <p:nvPr/>
        </p:nvSpPr>
        <p:spPr bwMode="auto">
          <a:xfrm>
            <a:off x="4355976" y="2713484"/>
            <a:ext cx="4428000" cy="2340000"/>
          </a:xfrm>
          <a:prstGeom prst="rect">
            <a:avLst/>
          </a:prstGeom>
          <a:solidFill>
            <a:schemeClr val="bg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anchor="ctr">
            <a:spAutoFit/>
          </a:bodyPr>
          <a:lstStyle/>
          <a:p>
            <a:endParaRPr lang="sv-SE"/>
          </a:p>
        </p:txBody>
      </p:sp>
      <p:sp>
        <p:nvSpPr>
          <p:cNvPr id="26" name="Text Box 14"/>
          <p:cNvSpPr txBox="1">
            <a:spLocks noChangeArrowheads="1"/>
          </p:cNvSpPr>
          <p:nvPr/>
        </p:nvSpPr>
        <p:spPr bwMode="auto">
          <a:xfrm>
            <a:off x="4420588" y="2808367"/>
            <a:ext cx="1491723" cy="2169825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ct val="50000"/>
              </a:spcBef>
              <a:tabLst>
                <a:tab pos="1524000" algn="l"/>
              </a:tabLst>
            </a:pPr>
            <a:endParaRPr lang="sv-SE" sz="1200" dirty="0" smtClean="0">
              <a:solidFill>
                <a:schemeClr val="tx2"/>
              </a:solidFill>
              <a:latin typeface="Verdana" pitchFamily="34" charset="0"/>
            </a:endParaRPr>
          </a:p>
          <a:p>
            <a:pPr>
              <a:spcBef>
                <a:spcPct val="50000"/>
              </a:spcBef>
              <a:tabLst>
                <a:tab pos="1524000" algn="l"/>
              </a:tabLst>
            </a:pPr>
            <a:endParaRPr lang="sv-SE" sz="1200" dirty="0">
              <a:solidFill>
                <a:schemeClr val="tx2"/>
              </a:solidFill>
              <a:latin typeface="Verdana" pitchFamily="34" charset="0"/>
            </a:endParaRPr>
          </a:p>
          <a:p>
            <a:pPr>
              <a:spcBef>
                <a:spcPct val="50000"/>
              </a:spcBef>
              <a:tabLst>
                <a:tab pos="1524000" algn="l"/>
              </a:tabLst>
            </a:pPr>
            <a:r>
              <a:rPr lang="sv-SE" sz="600" dirty="0">
                <a:solidFill>
                  <a:schemeClr val="tx2"/>
                </a:solidFill>
                <a:latin typeface="Verdana" pitchFamily="34" charset="0"/>
              </a:rPr>
              <a:t>	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Epsum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factori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non </a:t>
            </a:r>
            <a:r>
              <a:rPr lang="sv-SE" sz="1200" dirty="0" err="1" smtClean="0">
                <a:solidFill>
                  <a:schemeClr val="tx2"/>
                </a:solidFill>
                <a:latin typeface="Verdana" pitchFamily="34" charset="0"/>
              </a:rPr>
              <a:t>deposit</a:t>
            </a:r>
            <a:r>
              <a:rPr lang="sv-SE" sz="1200" dirty="0" smtClean="0">
                <a:solidFill>
                  <a:schemeClr val="tx2"/>
                </a:solidFill>
                <a:latin typeface="Verdana" pitchFamily="34" charset="0"/>
              </a:rPr>
              <a:t> </a:t>
            </a:r>
            <a:r>
              <a:rPr lang="sv-SE" sz="1200" dirty="0" err="1" smtClean="0">
                <a:solidFill>
                  <a:schemeClr val="tx2"/>
                </a:solidFill>
                <a:latin typeface="Verdana" pitchFamily="34" charset="0"/>
              </a:rPr>
              <a:t>quid</a:t>
            </a:r>
            <a:r>
              <a:rPr lang="sv-SE" sz="1200" dirty="0" smtClean="0">
                <a:solidFill>
                  <a:schemeClr val="tx2"/>
                </a:solidFill>
                <a:latin typeface="Verdana" pitchFamily="34" charset="0"/>
              </a:rPr>
              <a:t> pro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quo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hic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escorol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. </a:t>
            </a:r>
            <a:r>
              <a:rPr lang="sv-SE" sz="1200" dirty="0" err="1" smtClean="0">
                <a:solidFill>
                  <a:schemeClr val="tx2"/>
                </a:solidFill>
                <a:latin typeface="Verdana" pitchFamily="34" charset="0"/>
              </a:rPr>
              <a:t>Olypian</a:t>
            </a:r>
            <a:r>
              <a:rPr lang="sv-SE" sz="1200" dirty="0" smtClean="0">
                <a:solidFill>
                  <a:schemeClr val="tx2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quarrels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et gorilla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congolium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sic ad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nauseum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. Souvlaki </a:t>
            </a:r>
            <a:r>
              <a:rPr lang="sv-SE" sz="1200" dirty="0" err="1" smtClean="0">
                <a:solidFill>
                  <a:schemeClr val="tx2"/>
                </a:solidFill>
                <a:latin typeface="Verdana" pitchFamily="34" charset="0"/>
              </a:rPr>
              <a:t>ignitus</a:t>
            </a:r>
            <a:endParaRPr lang="sv-SE" sz="1200" dirty="0">
              <a:solidFill>
                <a:schemeClr val="tx2"/>
              </a:solidFill>
              <a:latin typeface="Verdana" pitchFamily="34" charset="0"/>
            </a:endParaRPr>
          </a:p>
        </p:txBody>
      </p:sp>
      <p:sp>
        <p:nvSpPr>
          <p:cNvPr id="27" name="Rectangle 26"/>
          <p:cNvSpPr>
            <a:spLocks noChangeArrowheads="1"/>
          </p:cNvSpPr>
          <p:nvPr/>
        </p:nvSpPr>
        <p:spPr bwMode="auto">
          <a:xfrm>
            <a:off x="4420587" y="2743977"/>
            <a:ext cx="1485593" cy="647700"/>
          </a:xfrm>
          <a:prstGeom prst="rect">
            <a:avLst/>
          </a:prstGeom>
          <a:gradFill>
            <a:gsLst>
              <a:gs pos="0">
                <a:schemeClr val="accent3">
                  <a:tint val="50000"/>
                  <a:satMod val="300000"/>
                  <a:alpha val="20000"/>
                </a:schemeClr>
              </a:gs>
              <a:gs pos="35000">
                <a:schemeClr val="accent3">
                  <a:tint val="37000"/>
                  <a:satMod val="300000"/>
                  <a:alpha val="39000"/>
                </a:schemeClr>
              </a:gs>
              <a:gs pos="100000">
                <a:schemeClr val="accent3">
                  <a:tint val="15000"/>
                  <a:satMod val="350000"/>
                  <a:alpha val="31000"/>
                </a:schemeClr>
              </a:gs>
            </a:gsLst>
            <a:lin ang="16200000" scaled="1"/>
          </a:gradFill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anchor="ctr">
            <a:spAutoFit/>
          </a:bodyPr>
          <a:lstStyle/>
          <a:p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739553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>
            <a:spLocks noChangeArrowheads="1"/>
          </p:cNvSpPr>
          <p:nvPr/>
        </p:nvSpPr>
        <p:spPr bwMode="auto">
          <a:xfrm>
            <a:off x="4355976" y="1201316"/>
            <a:ext cx="4428000" cy="36000"/>
          </a:xfrm>
          <a:prstGeom prst="rect">
            <a:avLst/>
          </a:prstGeom>
          <a:solidFill>
            <a:schemeClr val="bg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anchor="ctr">
            <a:spAutoFit/>
          </a:bodyPr>
          <a:lstStyle/>
          <a:p>
            <a:endParaRPr lang="sv-SE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Float</a:t>
            </a:r>
            <a:endParaRPr lang="sv-SE" dirty="0"/>
          </a:p>
        </p:txBody>
      </p:sp>
      <p:sp>
        <p:nvSpPr>
          <p:cNvPr id="23" name="Rectangle 22"/>
          <p:cNvSpPr/>
          <p:nvPr/>
        </p:nvSpPr>
        <p:spPr>
          <a:xfrm>
            <a:off x="467544" y="1258223"/>
            <a:ext cx="3528392" cy="224676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en-US" sz="1400" dirty="0" err="1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redblock</a:t>
            </a:r>
            <a:r>
              <a:rPr lang="en-US" sz="1400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 </a:t>
            </a:r>
            <a:br>
              <a:rPr lang="en-US" sz="14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sz="14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left; </a:t>
            </a:r>
            <a:br>
              <a:rPr lang="en-US" sz="14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dirty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width</a:t>
            </a:r>
            <a:r>
              <a:rPr lang="en-US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200px; </a:t>
            </a:r>
            <a:endParaRPr lang="en-US" sz="14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  <a:p>
            <a:endParaRPr lang="en-US" sz="14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en-US" sz="1400" dirty="0" err="1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blueblock</a:t>
            </a:r>
            <a:r>
              <a:rPr lang="en-US" sz="1400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</a:p>
          <a:p>
            <a:r>
              <a:rPr lang="en-US" sz="14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  float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left; </a:t>
            </a:r>
            <a:endParaRPr lang="en-US" sz="14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  width</a:t>
            </a:r>
            <a:r>
              <a:rPr lang="en-US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200px; </a:t>
            </a:r>
          </a:p>
          <a:p>
            <a:r>
              <a:rPr lang="en-US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  <a:p>
            <a:endParaRPr lang="en-US" sz="14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6" name="Text Box 14"/>
          <p:cNvSpPr txBox="1">
            <a:spLocks noChangeArrowheads="1"/>
          </p:cNvSpPr>
          <p:nvPr/>
        </p:nvSpPr>
        <p:spPr bwMode="auto">
          <a:xfrm>
            <a:off x="5895413" y="1226424"/>
            <a:ext cx="1491723" cy="156966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ct val="50000"/>
              </a:spcBef>
              <a:tabLst>
                <a:tab pos="1524000" algn="l"/>
              </a:tabLst>
            </a:pPr>
            <a:r>
              <a:rPr lang="sv-SE" sz="1200" dirty="0" err="1" smtClean="0">
                <a:solidFill>
                  <a:schemeClr val="tx2"/>
                </a:solidFill>
                <a:latin typeface="Verdana" pitchFamily="34" charset="0"/>
              </a:rPr>
              <a:t>Epsum</a:t>
            </a:r>
            <a:r>
              <a:rPr lang="sv-SE" sz="1200" dirty="0" smtClean="0">
                <a:solidFill>
                  <a:schemeClr val="tx2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factori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non </a:t>
            </a:r>
            <a:r>
              <a:rPr lang="sv-SE" sz="1200" dirty="0" err="1" smtClean="0">
                <a:solidFill>
                  <a:schemeClr val="tx2"/>
                </a:solidFill>
                <a:latin typeface="Verdana" pitchFamily="34" charset="0"/>
              </a:rPr>
              <a:t>deposit</a:t>
            </a:r>
            <a:r>
              <a:rPr lang="sv-SE" sz="1200" dirty="0" smtClean="0">
                <a:solidFill>
                  <a:schemeClr val="tx2"/>
                </a:solidFill>
                <a:latin typeface="Verdana" pitchFamily="34" charset="0"/>
              </a:rPr>
              <a:t> </a:t>
            </a:r>
            <a:r>
              <a:rPr lang="sv-SE" sz="1200" dirty="0" err="1" smtClean="0">
                <a:solidFill>
                  <a:schemeClr val="tx2"/>
                </a:solidFill>
                <a:latin typeface="Verdana" pitchFamily="34" charset="0"/>
              </a:rPr>
              <a:t>quid</a:t>
            </a:r>
            <a:r>
              <a:rPr lang="sv-SE" sz="1200" dirty="0" smtClean="0">
                <a:solidFill>
                  <a:schemeClr val="tx2"/>
                </a:solidFill>
                <a:latin typeface="Verdana" pitchFamily="34" charset="0"/>
              </a:rPr>
              <a:t> pro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quo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hic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escorol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. </a:t>
            </a:r>
            <a:r>
              <a:rPr lang="sv-SE" sz="1200" dirty="0" err="1" smtClean="0">
                <a:solidFill>
                  <a:schemeClr val="tx2"/>
                </a:solidFill>
                <a:latin typeface="Verdana" pitchFamily="34" charset="0"/>
              </a:rPr>
              <a:t>Olypian</a:t>
            </a:r>
            <a:r>
              <a:rPr lang="sv-SE" sz="1200" dirty="0" smtClean="0">
                <a:solidFill>
                  <a:schemeClr val="tx2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quarrels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et gorilla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congolium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sic ad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nauseum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. Souvlaki </a:t>
            </a:r>
            <a:r>
              <a:rPr lang="sv-SE" sz="1200" dirty="0" err="1" smtClean="0">
                <a:solidFill>
                  <a:schemeClr val="tx2"/>
                </a:solidFill>
                <a:latin typeface="Verdana" pitchFamily="34" charset="0"/>
              </a:rPr>
              <a:t>ignitus</a:t>
            </a:r>
            <a:endParaRPr lang="sv-SE" sz="1200" dirty="0">
              <a:solidFill>
                <a:schemeClr val="tx2"/>
              </a:solidFill>
              <a:latin typeface="Verdana" pitchFamily="34" charset="0"/>
            </a:endParaRPr>
          </a:p>
        </p:txBody>
      </p:sp>
      <p:sp>
        <p:nvSpPr>
          <p:cNvPr id="27" name="Rectangle 26"/>
          <p:cNvSpPr>
            <a:spLocks noChangeArrowheads="1"/>
          </p:cNvSpPr>
          <p:nvPr/>
        </p:nvSpPr>
        <p:spPr bwMode="auto">
          <a:xfrm>
            <a:off x="4382672" y="1221790"/>
            <a:ext cx="1485593" cy="6477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anchor="ctr">
            <a:spAutoFit/>
          </a:bodyPr>
          <a:lstStyle/>
          <a:p>
            <a:endParaRPr lang="sv-SE"/>
          </a:p>
        </p:txBody>
      </p:sp>
      <p:sp>
        <p:nvSpPr>
          <p:cNvPr id="6" name="Freeform 5"/>
          <p:cNvSpPr/>
          <p:nvPr/>
        </p:nvSpPr>
        <p:spPr>
          <a:xfrm>
            <a:off x="300251" y="2651592"/>
            <a:ext cx="388961" cy="241733"/>
          </a:xfrm>
          <a:custGeom>
            <a:avLst/>
            <a:gdLst>
              <a:gd name="connsiteX0" fmla="*/ 0 w 388961"/>
              <a:gd name="connsiteY0" fmla="*/ 241733 h 241733"/>
              <a:gd name="connsiteX1" fmla="*/ 191068 w 388961"/>
              <a:gd name="connsiteY1" fmla="*/ 23369 h 241733"/>
              <a:gd name="connsiteX2" fmla="*/ 388961 w 388961"/>
              <a:gd name="connsiteY2" fmla="*/ 16545 h 241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8961" h="241733">
                <a:moveTo>
                  <a:pt x="0" y="241733"/>
                </a:moveTo>
                <a:cubicBezTo>
                  <a:pt x="63120" y="151316"/>
                  <a:pt x="126241" y="60900"/>
                  <a:pt x="191068" y="23369"/>
                </a:cubicBezTo>
                <a:cubicBezTo>
                  <a:pt x="255895" y="-14162"/>
                  <a:pt x="322428" y="1191"/>
                  <a:pt x="388961" y="16545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4365605" y="3578160"/>
            <a:ext cx="4428000" cy="1656000"/>
          </a:xfrm>
          <a:prstGeom prst="rect">
            <a:avLst/>
          </a:prstGeom>
          <a:solidFill>
            <a:schemeClr val="bg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anchor="ctr">
            <a:spAutoFit/>
          </a:bodyPr>
          <a:lstStyle/>
          <a:p>
            <a:endParaRPr lang="sv-SE"/>
          </a:p>
        </p:txBody>
      </p:sp>
      <p:sp>
        <p:nvSpPr>
          <p:cNvPr id="18" name="Rectangle 17"/>
          <p:cNvSpPr/>
          <p:nvPr/>
        </p:nvSpPr>
        <p:spPr>
          <a:xfrm>
            <a:off x="477173" y="3919617"/>
            <a:ext cx="3528392" cy="95410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en-US" sz="1400" b="1" dirty="0" err="1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outerdiv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 </a:t>
            </a:r>
            <a:b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overflow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auto; </a:t>
            </a:r>
            <a:b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  <a:p>
            <a:endParaRPr lang="en-US" sz="14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9" name="Text Box 14"/>
          <p:cNvSpPr txBox="1">
            <a:spLocks noChangeArrowheads="1"/>
          </p:cNvSpPr>
          <p:nvPr/>
        </p:nvSpPr>
        <p:spPr bwMode="auto">
          <a:xfrm>
            <a:off x="5942957" y="3620111"/>
            <a:ext cx="1491723" cy="156966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ct val="50000"/>
              </a:spcBef>
              <a:tabLst>
                <a:tab pos="1524000" algn="l"/>
              </a:tabLst>
            </a:pPr>
            <a:r>
              <a:rPr lang="sv-SE" sz="1200" dirty="0" err="1" smtClean="0">
                <a:solidFill>
                  <a:schemeClr val="tx2"/>
                </a:solidFill>
                <a:latin typeface="Verdana" pitchFamily="34" charset="0"/>
              </a:rPr>
              <a:t>Epsum</a:t>
            </a:r>
            <a:r>
              <a:rPr lang="sv-SE" sz="1200" dirty="0" smtClean="0">
                <a:solidFill>
                  <a:schemeClr val="tx2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factori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non </a:t>
            </a:r>
            <a:r>
              <a:rPr lang="sv-SE" sz="1200" dirty="0" err="1" smtClean="0">
                <a:solidFill>
                  <a:schemeClr val="tx2"/>
                </a:solidFill>
                <a:latin typeface="Verdana" pitchFamily="34" charset="0"/>
              </a:rPr>
              <a:t>deposit</a:t>
            </a:r>
            <a:r>
              <a:rPr lang="sv-SE" sz="1200" dirty="0" smtClean="0">
                <a:solidFill>
                  <a:schemeClr val="tx2"/>
                </a:solidFill>
                <a:latin typeface="Verdana" pitchFamily="34" charset="0"/>
              </a:rPr>
              <a:t> </a:t>
            </a:r>
            <a:r>
              <a:rPr lang="sv-SE" sz="1200" dirty="0" err="1" smtClean="0">
                <a:solidFill>
                  <a:schemeClr val="tx2"/>
                </a:solidFill>
                <a:latin typeface="Verdana" pitchFamily="34" charset="0"/>
              </a:rPr>
              <a:t>quid</a:t>
            </a:r>
            <a:r>
              <a:rPr lang="sv-SE" sz="1200" dirty="0" smtClean="0">
                <a:solidFill>
                  <a:schemeClr val="tx2"/>
                </a:solidFill>
                <a:latin typeface="Verdana" pitchFamily="34" charset="0"/>
              </a:rPr>
              <a:t> pro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quo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hic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escorol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. </a:t>
            </a:r>
            <a:r>
              <a:rPr lang="sv-SE" sz="1200" dirty="0" err="1" smtClean="0">
                <a:solidFill>
                  <a:schemeClr val="tx2"/>
                </a:solidFill>
                <a:latin typeface="Verdana" pitchFamily="34" charset="0"/>
              </a:rPr>
              <a:t>Olypian</a:t>
            </a:r>
            <a:r>
              <a:rPr lang="sv-SE" sz="1200" dirty="0" smtClean="0">
                <a:solidFill>
                  <a:schemeClr val="tx2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quarrels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et gorilla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congolium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sic ad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nauseum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. Souvlaki </a:t>
            </a:r>
            <a:r>
              <a:rPr lang="sv-SE" sz="1200" dirty="0" err="1" smtClean="0">
                <a:solidFill>
                  <a:schemeClr val="tx2"/>
                </a:solidFill>
                <a:latin typeface="Verdana" pitchFamily="34" charset="0"/>
              </a:rPr>
              <a:t>ignitus</a:t>
            </a:r>
            <a:endParaRPr lang="sv-SE" sz="1200" dirty="0">
              <a:solidFill>
                <a:schemeClr val="tx2"/>
              </a:solidFill>
              <a:latin typeface="Verdana" pitchFamily="34" charset="0"/>
            </a:endParaRPr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4430216" y="3608653"/>
            <a:ext cx="1485593" cy="6477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anchor="ctr">
            <a:spAutoFit/>
          </a:bodyPr>
          <a:lstStyle/>
          <a:p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6024129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1" grpId="0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Float</a:t>
            </a:r>
            <a:endParaRPr lang="sv-SE" dirty="0"/>
          </a:p>
        </p:txBody>
      </p:sp>
      <p:sp>
        <p:nvSpPr>
          <p:cNvPr id="23" name="Rectangle 22"/>
          <p:cNvSpPr/>
          <p:nvPr/>
        </p:nvSpPr>
        <p:spPr>
          <a:xfrm>
            <a:off x="467544" y="1258223"/>
            <a:ext cx="3528392" cy="353943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en-US" sz="1400" dirty="0" err="1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redblock</a:t>
            </a:r>
            <a:r>
              <a:rPr lang="en-US" sz="1400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 </a:t>
            </a:r>
            <a:br>
              <a:rPr lang="en-US" sz="14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sz="14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left; </a:t>
            </a:r>
            <a:br>
              <a:rPr lang="en-US" sz="14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dirty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width</a:t>
            </a:r>
            <a:r>
              <a:rPr lang="en-US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200px; </a:t>
            </a:r>
            <a:endParaRPr lang="en-US" sz="14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  <a:p>
            <a:endParaRPr lang="en-US" sz="14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en-US" sz="1400" dirty="0" err="1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blueblock</a:t>
            </a:r>
            <a:r>
              <a:rPr lang="en-US" sz="1400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</a:p>
          <a:p>
            <a:r>
              <a:rPr lang="en-US" sz="1400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  float</a:t>
            </a:r>
            <a:r>
              <a:rPr lang="en-US" sz="14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left; </a:t>
            </a:r>
            <a:endParaRPr lang="en-US" sz="14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  width</a:t>
            </a:r>
            <a:r>
              <a:rPr lang="en-US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200px; </a:t>
            </a:r>
          </a:p>
          <a:p>
            <a:r>
              <a:rPr lang="en-US" sz="14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  <a:p>
            <a:endParaRPr lang="en-US" sz="14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en-US" sz="1400" dirty="0" err="1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outerdiv</a:t>
            </a:r>
            <a:r>
              <a:rPr lang="en-US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 </a:t>
            </a:r>
            <a:br>
              <a:rPr lang="en-US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dirty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overflow</a:t>
            </a:r>
            <a:r>
              <a:rPr lang="en-US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auto</a:t>
            </a:r>
            <a:r>
              <a:rPr lang="en-US" sz="14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width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300px; 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  <a:p>
            <a:endParaRPr lang="en-US" sz="14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sz="14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4932040" y="1275789"/>
            <a:ext cx="2592288" cy="2376000"/>
          </a:xfrm>
          <a:prstGeom prst="rect">
            <a:avLst/>
          </a:prstGeom>
          <a:solidFill>
            <a:schemeClr val="bg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anchor="ctr">
            <a:spAutoFit/>
          </a:bodyPr>
          <a:lstStyle/>
          <a:p>
            <a:endParaRPr lang="sv-SE"/>
          </a:p>
        </p:txBody>
      </p:sp>
      <p:sp>
        <p:nvSpPr>
          <p:cNvPr id="19" name="Text Box 14"/>
          <p:cNvSpPr txBox="1">
            <a:spLocks noChangeArrowheads="1"/>
          </p:cNvSpPr>
          <p:nvPr/>
        </p:nvSpPr>
        <p:spPr bwMode="auto">
          <a:xfrm>
            <a:off x="4998919" y="2010970"/>
            <a:ext cx="1491723" cy="156966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ct val="50000"/>
              </a:spcBef>
              <a:tabLst>
                <a:tab pos="1524000" algn="l"/>
              </a:tabLst>
            </a:pPr>
            <a:r>
              <a:rPr lang="sv-SE" sz="1200" dirty="0" err="1" smtClean="0">
                <a:solidFill>
                  <a:schemeClr val="tx2"/>
                </a:solidFill>
                <a:latin typeface="Verdana" pitchFamily="34" charset="0"/>
              </a:rPr>
              <a:t>Epsum</a:t>
            </a:r>
            <a:r>
              <a:rPr lang="sv-SE" sz="1200" dirty="0" smtClean="0">
                <a:solidFill>
                  <a:schemeClr val="tx2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factori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non </a:t>
            </a:r>
            <a:r>
              <a:rPr lang="sv-SE" sz="1200" dirty="0" err="1" smtClean="0">
                <a:solidFill>
                  <a:schemeClr val="tx2"/>
                </a:solidFill>
                <a:latin typeface="Verdana" pitchFamily="34" charset="0"/>
              </a:rPr>
              <a:t>deposit</a:t>
            </a:r>
            <a:r>
              <a:rPr lang="sv-SE" sz="1200" dirty="0" smtClean="0">
                <a:solidFill>
                  <a:schemeClr val="tx2"/>
                </a:solidFill>
                <a:latin typeface="Verdana" pitchFamily="34" charset="0"/>
              </a:rPr>
              <a:t> </a:t>
            </a:r>
            <a:r>
              <a:rPr lang="sv-SE" sz="1200" dirty="0" err="1" smtClean="0">
                <a:solidFill>
                  <a:schemeClr val="tx2"/>
                </a:solidFill>
                <a:latin typeface="Verdana" pitchFamily="34" charset="0"/>
              </a:rPr>
              <a:t>quid</a:t>
            </a:r>
            <a:r>
              <a:rPr lang="sv-SE" sz="1200" dirty="0" smtClean="0">
                <a:solidFill>
                  <a:schemeClr val="tx2"/>
                </a:solidFill>
                <a:latin typeface="Verdana" pitchFamily="34" charset="0"/>
              </a:rPr>
              <a:t> pro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quo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hic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escorol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. </a:t>
            </a:r>
            <a:r>
              <a:rPr lang="sv-SE" sz="1200" dirty="0" err="1" smtClean="0">
                <a:solidFill>
                  <a:schemeClr val="tx2"/>
                </a:solidFill>
                <a:latin typeface="Verdana" pitchFamily="34" charset="0"/>
              </a:rPr>
              <a:t>Olypian</a:t>
            </a:r>
            <a:r>
              <a:rPr lang="sv-SE" sz="1200" dirty="0" smtClean="0">
                <a:solidFill>
                  <a:schemeClr val="tx2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quarrels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et gorilla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congolium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sic ad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nauseum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. Souvlaki </a:t>
            </a:r>
            <a:r>
              <a:rPr lang="sv-SE" sz="1200" dirty="0" err="1" smtClean="0">
                <a:solidFill>
                  <a:schemeClr val="tx2"/>
                </a:solidFill>
                <a:latin typeface="Verdana" pitchFamily="34" charset="0"/>
              </a:rPr>
              <a:t>ignitus</a:t>
            </a:r>
            <a:endParaRPr lang="sv-SE" sz="1200" dirty="0">
              <a:solidFill>
                <a:schemeClr val="tx2"/>
              </a:solidFill>
              <a:latin typeface="Verdana" pitchFamily="34" charset="0"/>
            </a:endParaRPr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4996651" y="1306282"/>
            <a:ext cx="1485593" cy="6477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anchor="ctr">
            <a:spAutoFit/>
          </a:bodyPr>
          <a:lstStyle/>
          <a:p>
            <a:endParaRPr lang="sv-SE"/>
          </a:p>
        </p:txBody>
      </p:sp>
      <p:cxnSp>
        <p:nvCxnSpPr>
          <p:cNvPr id="4" name="Straight Connector 3"/>
          <p:cNvCxnSpPr/>
          <p:nvPr/>
        </p:nvCxnSpPr>
        <p:spPr>
          <a:xfrm>
            <a:off x="6807686" y="1742811"/>
            <a:ext cx="360040" cy="0"/>
          </a:xfrm>
          <a:prstGeom prst="line">
            <a:avLst/>
          </a:prstGeom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7164288" y="1737184"/>
            <a:ext cx="0" cy="273786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37650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Selektorer</a:t>
            </a:r>
            <a:endParaRPr lang="sv-SE" dirty="0"/>
          </a:p>
        </p:txBody>
      </p:sp>
      <p:pic>
        <p:nvPicPr>
          <p:cNvPr id="4" name="Picture 2" descr="S:\dfm\info\icons\v-collections\v_collections_png\software_graphics_media\128x128\shadow\palett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0352" y="334426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3289110" y="2537036"/>
            <a:ext cx="3911886" cy="138499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 err="1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selektor</a:t>
            </a:r>
            <a:r>
              <a:rPr lang="en-US" sz="12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</a:t>
            </a:r>
            <a:r>
              <a:rPr lang="en-US" sz="1200" b="1" dirty="0" err="1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egenskap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värde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 }</a:t>
            </a:r>
          </a:p>
          <a:p>
            <a:endParaRPr lang="en-US" sz="1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200" b="1" dirty="0" err="1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selektor</a:t>
            </a:r>
            <a:r>
              <a:rPr lang="en-US" sz="1200" b="1" dirty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</a:t>
            </a:r>
            <a:r>
              <a:rPr lang="en-US" sz="1200" b="1" dirty="0" err="1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egenskap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värde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 </a:t>
            </a:r>
            <a:endParaRPr lang="en-US" sz="12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   </a:t>
            </a:r>
            <a:r>
              <a:rPr lang="en-US" sz="1200" b="1" dirty="0" err="1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egenskap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värde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 </a:t>
            </a:r>
          </a:p>
          <a:p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   </a:t>
            </a:r>
            <a:r>
              <a:rPr lang="en-US" sz="1200" b="1" dirty="0" err="1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egenskap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värde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 </a:t>
            </a:r>
          </a:p>
          <a:p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  <a:endParaRPr lang="en-US" sz="1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sz="12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Freeform 5"/>
          <p:cNvSpPr/>
          <p:nvPr/>
        </p:nvSpPr>
        <p:spPr>
          <a:xfrm>
            <a:off x="2109089" y="2798961"/>
            <a:ext cx="1760562" cy="635151"/>
          </a:xfrm>
          <a:custGeom>
            <a:avLst/>
            <a:gdLst>
              <a:gd name="connsiteX0" fmla="*/ 0 w 1760562"/>
              <a:gd name="connsiteY0" fmla="*/ 0 h 635151"/>
              <a:gd name="connsiteX1" fmla="*/ 348018 w 1760562"/>
              <a:gd name="connsiteY1" fmla="*/ 593677 h 635151"/>
              <a:gd name="connsiteX2" fmla="*/ 1460311 w 1760562"/>
              <a:gd name="connsiteY2" fmla="*/ 559558 h 635151"/>
              <a:gd name="connsiteX3" fmla="*/ 1760562 w 1760562"/>
              <a:gd name="connsiteY3" fmla="*/ 354841 h 635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0562" h="635151">
                <a:moveTo>
                  <a:pt x="0" y="0"/>
                </a:moveTo>
                <a:cubicBezTo>
                  <a:pt x="52316" y="250208"/>
                  <a:pt x="104633" y="500417"/>
                  <a:pt x="348018" y="593677"/>
                </a:cubicBezTo>
                <a:cubicBezTo>
                  <a:pt x="591403" y="686937"/>
                  <a:pt x="1224887" y="599364"/>
                  <a:pt x="1460311" y="559558"/>
                </a:cubicBezTo>
                <a:cubicBezTo>
                  <a:pt x="1695735" y="519752"/>
                  <a:pt x="1728148" y="437296"/>
                  <a:pt x="1760562" y="354841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7" name="TextBox 6"/>
          <p:cNvSpPr txBox="1"/>
          <p:nvPr/>
        </p:nvSpPr>
        <p:spPr>
          <a:xfrm rot="20708270">
            <a:off x="1028026" y="2504137"/>
            <a:ext cx="13420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400" dirty="0" smtClean="0">
                <a:solidFill>
                  <a:srgbClr val="FF0000"/>
                </a:solidFill>
                <a:latin typeface="Minya Nouvelle" pitchFamily="2" charset="0"/>
              </a:rPr>
              <a:t>taggselektorer</a:t>
            </a:r>
            <a:endParaRPr lang="sv-SE" sz="1400" b="1" dirty="0" smtClean="0">
              <a:solidFill>
                <a:srgbClr val="FF0000"/>
              </a:solidFill>
              <a:latin typeface="Minya Nouvelle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 rot="321446">
            <a:off x="2118931" y="2251126"/>
            <a:ext cx="8451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400" dirty="0" smtClean="0">
                <a:solidFill>
                  <a:srgbClr val="FF0000"/>
                </a:solidFill>
                <a:latin typeface="Minya Nouvelle" pitchFamily="2" charset="0"/>
              </a:rPr>
              <a:t>klassvis</a:t>
            </a:r>
            <a:endParaRPr lang="sv-SE" sz="1400" b="1" dirty="0" smtClean="0">
              <a:solidFill>
                <a:srgbClr val="FF0000"/>
              </a:solidFill>
              <a:latin typeface="Minya Nouvelle" pitchFamily="2" charset="0"/>
            </a:endParaRPr>
          </a:p>
        </p:txBody>
      </p:sp>
      <p:sp>
        <p:nvSpPr>
          <p:cNvPr id="9" name="TextBox 8"/>
          <p:cNvSpPr txBox="1"/>
          <p:nvPr/>
        </p:nvSpPr>
        <p:spPr>
          <a:xfrm rot="321446">
            <a:off x="1560586" y="2033408"/>
            <a:ext cx="6623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400" dirty="0" smtClean="0">
                <a:solidFill>
                  <a:srgbClr val="FF0000"/>
                </a:solidFill>
                <a:latin typeface="Minya Nouvelle" pitchFamily="2" charset="0"/>
              </a:rPr>
              <a:t>via ID</a:t>
            </a:r>
            <a:endParaRPr lang="sv-SE" sz="1400" b="1" dirty="0" smtClean="0">
              <a:solidFill>
                <a:srgbClr val="FF0000"/>
              </a:solidFill>
              <a:latin typeface="Minya Nouvelle" pitchFamily="2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 rot="19815192">
            <a:off x="-100851" y="439702"/>
            <a:ext cx="13901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000" dirty="0" smtClean="0">
                <a:solidFill>
                  <a:srgbClr val="FF0000"/>
                </a:solidFill>
                <a:latin typeface="Minya Nouvelle" pitchFamily="2" charset="0"/>
              </a:rPr>
              <a:t>Selektorer</a:t>
            </a:r>
            <a:endParaRPr lang="sv-SE" sz="2000" b="1" dirty="0" smtClean="0">
              <a:solidFill>
                <a:srgbClr val="FF0000"/>
              </a:solidFill>
              <a:latin typeface="Minya Nouvell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98702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Clear</a:t>
            </a:r>
            <a:endParaRPr lang="sv-SE" dirty="0"/>
          </a:p>
        </p:txBody>
      </p:sp>
      <p:sp>
        <p:nvSpPr>
          <p:cNvPr id="4" name="Rectangle 13"/>
          <p:cNvSpPr>
            <a:spLocks noChangeArrowheads="1"/>
          </p:cNvSpPr>
          <p:nvPr/>
        </p:nvSpPr>
        <p:spPr bwMode="auto">
          <a:xfrm>
            <a:off x="4355852" y="1201316"/>
            <a:ext cx="4392612" cy="1332000"/>
          </a:xfrm>
          <a:prstGeom prst="rect">
            <a:avLst/>
          </a:prstGeom>
          <a:solidFill>
            <a:schemeClr val="bg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anchor="ctr">
            <a:spAutoFit/>
          </a:bodyPr>
          <a:lstStyle/>
          <a:p>
            <a:endParaRPr lang="sv-SE"/>
          </a:p>
        </p:txBody>
      </p:sp>
      <p:sp>
        <p:nvSpPr>
          <p:cNvPr id="5" name="Text Box 14"/>
          <p:cNvSpPr txBox="1">
            <a:spLocks noChangeArrowheads="1"/>
          </p:cNvSpPr>
          <p:nvPr/>
        </p:nvSpPr>
        <p:spPr bwMode="auto">
          <a:xfrm>
            <a:off x="4415535" y="1252999"/>
            <a:ext cx="4321175" cy="129266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tabLst>
                <a:tab pos="1255713" algn="l"/>
              </a:tabLst>
            </a:pPr>
            <a:r>
              <a:rPr lang="sv-SE" sz="1200" dirty="0" smtClean="0">
                <a:solidFill>
                  <a:schemeClr val="tx2"/>
                </a:solidFill>
                <a:latin typeface="Verdana" pitchFamily="34" charset="0"/>
              </a:rPr>
              <a:t>	</a:t>
            </a:r>
            <a:r>
              <a:rPr lang="sv-SE" sz="1200" dirty="0" err="1" smtClean="0">
                <a:solidFill>
                  <a:schemeClr val="tx2"/>
                </a:solidFill>
                <a:latin typeface="Verdana" pitchFamily="34" charset="0"/>
              </a:rPr>
              <a:t>Epsum</a:t>
            </a:r>
            <a:r>
              <a:rPr lang="sv-SE" sz="1200" dirty="0" smtClean="0">
                <a:solidFill>
                  <a:schemeClr val="tx2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factori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non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deposit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</a:t>
            </a:r>
            <a:r>
              <a:rPr lang="sv-SE" sz="1200" dirty="0" err="1" smtClean="0">
                <a:solidFill>
                  <a:schemeClr val="tx2"/>
                </a:solidFill>
                <a:latin typeface="Verdana" pitchFamily="34" charset="0"/>
              </a:rPr>
              <a:t>quid</a:t>
            </a:r>
            <a:r>
              <a:rPr lang="sv-SE" sz="1200" dirty="0" smtClean="0">
                <a:solidFill>
                  <a:schemeClr val="tx2"/>
                </a:solidFill>
                <a:latin typeface="Verdana" pitchFamily="34" charset="0"/>
              </a:rPr>
              <a:t> pro</a:t>
            </a:r>
            <a:br>
              <a:rPr lang="sv-SE" sz="1200" dirty="0" smtClean="0">
                <a:solidFill>
                  <a:schemeClr val="tx2"/>
                </a:solidFill>
                <a:latin typeface="Verdana" pitchFamily="34" charset="0"/>
              </a:rPr>
            </a:br>
            <a:r>
              <a:rPr lang="sv-SE" sz="1200" dirty="0" smtClean="0">
                <a:solidFill>
                  <a:schemeClr val="tx2"/>
                </a:solidFill>
                <a:latin typeface="Verdana" pitchFamily="34" charset="0"/>
              </a:rPr>
              <a:t>	</a:t>
            </a:r>
            <a:r>
              <a:rPr lang="sv-SE" sz="1200" dirty="0" err="1" smtClean="0">
                <a:solidFill>
                  <a:schemeClr val="tx2"/>
                </a:solidFill>
                <a:latin typeface="Verdana" pitchFamily="34" charset="0"/>
              </a:rPr>
              <a:t>quo</a:t>
            </a:r>
            <a:r>
              <a:rPr lang="sv-SE" sz="1200" dirty="0" smtClean="0">
                <a:solidFill>
                  <a:schemeClr val="tx2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hic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escorol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. </a:t>
            </a:r>
            <a:r>
              <a:rPr lang="sv-SE" sz="1200" dirty="0" err="1" smtClean="0">
                <a:solidFill>
                  <a:schemeClr val="tx2"/>
                </a:solidFill>
                <a:latin typeface="Verdana" pitchFamily="34" charset="0"/>
              </a:rPr>
              <a:t>Olypian</a:t>
            </a:r>
            <a:r>
              <a:rPr lang="sv-SE" sz="1200" dirty="0" smtClean="0">
                <a:solidFill>
                  <a:schemeClr val="tx2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quarrels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et </a:t>
            </a:r>
            <a:r>
              <a:rPr lang="sv-SE" sz="1200" dirty="0" smtClean="0">
                <a:solidFill>
                  <a:schemeClr val="tx2"/>
                </a:solidFill>
                <a:latin typeface="Verdana" pitchFamily="34" charset="0"/>
              </a:rPr>
              <a:t/>
            </a:r>
            <a:br>
              <a:rPr lang="sv-SE" sz="1200" dirty="0" smtClean="0">
                <a:solidFill>
                  <a:schemeClr val="tx2"/>
                </a:solidFill>
                <a:latin typeface="Verdana" pitchFamily="34" charset="0"/>
              </a:rPr>
            </a:br>
            <a:r>
              <a:rPr lang="sv-SE" sz="1200" dirty="0" smtClean="0">
                <a:solidFill>
                  <a:schemeClr val="tx2"/>
                </a:solidFill>
                <a:latin typeface="Verdana" pitchFamily="34" charset="0"/>
              </a:rPr>
              <a:t>	</a:t>
            </a:r>
            <a:r>
              <a:rPr lang="sv-SE" sz="1200" dirty="0" err="1" smtClean="0">
                <a:solidFill>
                  <a:schemeClr val="tx2"/>
                </a:solidFill>
                <a:latin typeface="Verdana" pitchFamily="34" charset="0"/>
              </a:rPr>
              <a:t>orilla</a:t>
            </a:r>
            <a:r>
              <a:rPr lang="sv-SE" sz="1200" dirty="0" smtClean="0">
                <a:solidFill>
                  <a:schemeClr val="tx2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congolium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sic ad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nauseum</a:t>
            </a:r>
            <a:r>
              <a:rPr lang="sv-SE" sz="1200" dirty="0" smtClean="0">
                <a:solidFill>
                  <a:schemeClr val="tx2"/>
                </a:solidFill>
                <a:latin typeface="Verdana" pitchFamily="34" charset="0"/>
              </a:rPr>
              <a:t>.</a:t>
            </a:r>
          </a:p>
          <a:p>
            <a:pPr>
              <a:spcBef>
                <a:spcPct val="50000"/>
              </a:spcBef>
              <a:tabLst>
                <a:tab pos="1255713" algn="l"/>
              </a:tabLst>
            </a:pPr>
            <a:r>
              <a:rPr lang="sv-SE" sz="1200" dirty="0" smtClean="0">
                <a:solidFill>
                  <a:schemeClr val="tx2"/>
                </a:solidFill>
                <a:latin typeface="Verdana" pitchFamily="34" charset="0"/>
              </a:rPr>
              <a:t>	</a:t>
            </a:r>
            <a:r>
              <a:rPr lang="sv-SE" sz="1200" dirty="0" err="1" smtClean="0">
                <a:solidFill>
                  <a:srgbClr val="FF0000"/>
                </a:solidFill>
                <a:latin typeface="Verdana" pitchFamily="34" charset="0"/>
              </a:rPr>
              <a:t>Epsum</a:t>
            </a:r>
            <a:r>
              <a:rPr lang="sv-SE" sz="1200" dirty="0" smtClean="0">
                <a:solidFill>
                  <a:srgbClr val="FF0000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rgbClr val="FF0000"/>
                </a:solidFill>
                <a:latin typeface="Verdana" pitchFamily="34" charset="0"/>
              </a:rPr>
              <a:t>factori</a:t>
            </a:r>
            <a:r>
              <a:rPr lang="sv-SE" sz="1200" dirty="0">
                <a:solidFill>
                  <a:srgbClr val="FF0000"/>
                </a:solidFill>
                <a:latin typeface="Verdana" pitchFamily="34" charset="0"/>
              </a:rPr>
              <a:t> non </a:t>
            </a:r>
            <a:r>
              <a:rPr lang="sv-SE" sz="1200" dirty="0" err="1">
                <a:solidFill>
                  <a:srgbClr val="FF0000"/>
                </a:solidFill>
                <a:latin typeface="Verdana" pitchFamily="34" charset="0"/>
              </a:rPr>
              <a:t>deposit</a:t>
            </a:r>
            <a:r>
              <a:rPr lang="sv-SE" sz="1200" dirty="0">
                <a:solidFill>
                  <a:srgbClr val="FF0000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rgbClr val="FF0000"/>
                </a:solidFill>
                <a:latin typeface="Verdana" pitchFamily="34" charset="0"/>
              </a:rPr>
              <a:t>quid</a:t>
            </a:r>
            <a:r>
              <a:rPr lang="sv-SE" sz="1200" dirty="0">
                <a:solidFill>
                  <a:srgbClr val="FF0000"/>
                </a:solidFill>
                <a:latin typeface="Verdana" pitchFamily="34" charset="0"/>
              </a:rPr>
              <a:t> pro</a:t>
            </a:r>
            <a:br>
              <a:rPr lang="sv-SE" sz="1200" dirty="0">
                <a:solidFill>
                  <a:srgbClr val="FF0000"/>
                </a:solidFill>
                <a:latin typeface="Verdana" pitchFamily="34" charset="0"/>
              </a:rPr>
            </a:br>
            <a:r>
              <a:rPr lang="sv-SE" sz="1200" dirty="0">
                <a:solidFill>
                  <a:srgbClr val="FF0000"/>
                </a:solidFill>
                <a:latin typeface="Verdana" pitchFamily="34" charset="0"/>
              </a:rPr>
              <a:t>	</a:t>
            </a:r>
            <a:r>
              <a:rPr lang="sv-SE" sz="1200" dirty="0" err="1">
                <a:solidFill>
                  <a:srgbClr val="FF0000"/>
                </a:solidFill>
                <a:latin typeface="Verdana" pitchFamily="34" charset="0"/>
              </a:rPr>
              <a:t>quo</a:t>
            </a:r>
            <a:r>
              <a:rPr lang="sv-SE" sz="1200" dirty="0">
                <a:solidFill>
                  <a:srgbClr val="FF0000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rgbClr val="FF0000"/>
                </a:solidFill>
                <a:latin typeface="Verdana" pitchFamily="34" charset="0"/>
              </a:rPr>
              <a:t>hic</a:t>
            </a:r>
            <a:r>
              <a:rPr lang="sv-SE" sz="1200" dirty="0">
                <a:solidFill>
                  <a:srgbClr val="FF0000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rgbClr val="FF0000"/>
                </a:solidFill>
                <a:latin typeface="Verdana" pitchFamily="34" charset="0"/>
              </a:rPr>
              <a:t>escorol</a:t>
            </a:r>
            <a:r>
              <a:rPr lang="sv-SE" sz="1200" dirty="0">
                <a:solidFill>
                  <a:srgbClr val="FF0000"/>
                </a:solidFill>
                <a:latin typeface="Verdana" pitchFamily="34" charset="0"/>
              </a:rPr>
              <a:t>. </a:t>
            </a:r>
            <a:r>
              <a:rPr lang="sv-SE" sz="1200" dirty="0" err="1">
                <a:solidFill>
                  <a:srgbClr val="FF0000"/>
                </a:solidFill>
                <a:latin typeface="Verdana" pitchFamily="34" charset="0"/>
              </a:rPr>
              <a:t>Olypian</a:t>
            </a:r>
            <a:r>
              <a:rPr lang="sv-SE" sz="1200" dirty="0">
                <a:solidFill>
                  <a:srgbClr val="FF0000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rgbClr val="FF0000"/>
                </a:solidFill>
                <a:latin typeface="Verdana" pitchFamily="34" charset="0"/>
              </a:rPr>
              <a:t>quarrels</a:t>
            </a:r>
            <a:r>
              <a:rPr lang="sv-SE" sz="1200" dirty="0">
                <a:solidFill>
                  <a:srgbClr val="FF0000"/>
                </a:solidFill>
                <a:latin typeface="Verdana" pitchFamily="34" charset="0"/>
              </a:rPr>
              <a:t> et </a:t>
            </a:r>
            <a:r>
              <a:rPr lang="sv-SE" sz="1200" dirty="0" err="1" smtClean="0">
                <a:solidFill>
                  <a:srgbClr val="FF0000"/>
                </a:solidFill>
                <a:latin typeface="Verdana" pitchFamily="34" charset="0"/>
              </a:rPr>
              <a:t>orilla</a:t>
            </a:r>
            <a:r>
              <a:rPr lang="sv-SE" sz="1200" dirty="0" smtClean="0">
                <a:solidFill>
                  <a:srgbClr val="FF0000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rgbClr val="FF0000"/>
                </a:solidFill>
                <a:latin typeface="Verdana" pitchFamily="34" charset="0"/>
              </a:rPr>
              <a:t>congolium</a:t>
            </a:r>
            <a:r>
              <a:rPr lang="sv-SE" sz="1200" dirty="0">
                <a:solidFill>
                  <a:srgbClr val="FF0000"/>
                </a:solidFill>
                <a:latin typeface="Verdana" pitchFamily="34" charset="0"/>
              </a:rPr>
              <a:t> sic ad </a:t>
            </a:r>
            <a:r>
              <a:rPr lang="sv-SE" sz="1200" dirty="0" err="1">
                <a:solidFill>
                  <a:srgbClr val="FF0000"/>
                </a:solidFill>
                <a:latin typeface="Verdana" pitchFamily="34" charset="0"/>
              </a:rPr>
              <a:t>nauseum</a:t>
            </a:r>
            <a:r>
              <a:rPr lang="sv-SE" sz="1200" dirty="0">
                <a:solidFill>
                  <a:srgbClr val="FF0000"/>
                </a:solidFill>
                <a:latin typeface="Verdana" pitchFamily="34" charset="0"/>
              </a:rPr>
              <a:t>.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51825" y="1345332"/>
            <a:ext cx="3528392" cy="73866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 err="1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p.redtext</a:t>
            </a:r>
            <a:r>
              <a:rPr lang="en-US" sz="14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 </a:t>
            </a:r>
            <a:b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clear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none; </a:t>
            </a:r>
          </a:p>
          <a:p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14" name="Freeform 13"/>
          <p:cNvSpPr/>
          <p:nvPr/>
        </p:nvSpPr>
        <p:spPr>
          <a:xfrm>
            <a:off x="2094931" y="1707532"/>
            <a:ext cx="962168" cy="598940"/>
          </a:xfrm>
          <a:custGeom>
            <a:avLst/>
            <a:gdLst>
              <a:gd name="connsiteX0" fmla="*/ 962168 w 962168"/>
              <a:gd name="connsiteY0" fmla="*/ 598940 h 598940"/>
              <a:gd name="connsiteX1" fmla="*/ 757451 w 962168"/>
              <a:gd name="connsiteY1" fmla="*/ 66677 h 598940"/>
              <a:gd name="connsiteX2" fmla="*/ 0 w 962168"/>
              <a:gd name="connsiteY2" fmla="*/ 25734 h 598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62168" h="598940">
                <a:moveTo>
                  <a:pt x="962168" y="598940"/>
                </a:moveTo>
                <a:cubicBezTo>
                  <a:pt x="939990" y="380575"/>
                  <a:pt x="917812" y="162211"/>
                  <a:pt x="757451" y="66677"/>
                </a:cubicBezTo>
                <a:cubicBezTo>
                  <a:pt x="597090" y="-28857"/>
                  <a:pt x="298545" y="-1562"/>
                  <a:pt x="0" y="25734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5" name="TextBox 14"/>
          <p:cNvSpPr txBox="1"/>
          <p:nvPr/>
        </p:nvSpPr>
        <p:spPr>
          <a:xfrm rot="20973423">
            <a:off x="2869591" y="2213007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solidFill>
                  <a:srgbClr val="FF0000"/>
                </a:solidFill>
                <a:latin typeface="Minya Nouvelle" pitchFamily="2" charset="0"/>
              </a:rPr>
              <a:t>default</a:t>
            </a:r>
          </a:p>
        </p:txBody>
      </p:sp>
      <p:pic>
        <p:nvPicPr>
          <p:cNvPr id="137218" name="Picture 2" descr="L:\WorkSpace\tstjo\Icons\v_collection_png\128x128\shadow\photo_landscap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6250" y="1143279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/>
          <p:cNvSpPr/>
          <p:nvPr/>
        </p:nvSpPr>
        <p:spPr>
          <a:xfrm>
            <a:off x="451825" y="3252151"/>
            <a:ext cx="3528392" cy="73866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 err="1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p.redtext</a:t>
            </a:r>
            <a:r>
              <a:rPr lang="en-US" sz="14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 </a:t>
            </a:r>
            <a:b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clear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left; </a:t>
            </a:r>
          </a:p>
          <a:p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20" name="Rectangle 13"/>
          <p:cNvSpPr>
            <a:spLocks noChangeArrowheads="1"/>
          </p:cNvSpPr>
          <p:nvPr/>
        </p:nvSpPr>
        <p:spPr bwMode="auto">
          <a:xfrm>
            <a:off x="4355976" y="2896724"/>
            <a:ext cx="4392612" cy="1476000"/>
          </a:xfrm>
          <a:prstGeom prst="rect">
            <a:avLst/>
          </a:prstGeom>
          <a:solidFill>
            <a:schemeClr val="bg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anchor="ctr">
            <a:spAutoFit/>
          </a:bodyPr>
          <a:lstStyle/>
          <a:p>
            <a:endParaRPr lang="sv-SE"/>
          </a:p>
        </p:txBody>
      </p:sp>
      <p:sp>
        <p:nvSpPr>
          <p:cNvPr id="21" name="Text Box 14"/>
          <p:cNvSpPr txBox="1">
            <a:spLocks noChangeArrowheads="1"/>
          </p:cNvSpPr>
          <p:nvPr/>
        </p:nvSpPr>
        <p:spPr bwMode="auto">
          <a:xfrm>
            <a:off x="4415659" y="2948407"/>
            <a:ext cx="4321175" cy="147732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tabLst>
                <a:tab pos="1255713" algn="l"/>
              </a:tabLst>
            </a:pPr>
            <a:r>
              <a:rPr lang="sv-SE" sz="1200" dirty="0" smtClean="0">
                <a:solidFill>
                  <a:schemeClr val="tx2"/>
                </a:solidFill>
                <a:latin typeface="Verdana" pitchFamily="34" charset="0"/>
              </a:rPr>
              <a:t>	</a:t>
            </a:r>
            <a:r>
              <a:rPr lang="sv-SE" sz="1200" dirty="0" err="1" smtClean="0">
                <a:solidFill>
                  <a:schemeClr val="tx2"/>
                </a:solidFill>
                <a:latin typeface="Verdana" pitchFamily="34" charset="0"/>
              </a:rPr>
              <a:t>Epsum</a:t>
            </a:r>
            <a:r>
              <a:rPr lang="sv-SE" sz="1200" dirty="0" smtClean="0">
                <a:solidFill>
                  <a:schemeClr val="tx2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factori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non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deposit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</a:t>
            </a:r>
            <a:r>
              <a:rPr lang="sv-SE" sz="1200" dirty="0" err="1" smtClean="0">
                <a:solidFill>
                  <a:schemeClr val="tx2"/>
                </a:solidFill>
                <a:latin typeface="Verdana" pitchFamily="34" charset="0"/>
              </a:rPr>
              <a:t>quid</a:t>
            </a:r>
            <a:r>
              <a:rPr lang="sv-SE" sz="1200" dirty="0" smtClean="0">
                <a:solidFill>
                  <a:schemeClr val="tx2"/>
                </a:solidFill>
                <a:latin typeface="Verdana" pitchFamily="34" charset="0"/>
              </a:rPr>
              <a:t> pro</a:t>
            </a:r>
            <a:br>
              <a:rPr lang="sv-SE" sz="1200" dirty="0" smtClean="0">
                <a:solidFill>
                  <a:schemeClr val="tx2"/>
                </a:solidFill>
                <a:latin typeface="Verdana" pitchFamily="34" charset="0"/>
              </a:rPr>
            </a:br>
            <a:r>
              <a:rPr lang="sv-SE" sz="1200" dirty="0" smtClean="0">
                <a:solidFill>
                  <a:schemeClr val="tx2"/>
                </a:solidFill>
                <a:latin typeface="Verdana" pitchFamily="34" charset="0"/>
              </a:rPr>
              <a:t>	</a:t>
            </a:r>
            <a:r>
              <a:rPr lang="sv-SE" sz="1200" dirty="0" err="1" smtClean="0">
                <a:solidFill>
                  <a:schemeClr val="tx2"/>
                </a:solidFill>
                <a:latin typeface="Verdana" pitchFamily="34" charset="0"/>
              </a:rPr>
              <a:t>quo</a:t>
            </a:r>
            <a:r>
              <a:rPr lang="sv-SE" sz="1200" dirty="0" smtClean="0">
                <a:solidFill>
                  <a:schemeClr val="tx2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hic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escorol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. </a:t>
            </a:r>
            <a:r>
              <a:rPr lang="sv-SE" sz="1200" dirty="0" err="1" smtClean="0">
                <a:solidFill>
                  <a:schemeClr val="tx2"/>
                </a:solidFill>
                <a:latin typeface="Verdana" pitchFamily="34" charset="0"/>
              </a:rPr>
              <a:t>Olypian</a:t>
            </a:r>
            <a:r>
              <a:rPr lang="sv-SE" sz="1200" dirty="0" smtClean="0">
                <a:solidFill>
                  <a:schemeClr val="tx2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quarrels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et </a:t>
            </a:r>
            <a:r>
              <a:rPr lang="sv-SE" sz="1200" dirty="0" smtClean="0">
                <a:solidFill>
                  <a:schemeClr val="tx2"/>
                </a:solidFill>
                <a:latin typeface="Verdana" pitchFamily="34" charset="0"/>
              </a:rPr>
              <a:t/>
            </a:r>
            <a:br>
              <a:rPr lang="sv-SE" sz="1200" dirty="0" smtClean="0">
                <a:solidFill>
                  <a:schemeClr val="tx2"/>
                </a:solidFill>
                <a:latin typeface="Verdana" pitchFamily="34" charset="0"/>
              </a:rPr>
            </a:br>
            <a:r>
              <a:rPr lang="sv-SE" sz="1200" dirty="0" smtClean="0">
                <a:solidFill>
                  <a:schemeClr val="tx2"/>
                </a:solidFill>
                <a:latin typeface="Verdana" pitchFamily="34" charset="0"/>
              </a:rPr>
              <a:t>	</a:t>
            </a:r>
            <a:r>
              <a:rPr lang="sv-SE" sz="1200" dirty="0" err="1" smtClean="0">
                <a:solidFill>
                  <a:schemeClr val="tx2"/>
                </a:solidFill>
                <a:latin typeface="Verdana" pitchFamily="34" charset="0"/>
              </a:rPr>
              <a:t>orilla</a:t>
            </a:r>
            <a:r>
              <a:rPr lang="sv-SE" sz="1200" dirty="0" smtClean="0">
                <a:solidFill>
                  <a:schemeClr val="tx2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congolium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sic ad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nauseum</a:t>
            </a:r>
            <a:r>
              <a:rPr lang="sv-SE" sz="1200" dirty="0" smtClean="0">
                <a:solidFill>
                  <a:schemeClr val="tx2"/>
                </a:solidFill>
                <a:latin typeface="Verdana" pitchFamily="34" charset="0"/>
              </a:rPr>
              <a:t>.</a:t>
            </a:r>
          </a:p>
          <a:p>
            <a:pPr>
              <a:spcBef>
                <a:spcPct val="50000"/>
              </a:spcBef>
              <a:tabLst>
                <a:tab pos="1255713" algn="l"/>
              </a:tabLst>
            </a:pPr>
            <a:r>
              <a:rPr lang="sv-SE" sz="1200" dirty="0" smtClean="0">
                <a:solidFill>
                  <a:schemeClr val="tx2"/>
                </a:solidFill>
                <a:latin typeface="Verdana" pitchFamily="34" charset="0"/>
              </a:rPr>
              <a:t>	</a:t>
            </a:r>
            <a:br>
              <a:rPr lang="sv-SE" sz="1200" dirty="0" smtClean="0">
                <a:solidFill>
                  <a:schemeClr val="tx2"/>
                </a:solidFill>
                <a:latin typeface="Verdana" pitchFamily="34" charset="0"/>
              </a:rPr>
            </a:br>
            <a:r>
              <a:rPr lang="sv-SE" sz="1200" dirty="0" smtClean="0">
                <a:solidFill>
                  <a:schemeClr val="tx2"/>
                </a:solidFill>
                <a:latin typeface="Verdana" pitchFamily="34" charset="0"/>
              </a:rPr>
              <a:t/>
            </a:r>
            <a:br>
              <a:rPr lang="sv-SE" sz="1200" dirty="0" smtClean="0">
                <a:solidFill>
                  <a:schemeClr val="tx2"/>
                </a:solidFill>
                <a:latin typeface="Verdana" pitchFamily="34" charset="0"/>
              </a:rPr>
            </a:br>
            <a:r>
              <a:rPr lang="sv-SE" sz="1200" dirty="0" err="1" smtClean="0">
                <a:solidFill>
                  <a:srgbClr val="FF0000"/>
                </a:solidFill>
                <a:latin typeface="Verdana" pitchFamily="34" charset="0"/>
              </a:rPr>
              <a:t>Epsum</a:t>
            </a:r>
            <a:r>
              <a:rPr lang="sv-SE" sz="1200" dirty="0" smtClean="0">
                <a:solidFill>
                  <a:srgbClr val="FF0000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rgbClr val="FF0000"/>
                </a:solidFill>
                <a:latin typeface="Verdana" pitchFamily="34" charset="0"/>
              </a:rPr>
              <a:t>factori</a:t>
            </a:r>
            <a:r>
              <a:rPr lang="sv-SE" sz="1200" dirty="0">
                <a:solidFill>
                  <a:srgbClr val="FF0000"/>
                </a:solidFill>
                <a:latin typeface="Verdana" pitchFamily="34" charset="0"/>
              </a:rPr>
              <a:t> non </a:t>
            </a:r>
            <a:r>
              <a:rPr lang="sv-SE" sz="1200" dirty="0" err="1">
                <a:solidFill>
                  <a:srgbClr val="FF0000"/>
                </a:solidFill>
                <a:latin typeface="Verdana" pitchFamily="34" charset="0"/>
              </a:rPr>
              <a:t>deposit</a:t>
            </a:r>
            <a:r>
              <a:rPr lang="sv-SE" sz="1200" dirty="0">
                <a:solidFill>
                  <a:srgbClr val="FF0000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rgbClr val="FF0000"/>
                </a:solidFill>
                <a:latin typeface="Verdana" pitchFamily="34" charset="0"/>
              </a:rPr>
              <a:t>quid</a:t>
            </a:r>
            <a:r>
              <a:rPr lang="sv-SE" sz="1200" dirty="0">
                <a:solidFill>
                  <a:srgbClr val="FF0000"/>
                </a:solidFill>
                <a:latin typeface="Verdana" pitchFamily="34" charset="0"/>
              </a:rPr>
              <a:t> </a:t>
            </a:r>
            <a:r>
              <a:rPr lang="sv-SE" sz="1200" dirty="0" smtClean="0">
                <a:solidFill>
                  <a:srgbClr val="FF0000"/>
                </a:solidFill>
                <a:latin typeface="Verdana" pitchFamily="34" charset="0"/>
              </a:rPr>
              <a:t>pro</a:t>
            </a:r>
            <a:r>
              <a:rPr lang="sv-SE" sz="1200" dirty="0">
                <a:solidFill>
                  <a:srgbClr val="FF0000"/>
                </a:solidFill>
                <a:latin typeface="Verdana" pitchFamily="34" charset="0"/>
              </a:rPr>
              <a:t>	</a:t>
            </a:r>
            <a:r>
              <a:rPr lang="sv-SE" sz="1200" dirty="0" err="1">
                <a:solidFill>
                  <a:srgbClr val="FF0000"/>
                </a:solidFill>
                <a:latin typeface="Verdana" pitchFamily="34" charset="0"/>
              </a:rPr>
              <a:t>quo</a:t>
            </a:r>
            <a:r>
              <a:rPr lang="sv-SE" sz="1200" dirty="0">
                <a:solidFill>
                  <a:srgbClr val="FF0000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rgbClr val="FF0000"/>
                </a:solidFill>
                <a:latin typeface="Verdana" pitchFamily="34" charset="0"/>
              </a:rPr>
              <a:t>hic</a:t>
            </a:r>
            <a:r>
              <a:rPr lang="sv-SE" sz="1200" dirty="0">
                <a:solidFill>
                  <a:srgbClr val="FF0000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rgbClr val="FF0000"/>
                </a:solidFill>
                <a:latin typeface="Verdana" pitchFamily="34" charset="0"/>
              </a:rPr>
              <a:t>escorol</a:t>
            </a:r>
            <a:r>
              <a:rPr lang="sv-SE" sz="1200" dirty="0">
                <a:solidFill>
                  <a:srgbClr val="FF0000"/>
                </a:solidFill>
                <a:latin typeface="Verdana" pitchFamily="34" charset="0"/>
              </a:rPr>
              <a:t>. </a:t>
            </a:r>
            <a:r>
              <a:rPr lang="sv-SE" sz="1200" dirty="0" err="1">
                <a:solidFill>
                  <a:srgbClr val="FF0000"/>
                </a:solidFill>
                <a:latin typeface="Verdana" pitchFamily="34" charset="0"/>
              </a:rPr>
              <a:t>Olypian</a:t>
            </a:r>
            <a:r>
              <a:rPr lang="sv-SE" sz="1200" dirty="0">
                <a:solidFill>
                  <a:srgbClr val="FF0000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rgbClr val="FF0000"/>
                </a:solidFill>
                <a:latin typeface="Verdana" pitchFamily="34" charset="0"/>
              </a:rPr>
              <a:t>quarrels</a:t>
            </a:r>
            <a:r>
              <a:rPr lang="sv-SE" sz="1200" dirty="0">
                <a:solidFill>
                  <a:srgbClr val="FF0000"/>
                </a:solidFill>
                <a:latin typeface="Verdana" pitchFamily="34" charset="0"/>
              </a:rPr>
              <a:t> et </a:t>
            </a:r>
            <a:r>
              <a:rPr lang="sv-SE" sz="1200" dirty="0" err="1" smtClean="0">
                <a:solidFill>
                  <a:srgbClr val="FF0000"/>
                </a:solidFill>
                <a:latin typeface="Verdana" pitchFamily="34" charset="0"/>
              </a:rPr>
              <a:t>orilla</a:t>
            </a:r>
            <a:r>
              <a:rPr lang="sv-SE" sz="1200" dirty="0" smtClean="0">
                <a:solidFill>
                  <a:srgbClr val="FF0000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rgbClr val="FF0000"/>
                </a:solidFill>
                <a:latin typeface="Verdana" pitchFamily="34" charset="0"/>
              </a:rPr>
              <a:t>congolium</a:t>
            </a:r>
            <a:r>
              <a:rPr lang="sv-SE" sz="1200" dirty="0">
                <a:solidFill>
                  <a:srgbClr val="FF0000"/>
                </a:solidFill>
                <a:latin typeface="Verdana" pitchFamily="34" charset="0"/>
              </a:rPr>
              <a:t> sic ad </a:t>
            </a:r>
            <a:r>
              <a:rPr lang="sv-SE" sz="1200" dirty="0" err="1">
                <a:solidFill>
                  <a:srgbClr val="FF0000"/>
                </a:solidFill>
                <a:latin typeface="Verdana" pitchFamily="34" charset="0"/>
              </a:rPr>
              <a:t>nauseum</a:t>
            </a:r>
            <a:r>
              <a:rPr lang="sv-SE" sz="1200" dirty="0">
                <a:solidFill>
                  <a:srgbClr val="FF0000"/>
                </a:solidFill>
                <a:latin typeface="Verdana" pitchFamily="34" charset="0"/>
              </a:rPr>
              <a:t>.</a:t>
            </a:r>
          </a:p>
        </p:txBody>
      </p:sp>
      <p:pic>
        <p:nvPicPr>
          <p:cNvPr id="22" name="Picture 2" descr="L:\WorkSpace\tstjo\Icons\v_collection_png\128x128\shadow\photo_landscap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6374" y="2838687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Straight Arrow Connector 22"/>
          <p:cNvCxnSpPr/>
          <p:nvPr/>
        </p:nvCxnSpPr>
        <p:spPr>
          <a:xfrm>
            <a:off x="7236296" y="3634724"/>
            <a:ext cx="0" cy="288032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Freeform 25"/>
          <p:cNvSpPr/>
          <p:nvPr/>
        </p:nvSpPr>
        <p:spPr>
          <a:xfrm>
            <a:off x="1678675" y="3749398"/>
            <a:ext cx="1576316" cy="1057702"/>
          </a:xfrm>
          <a:custGeom>
            <a:avLst/>
            <a:gdLst>
              <a:gd name="connsiteX0" fmla="*/ 1576316 w 1576316"/>
              <a:gd name="connsiteY0" fmla="*/ 1057702 h 1057702"/>
              <a:gd name="connsiteX1" fmla="*/ 443552 w 1576316"/>
              <a:gd name="connsiteY1" fmla="*/ 866633 h 1057702"/>
              <a:gd name="connsiteX2" fmla="*/ 0 w 1576316"/>
              <a:gd name="connsiteY2" fmla="*/ 0 h 1057702"/>
              <a:gd name="connsiteX3" fmla="*/ 0 w 1576316"/>
              <a:gd name="connsiteY3" fmla="*/ 0 h 1057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76316" h="1057702">
                <a:moveTo>
                  <a:pt x="1576316" y="1057702"/>
                </a:moveTo>
                <a:cubicBezTo>
                  <a:pt x="1141293" y="1050309"/>
                  <a:pt x="706271" y="1042917"/>
                  <a:pt x="443552" y="866633"/>
                </a:cubicBezTo>
                <a:cubicBezTo>
                  <a:pt x="180833" y="690349"/>
                  <a:pt x="0" y="0"/>
                  <a:pt x="0" y="0"/>
                </a:cubicBezTo>
                <a:lnTo>
                  <a:pt x="0" y="0"/>
                </a:ln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8" name="TextBox 27"/>
          <p:cNvSpPr txBox="1"/>
          <p:nvPr/>
        </p:nvSpPr>
        <p:spPr>
          <a:xfrm rot="20973423">
            <a:off x="1879639" y="4936717"/>
            <a:ext cx="17668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sv-SE" dirty="0" smtClean="0">
                <a:solidFill>
                  <a:srgbClr val="FF0000"/>
                </a:solidFill>
                <a:latin typeface="Minya Nouvelle" pitchFamily="2" charset="0"/>
              </a:rPr>
              <a:t>right och </a:t>
            </a:r>
            <a:r>
              <a:rPr lang="sv-SE" dirty="0" err="1" smtClean="0">
                <a:solidFill>
                  <a:srgbClr val="FF0000"/>
                </a:solidFill>
                <a:latin typeface="Minya Nouvelle" pitchFamily="2" charset="0"/>
              </a:rPr>
              <a:t>both</a:t>
            </a:r>
            <a:r>
              <a:rPr lang="sv-SE" dirty="0" smtClean="0">
                <a:solidFill>
                  <a:srgbClr val="FF0000"/>
                </a:solidFill>
                <a:latin typeface="Minya Nouvelle" pitchFamily="2" charset="0"/>
              </a:rPr>
              <a:t> </a:t>
            </a:r>
            <a:br>
              <a:rPr lang="sv-SE" dirty="0" smtClean="0">
                <a:solidFill>
                  <a:srgbClr val="FF0000"/>
                </a:solidFill>
                <a:latin typeface="Minya Nouvelle" pitchFamily="2" charset="0"/>
              </a:rPr>
            </a:br>
            <a:r>
              <a:rPr lang="sv-SE" dirty="0" smtClean="0">
                <a:solidFill>
                  <a:srgbClr val="FF0000"/>
                </a:solidFill>
                <a:latin typeface="Minya Nouvelle" pitchFamily="2" charset="0"/>
              </a:rPr>
              <a:t>finns också</a:t>
            </a:r>
          </a:p>
        </p:txBody>
      </p:sp>
    </p:spTree>
    <p:extLst>
      <p:ext uri="{BB962C8B-B14F-4D97-AF65-F5344CB8AC3E}">
        <p14:creationId xmlns:p14="http://schemas.microsoft.com/office/powerpoint/2010/main" val="20348360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Att tänka på vid float</a:t>
            </a:r>
            <a:endParaRPr lang="sv-S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342900" indent="-342900">
              <a:buFont typeface="Arial" charset="0"/>
              <a:buChar char="•"/>
            </a:pPr>
            <a:r>
              <a:rPr lang="sv-SE" dirty="0" smtClean="0"/>
              <a:t>Elementet tas ur det naturliga flödet</a:t>
            </a:r>
          </a:p>
          <a:p>
            <a:pPr marL="342900" indent="-342900">
              <a:buFont typeface="Arial" charset="0"/>
              <a:buChar char="•"/>
            </a:pPr>
            <a:r>
              <a:rPr lang="sv-SE" dirty="0" smtClean="0"/>
              <a:t>Sätt alltid en bredd på elementet som </a:t>
            </a:r>
            <a:r>
              <a:rPr lang="sv-SE" dirty="0" err="1" smtClean="0"/>
              <a:t>floatas</a:t>
            </a:r>
            <a:endParaRPr lang="sv-SE" dirty="0"/>
          </a:p>
          <a:p>
            <a:pPr marL="342900" indent="-342900">
              <a:buFont typeface="Arial" charset="0"/>
              <a:buChar char="•"/>
            </a:pPr>
            <a:r>
              <a:rPr lang="sv-SE" dirty="0" smtClean="0"/>
              <a:t>Det är bara efterföljande element som påverkas</a:t>
            </a:r>
          </a:p>
          <a:p>
            <a:pPr marL="342900" indent="-342900">
              <a:buFont typeface="Arial" charset="0"/>
              <a:buChar char="•"/>
            </a:pPr>
            <a:r>
              <a:rPr lang="sv-SE" dirty="0" smtClean="0"/>
              <a:t>Det är bara en box innehåll som påverkas av ett </a:t>
            </a:r>
            <a:r>
              <a:rPr lang="sv-SE" dirty="0" err="1" smtClean="0"/>
              <a:t>floatat</a:t>
            </a:r>
            <a:r>
              <a:rPr lang="sv-SE" dirty="0" smtClean="0"/>
              <a:t> element om inte boxen själv är </a:t>
            </a:r>
            <a:r>
              <a:rPr lang="sv-SE" dirty="0" err="1" smtClean="0"/>
              <a:t>floatad</a:t>
            </a:r>
            <a:endParaRPr lang="sv-SE" dirty="0"/>
          </a:p>
        </p:txBody>
      </p:sp>
      <p:pic>
        <p:nvPicPr>
          <p:cNvPr id="142338" name="Picture 2" descr="L:\WorkSpace\tstjo\Icons\v_collection_png\128x128\shadow\checkbox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2360" y="337220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78271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C:\Users\tstjo\AppData\Local\Temp\SNAGHTML9b8e134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702" y="1066258"/>
            <a:ext cx="4824536" cy="4380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Positionering</a:t>
            </a:r>
            <a:endParaRPr lang="sv-SE" dirty="0"/>
          </a:p>
        </p:txBody>
      </p:sp>
      <p:sp>
        <p:nvSpPr>
          <p:cNvPr id="5" name="Rectangle 4"/>
          <p:cNvSpPr/>
          <p:nvPr/>
        </p:nvSpPr>
        <p:spPr>
          <a:xfrm>
            <a:off x="2380702" y="2031357"/>
            <a:ext cx="2119289" cy="101128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sv-SE" dirty="0" smtClean="0">
                <a:solidFill>
                  <a:schemeClr val="tx1"/>
                </a:solidFill>
              </a:rPr>
              <a:t/>
            </a:r>
            <a:br>
              <a:rPr lang="sv-SE" dirty="0" smtClean="0">
                <a:solidFill>
                  <a:schemeClr val="tx1"/>
                </a:solidFill>
              </a:rPr>
            </a:br>
            <a:r>
              <a:rPr lang="sv-SE" dirty="0" smtClean="0">
                <a:solidFill>
                  <a:schemeClr val="tx1"/>
                </a:solidFill>
              </a:rPr>
              <a:t/>
            </a:r>
            <a:br>
              <a:rPr lang="sv-SE" dirty="0" smtClean="0">
                <a:solidFill>
                  <a:schemeClr val="tx1"/>
                </a:solidFill>
              </a:rPr>
            </a:br>
            <a:r>
              <a:rPr lang="sv-SE" dirty="0" smtClean="0">
                <a:solidFill>
                  <a:schemeClr val="tx1"/>
                </a:solidFill>
              </a:rPr>
              <a:t/>
            </a:r>
            <a:br>
              <a:rPr lang="sv-SE" dirty="0" smtClean="0">
                <a:solidFill>
                  <a:schemeClr val="tx1"/>
                </a:solidFill>
              </a:rPr>
            </a:br>
            <a:r>
              <a:rPr lang="sv-SE" dirty="0" smtClean="0">
                <a:solidFill>
                  <a:schemeClr val="tx1"/>
                </a:solidFill>
              </a:rPr>
              <a:t/>
            </a:r>
            <a:br>
              <a:rPr lang="sv-SE" dirty="0" smtClean="0">
                <a:solidFill>
                  <a:schemeClr val="tx1"/>
                </a:solidFill>
              </a:rPr>
            </a:br>
            <a:r>
              <a:rPr lang="sv-SE" dirty="0" smtClean="0">
                <a:solidFill>
                  <a:schemeClr val="tx1"/>
                </a:solidFill>
              </a:rPr>
              <a:t/>
            </a:r>
            <a:br>
              <a:rPr lang="sv-SE" dirty="0" smtClean="0">
                <a:solidFill>
                  <a:schemeClr val="tx1"/>
                </a:solidFill>
              </a:rPr>
            </a:br>
            <a:endParaRPr lang="sv-SE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187624" y="2740290"/>
            <a:ext cx="1906692" cy="103210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7" name="Rectangle 6"/>
          <p:cNvSpPr/>
          <p:nvPr/>
        </p:nvSpPr>
        <p:spPr>
          <a:xfrm>
            <a:off x="1023923" y="5233765"/>
            <a:ext cx="3035206" cy="1626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8" name="Rectangle 7"/>
          <p:cNvSpPr/>
          <p:nvPr/>
        </p:nvSpPr>
        <p:spPr>
          <a:xfrm>
            <a:off x="5004048" y="2879900"/>
            <a:ext cx="158306" cy="75288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2104991"/>
              </p:ext>
            </p:extLst>
          </p:nvPr>
        </p:nvGraphicFramePr>
        <p:xfrm>
          <a:off x="5492472" y="2115544"/>
          <a:ext cx="2209800" cy="18542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290008"/>
                <a:gridCol w="919792"/>
              </a:tblGrid>
              <a:tr h="370840">
                <a:tc>
                  <a:txBody>
                    <a:bodyPr/>
                    <a:lstStyle/>
                    <a:p>
                      <a:r>
                        <a:rPr lang="sv-SE" dirty="0" smtClean="0"/>
                        <a:t>position:</a:t>
                      </a:r>
                      <a:endParaRPr lang="sv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sv-S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sv-SE" dirty="0" smtClean="0"/>
                        <a:t>absolute</a:t>
                      </a:r>
                      <a:endParaRPr lang="sv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sv-S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sv-SE" dirty="0" smtClean="0"/>
                        <a:t>relative</a:t>
                      </a:r>
                      <a:endParaRPr lang="sv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sv-S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sv-SE" dirty="0" err="1" smtClean="0"/>
                        <a:t>fixed</a:t>
                      </a:r>
                      <a:endParaRPr lang="sv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sv-S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sv-SE" dirty="0" err="1" smtClean="0"/>
                        <a:t>static</a:t>
                      </a:r>
                      <a:endParaRPr lang="sv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dirty="0" smtClean="0"/>
                        <a:t>default</a:t>
                      </a:r>
                      <a:endParaRPr lang="sv-SE" i="1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0" name="Rectangle 9"/>
          <p:cNvSpPr/>
          <p:nvPr/>
        </p:nvSpPr>
        <p:spPr>
          <a:xfrm>
            <a:off x="5492472" y="4657700"/>
            <a:ext cx="3528392" cy="73866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div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 </a:t>
            </a:r>
            <a:b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position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static; </a:t>
            </a:r>
          </a:p>
          <a:p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pic>
        <p:nvPicPr>
          <p:cNvPr id="143362" name="Picture 2" descr="L:\WorkSpace\tstjo\Icons\v_collection_png\128x128\shadow\back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0352" y="337220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Diagonal Stripe 10"/>
          <p:cNvSpPr/>
          <p:nvPr/>
        </p:nvSpPr>
        <p:spPr>
          <a:xfrm rot="5400000">
            <a:off x="4528788" y="1468876"/>
            <a:ext cx="648072" cy="648072"/>
          </a:xfrm>
          <a:prstGeom prst="diagStripe">
            <a:avLst/>
          </a:prstGeom>
          <a:ln>
            <a:tailEnd type="arrow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sv-SE">
              <a:solidFill>
                <a:schemeClr val="tx1"/>
              </a:solidFill>
            </a:endParaRPr>
          </a:p>
        </p:txBody>
      </p:sp>
      <p:pic>
        <p:nvPicPr>
          <p:cNvPr id="143368" name="Picture 8" descr="L:\WorkSpace\tstjo\Icons\v_collection_png\24x24\plain\pin2_orang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1" y="2827238"/>
            <a:ext cx="2286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370" name="Picture 10" descr="L:\WorkSpace\tstjo\Icons\v_collection_png\24x24\plain\pin2_blue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511690"/>
            <a:ext cx="2286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372" name="Picture 12" descr="L:\WorkSpace\tstjo\Icons\v_collection_png\24x24\plain\pin2_red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3394451"/>
            <a:ext cx="2286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2" descr="L:\WorkSpace\tstjo\Icons\v_collection_png\24x24\plain\pin2_red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0702" y="5167764"/>
            <a:ext cx="2286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2" descr="L:\WorkSpace\tstjo\Icons\v_collection_png\24x24\plain\pin2_red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8788" y="1267142"/>
            <a:ext cx="2286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5476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Absolut positionering</a:t>
            </a:r>
            <a:endParaRPr lang="sv-SE" dirty="0"/>
          </a:p>
        </p:txBody>
      </p:sp>
      <p:sp>
        <p:nvSpPr>
          <p:cNvPr id="4" name="Rectangle 3"/>
          <p:cNvSpPr/>
          <p:nvPr/>
        </p:nvSpPr>
        <p:spPr>
          <a:xfrm>
            <a:off x="395536" y="1273324"/>
            <a:ext cx="3528392" cy="116955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en-US" sz="1400" b="1" dirty="0" err="1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positionthis</a:t>
            </a:r>
            <a:r>
              <a:rPr lang="en-US" sz="14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 </a:t>
            </a:r>
            <a:b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position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absolute; </a:t>
            </a:r>
          </a:p>
          <a:p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top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250px; </a:t>
            </a:r>
          </a:p>
          <a:p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left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10%; </a:t>
            </a:r>
          </a:p>
          <a:p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5" name="Freeform 4"/>
          <p:cNvSpPr/>
          <p:nvPr/>
        </p:nvSpPr>
        <p:spPr>
          <a:xfrm>
            <a:off x="614149" y="2204113"/>
            <a:ext cx="471286" cy="709139"/>
          </a:xfrm>
          <a:custGeom>
            <a:avLst/>
            <a:gdLst>
              <a:gd name="connsiteX0" fmla="*/ 0 w 471286"/>
              <a:gd name="connsiteY0" fmla="*/ 702860 h 709139"/>
              <a:gd name="connsiteX1" fmla="*/ 402609 w 471286"/>
              <a:gd name="connsiteY1" fmla="*/ 607326 h 709139"/>
              <a:gd name="connsiteX2" fmla="*/ 470848 w 471286"/>
              <a:gd name="connsiteY2" fmla="*/ 0 h 709139"/>
              <a:gd name="connsiteX3" fmla="*/ 470848 w 471286"/>
              <a:gd name="connsiteY3" fmla="*/ 0 h 7091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1286" h="709139">
                <a:moveTo>
                  <a:pt x="0" y="702860"/>
                </a:moveTo>
                <a:cubicBezTo>
                  <a:pt x="162067" y="713664"/>
                  <a:pt x="324134" y="724469"/>
                  <a:pt x="402609" y="607326"/>
                </a:cubicBezTo>
                <a:cubicBezTo>
                  <a:pt x="481084" y="490183"/>
                  <a:pt x="470848" y="0"/>
                  <a:pt x="470848" y="0"/>
                </a:cubicBezTo>
                <a:lnTo>
                  <a:pt x="470848" y="0"/>
                </a:ln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" name="TextBox 5"/>
          <p:cNvSpPr txBox="1"/>
          <p:nvPr/>
        </p:nvSpPr>
        <p:spPr>
          <a:xfrm>
            <a:off x="42320" y="2443377"/>
            <a:ext cx="8675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600" dirty="0" err="1" smtClean="0">
                <a:solidFill>
                  <a:srgbClr val="FF0000"/>
                </a:solidFill>
                <a:latin typeface="Minya Nouvelle" pitchFamily="2" charset="0"/>
              </a:rPr>
              <a:t>bottom</a:t>
            </a:r>
            <a:endParaRPr lang="sv-SE" sz="1600" dirty="0" smtClean="0">
              <a:solidFill>
                <a:srgbClr val="FF0000"/>
              </a:solidFill>
              <a:latin typeface="Minya Nouvelle" pitchFamily="2" charset="0"/>
            </a:endParaRPr>
          </a:p>
          <a:p>
            <a:r>
              <a:rPr lang="sv-SE" sz="1600" dirty="0" smtClean="0">
                <a:solidFill>
                  <a:srgbClr val="FF0000"/>
                </a:solidFill>
                <a:latin typeface="Minya Nouvelle" pitchFamily="2" charset="0"/>
              </a:rPr>
              <a:t>right</a:t>
            </a:r>
          </a:p>
        </p:txBody>
      </p:sp>
      <p:pic>
        <p:nvPicPr>
          <p:cNvPr id="7" name="Picture 2" descr="C:\Users\tstjo\AppData\Local\Temp\SNAGHTML9b8e134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4" y="1129308"/>
            <a:ext cx="4824536" cy="4380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4716016" y="2553351"/>
            <a:ext cx="2016224" cy="92333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sv-SE" dirty="0" smtClean="0">
                <a:latin typeface="Minya Nouvelle" pitchFamily="2" charset="0"/>
              </a:rPr>
              <a:t/>
            </a:r>
            <a:br>
              <a:rPr lang="sv-SE" dirty="0" smtClean="0">
                <a:latin typeface="Minya Nouvelle" pitchFamily="2" charset="0"/>
              </a:rPr>
            </a:br>
            <a:r>
              <a:rPr lang="sv-SE" dirty="0" smtClean="0">
                <a:latin typeface="Minya Nouvelle" pitchFamily="2" charset="0"/>
              </a:rPr>
              <a:t>#</a:t>
            </a:r>
            <a:r>
              <a:rPr lang="sv-SE" dirty="0" err="1" smtClean="0">
                <a:latin typeface="Minya Nouvelle" pitchFamily="2" charset="0"/>
              </a:rPr>
              <a:t>positionthis</a:t>
            </a:r>
            <a:endParaRPr lang="sv-SE" dirty="0" smtClean="0">
              <a:latin typeface="Minya Nouvelle" pitchFamily="2" charset="0"/>
            </a:endParaRPr>
          </a:p>
          <a:p>
            <a:endParaRPr lang="sv-SE" dirty="0" smtClean="0">
              <a:latin typeface="Minya Nouvelle" pitchFamily="2" charset="0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5500048" y="1528549"/>
            <a:ext cx="8056" cy="1024802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538775" y="1858099"/>
            <a:ext cx="753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latin typeface="Minya Nouvelle" pitchFamily="2" charset="0"/>
              </a:rPr>
              <a:t>250px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 flipH="1">
            <a:off x="4094328" y="3015016"/>
            <a:ext cx="621688" cy="7963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840713" y="3793604"/>
            <a:ext cx="17668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latin typeface="Minya Nouvelle" pitchFamily="2" charset="0"/>
              </a:rPr>
              <a:t>10% av bredden</a:t>
            </a:r>
          </a:p>
        </p:txBody>
      </p:sp>
      <p:cxnSp>
        <p:nvCxnSpPr>
          <p:cNvPr id="20" name="Straight Arrow Connector 19"/>
          <p:cNvCxnSpPr>
            <a:stCxn id="18" idx="1"/>
          </p:cNvCxnSpPr>
          <p:nvPr/>
        </p:nvCxnSpPr>
        <p:spPr>
          <a:xfrm flipH="1">
            <a:off x="4094328" y="3978270"/>
            <a:ext cx="746385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6607543" y="3978270"/>
            <a:ext cx="2140921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Freeform 22"/>
          <p:cNvSpPr/>
          <p:nvPr/>
        </p:nvSpPr>
        <p:spPr>
          <a:xfrm>
            <a:off x="4469642" y="3138985"/>
            <a:ext cx="600501" cy="723331"/>
          </a:xfrm>
          <a:custGeom>
            <a:avLst/>
            <a:gdLst>
              <a:gd name="connsiteX0" fmla="*/ 600501 w 600501"/>
              <a:gd name="connsiteY0" fmla="*/ 723331 h 723331"/>
              <a:gd name="connsiteX1" fmla="*/ 232012 w 600501"/>
              <a:gd name="connsiteY1" fmla="*/ 498143 h 723331"/>
              <a:gd name="connsiteX2" fmla="*/ 0 w 600501"/>
              <a:gd name="connsiteY2" fmla="*/ 0 h 723331"/>
              <a:gd name="connsiteX3" fmla="*/ 0 w 600501"/>
              <a:gd name="connsiteY3" fmla="*/ 0 h 723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0501" h="723331">
                <a:moveTo>
                  <a:pt x="600501" y="723331"/>
                </a:moveTo>
                <a:cubicBezTo>
                  <a:pt x="466298" y="671014"/>
                  <a:pt x="332095" y="618698"/>
                  <a:pt x="232012" y="498143"/>
                </a:cubicBezTo>
                <a:cubicBezTo>
                  <a:pt x="131929" y="377588"/>
                  <a:pt x="0" y="0"/>
                  <a:pt x="0" y="0"/>
                </a:cubicBezTo>
                <a:lnTo>
                  <a:pt x="0" y="0"/>
                </a:ln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773824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Absolut positionering</a:t>
            </a:r>
            <a:endParaRPr lang="sv-SE" dirty="0"/>
          </a:p>
        </p:txBody>
      </p:sp>
      <p:pic>
        <p:nvPicPr>
          <p:cNvPr id="6" name="Picture 2" descr="C:\Users\tstjo\AppData\Local\Temp\SNAGHTML9b8e134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702" y="1066258"/>
            <a:ext cx="4824536" cy="4380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519080" y="1469643"/>
            <a:ext cx="1816925" cy="7620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8" name="TextBox 7"/>
          <p:cNvSpPr txBox="1"/>
          <p:nvPr/>
        </p:nvSpPr>
        <p:spPr>
          <a:xfrm>
            <a:off x="507207" y="1869443"/>
            <a:ext cx="17796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600" dirty="0" err="1" smtClean="0">
                <a:latin typeface="Arial" pitchFamily="34" charset="0"/>
                <a:cs typeface="Arial" pitchFamily="34" charset="0"/>
              </a:rPr>
              <a:t>position:absolute</a:t>
            </a:r>
            <a:r>
              <a:rPr lang="sv-SE" sz="1600" dirty="0" smtClean="0">
                <a:latin typeface="Arial" pitchFamily="34" charset="0"/>
                <a:cs typeface="Arial" pitchFamily="34" charset="0"/>
              </a:rPr>
              <a:t>;</a:t>
            </a:r>
            <a:endParaRPr lang="sv-SE" sz="16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211723" y="1423237"/>
            <a:ext cx="1981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000" dirty="0" smtClean="0"/>
              <a:t>Barn till 1</a:t>
            </a:r>
            <a:endParaRPr lang="sv-SE" sz="2000" dirty="0"/>
          </a:p>
        </p:txBody>
      </p:sp>
      <p:sp>
        <p:nvSpPr>
          <p:cNvPr id="10" name="Rectangle 9"/>
          <p:cNvSpPr/>
          <p:nvPr/>
        </p:nvSpPr>
        <p:spPr>
          <a:xfrm>
            <a:off x="659449" y="2624300"/>
            <a:ext cx="1740929" cy="156683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sv-SE" dirty="0" smtClean="0">
                <a:solidFill>
                  <a:schemeClr val="tx1"/>
                </a:solidFill>
              </a:rPr>
              <a:t/>
            </a:r>
            <a:br>
              <a:rPr lang="sv-SE" dirty="0" smtClean="0">
                <a:solidFill>
                  <a:schemeClr val="tx1"/>
                </a:solidFill>
              </a:rPr>
            </a:br>
            <a:r>
              <a:rPr lang="sv-SE" dirty="0" smtClean="0">
                <a:solidFill>
                  <a:schemeClr val="tx1"/>
                </a:solidFill>
              </a:rPr>
              <a:t/>
            </a:r>
            <a:br>
              <a:rPr lang="sv-SE" dirty="0" smtClean="0">
                <a:solidFill>
                  <a:schemeClr val="tx1"/>
                </a:solidFill>
              </a:rPr>
            </a:br>
            <a:r>
              <a:rPr lang="sv-SE" dirty="0" smtClean="0">
                <a:solidFill>
                  <a:schemeClr val="tx1"/>
                </a:solidFill>
              </a:rPr>
              <a:t/>
            </a:r>
            <a:br>
              <a:rPr lang="sv-SE" dirty="0" smtClean="0">
                <a:solidFill>
                  <a:schemeClr val="tx1"/>
                </a:solidFill>
              </a:rPr>
            </a:br>
            <a:r>
              <a:rPr lang="sv-SE" dirty="0" err="1" smtClean="0">
                <a:solidFill>
                  <a:schemeClr val="tx1"/>
                </a:solidFill>
              </a:rPr>
              <a:t>float:left</a:t>
            </a:r>
            <a:r>
              <a:rPr lang="sv-SE" dirty="0" smtClean="0">
                <a:solidFill>
                  <a:schemeClr val="tx1"/>
                </a:solidFill>
              </a:rPr>
              <a:t>;</a:t>
            </a:r>
            <a:br>
              <a:rPr lang="sv-SE" dirty="0" smtClean="0">
                <a:solidFill>
                  <a:schemeClr val="tx1"/>
                </a:solidFill>
              </a:rPr>
            </a:br>
            <a:r>
              <a:rPr lang="sv-SE" dirty="0" smtClean="0">
                <a:solidFill>
                  <a:schemeClr val="tx1"/>
                </a:solidFill>
              </a:rPr>
              <a:t>margin:40px;</a:t>
            </a:r>
            <a:endParaRPr lang="sv-SE" dirty="0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088227" y="2542058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3200" dirty="0" smtClean="0"/>
              <a:t>1</a:t>
            </a:r>
            <a:endParaRPr lang="sv-SE" sz="3200" dirty="0"/>
          </a:p>
        </p:txBody>
      </p:sp>
      <p:sp>
        <p:nvSpPr>
          <p:cNvPr id="12" name="Rectangle 11"/>
          <p:cNvSpPr/>
          <p:nvPr/>
        </p:nvSpPr>
        <p:spPr>
          <a:xfrm>
            <a:off x="2703151" y="2612425"/>
            <a:ext cx="2286000" cy="20574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sv-SE" dirty="0" smtClean="0">
                <a:solidFill>
                  <a:schemeClr val="tx1"/>
                </a:solidFill>
              </a:rPr>
              <a:t/>
            </a:r>
            <a:br>
              <a:rPr lang="sv-SE" dirty="0" smtClean="0">
                <a:solidFill>
                  <a:schemeClr val="tx1"/>
                </a:solidFill>
              </a:rPr>
            </a:br>
            <a:r>
              <a:rPr lang="sv-SE" dirty="0" smtClean="0">
                <a:solidFill>
                  <a:schemeClr val="tx1"/>
                </a:solidFill>
              </a:rPr>
              <a:t/>
            </a:r>
            <a:br>
              <a:rPr lang="sv-SE" dirty="0" smtClean="0">
                <a:solidFill>
                  <a:schemeClr val="tx1"/>
                </a:solidFill>
              </a:rPr>
            </a:br>
            <a:r>
              <a:rPr lang="sv-SE" dirty="0" smtClean="0">
                <a:solidFill>
                  <a:schemeClr val="tx1"/>
                </a:solidFill>
              </a:rPr>
              <a:t/>
            </a:r>
            <a:br>
              <a:rPr lang="sv-SE" dirty="0" smtClean="0">
                <a:solidFill>
                  <a:schemeClr val="tx1"/>
                </a:solidFill>
              </a:rPr>
            </a:br>
            <a:r>
              <a:rPr lang="sv-SE" dirty="0" smtClean="0">
                <a:solidFill>
                  <a:schemeClr val="tx1"/>
                </a:solidFill>
              </a:rPr>
              <a:t/>
            </a:r>
            <a:br>
              <a:rPr lang="sv-SE" dirty="0" smtClean="0">
                <a:solidFill>
                  <a:schemeClr val="tx1"/>
                </a:solidFill>
              </a:rPr>
            </a:br>
            <a:r>
              <a:rPr lang="sv-SE" dirty="0" smtClean="0">
                <a:solidFill>
                  <a:schemeClr val="tx1"/>
                </a:solidFill>
              </a:rPr>
              <a:t/>
            </a:r>
            <a:br>
              <a:rPr lang="sv-SE" dirty="0" smtClean="0">
                <a:solidFill>
                  <a:schemeClr val="tx1"/>
                </a:solidFill>
              </a:rPr>
            </a:br>
            <a:r>
              <a:rPr lang="sv-SE" dirty="0" err="1" smtClean="0">
                <a:solidFill>
                  <a:schemeClr val="tx1"/>
                </a:solidFill>
              </a:rPr>
              <a:t>position:absolute</a:t>
            </a:r>
            <a:r>
              <a:rPr lang="sv-SE" dirty="0" smtClean="0">
                <a:solidFill>
                  <a:schemeClr val="tx1"/>
                </a:solidFill>
              </a:rPr>
              <a:t>;</a:t>
            </a:r>
            <a:br>
              <a:rPr lang="sv-SE" dirty="0" smtClean="0">
                <a:solidFill>
                  <a:schemeClr val="tx1"/>
                </a:solidFill>
              </a:rPr>
            </a:br>
            <a:r>
              <a:rPr lang="sv-SE" dirty="0" smtClean="0">
                <a:solidFill>
                  <a:schemeClr val="tx1"/>
                </a:solidFill>
              </a:rPr>
              <a:t>top:40px; left:300px;</a:t>
            </a:r>
            <a:endParaRPr lang="sv-SE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731344" y="2624300"/>
            <a:ext cx="1828982" cy="7620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4" name="TextBox 13"/>
          <p:cNvSpPr txBox="1"/>
          <p:nvPr/>
        </p:nvSpPr>
        <p:spPr>
          <a:xfrm>
            <a:off x="4608151" y="2612429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3200" dirty="0" smtClean="0"/>
              <a:t>2</a:t>
            </a:r>
            <a:endParaRPr lang="sv-SE" sz="3200" dirty="0"/>
          </a:p>
        </p:txBody>
      </p:sp>
      <p:sp>
        <p:nvSpPr>
          <p:cNvPr id="15" name="TextBox 14"/>
          <p:cNvSpPr txBox="1"/>
          <p:nvPr/>
        </p:nvSpPr>
        <p:spPr>
          <a:xfrm>
            <a:off x="3357457" y="2559975"/>
            <a:ext cx="1981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000" dirty="0" smtClean="0"/>
              <a:t>Barn till 2</a:t>
            </a:r>
            <a:endParaRPr lang="sv-SE" sz="2000" dirty="0"/>
          </a:p>
        </p:txBody>
      </p:sp>
      <p:sp>
        <p:nvSpPr>
          <p:cNvPr id="16" name="TextBox 15"/>
          <p:cNvSpPr txBox="1"/>
          <p:nvPr/>
        </p:nvSpPr>
        <p:spPr>
          <a:xfrm>
            <a:off x="2719470" y="3024100"/>
            <a:ext cx="18769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err="1" smtClean="0"/>
              <a:t>position:absolute</a:t>
            </a:r>
            <a:r>
              <a:rPr lang="sv-SE" dirty="0" smtClean="0"/>
              <a:t>;</a:t>
            </a:r>
            <a:endParaRPr lang="sv-SE" dirty="0"/>
          </a:p>
        </p:txBody>
      </p:sp>
      <p:sp>
        <p:nvSpPr>
          <p:cNvPr id="17" name="TextBox 16"/>
          <p:cNvSpPr txBox="1"/>
          <p:nvPr/>
        </p:nvSpPr>
        <p:spPr>
          <a:xfrm>
            <a:off x="5426343" y="1115390"/>
            <a:ext cx="35283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smtClean="0">
                <a:latin typeface="Minya Nouvelle" pitchFamily="2" charset="0"/>
              </a:rPr>
              <a:t>Positionering sker gentemot det första föräldraelement som inte är positionerat "</a:t>
            </a:r>
            <a:r>
              <a:rPr lang="sv-SE" dirty="0" err="1" smtClean="0">
                <a:latin typeface="Minya Nouvelle" pitchFamily="2" charset="0"/>
              </a:rPr>
              <a:t>static</a:t>
            </a:r>
            <a:r>
              <a:rPr lang="sv-SE" dirty="0" smtClean="0">
                <a:latin typeface="Minya Nouvelle" pitchFamily="2" charset="0"/>
              </a:rPr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28295382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Relativ positionering</a:t>
            </a:r>
            <a:endParaRPr lang="sv-SE" dirty="0"/>
          </a:p>
        </p:txBody>
      </p:sp>
      <p:pic>
        <p:nvPicPr>
          <p:cNvPr id="4" name="Picture 2" descr="C:\Users\tstjo\AppData\Local\Temp\SNAGHTML9b8e134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5916" y="1066257"/>
            <a:ext cx="4824536" cy="4380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427984" y="2857500"/>
            <a:ext cx="2376264" cy="36933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sv-SE" dirty="0" smtClean="0">
                <a:latin typeface="Minya Nouvelle" pitchFamily="2" charset="0"/>
              </a:rPr>
              <a:t>Syskon 1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427984" y="3256342"/>
            <a:ext cx="2376264" cy="369332"/>
          </a:xfrm>
          <a:prstGeom prst="rect">
            <a:avLst/>
          </a:prstGeom>
          <a:gradFill>
            <a:gsLst>
              <a:gs pos="0">
                <a:schemeClr val="accent1">
                  <a:tint val="50000"/>
                  <a:satMod val="300000"/>
                  <a:alpha val="60000"/>
                </a:schemeClr>
              </a:gs>
              <a:gs pos="35000">
                <a:schemeClr val="accent1">
                  <a:tint val="37000"/>
                  <a:satMod val="300000"/>
                  <a:alpha val="50000"/>
                </a:schemeClr>
              </a:gs>
              <a:gs pos="100000">
                <a:schemeClr val="accent1">
                  <a:tint val="15000"/>
                  <a:satMod val="350000"/>
                  <a:alpha val="55000"/>
                </a:schemeClr>
              </a:gs>
            </a:gsLst>
          </a:gradFill>
          <a:ln>
            <a:solidFill>
              <a:schemeClr val="accent1">
                <a:shade val="95000"/>
                <a:satMod val="105000"/>
                <a:alpha val="61000"/>
              </a:schemeClr>
            </a:solidFill>
            <a:prstDash val="sys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sv-SE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Minya Nouvelle" pitchFamily="2" charset="0"/>
              </a:rPr>
              <a:t>Positionerat element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427984" y="3649166"/>
            <a:ext cx="2376264" cy="3693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sv-SE" dirty="0" smtClean="0">
                <a:latin typeface="Minya Nouvelle" pitchFamily="2" charset="0"/>
              </a:rPr>
              <a:t>Syskon 2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067944" y="3408742"/>
            <a:ext cx="2376264" cy="369332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sv-SE" dirty="0" smtClean="0">
                <a:latin typeface="Minya Nouvelle" pitchFamily="2" charset="0"/>
              </a:rPr>
              <a:t>Positionerat element</a:t>
            </a:r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3563888" y="3256342"/>
            <a:ext cx="86409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H="1">
            <a:off x="3563888" y="3408742"/>
            <a:ext cx="50405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3570815" y="2943362"/>
            <a:ext cx="0" cy="29732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3563888" y="3408742"/>
            <a:ext cx="0" cy="24042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3007141" y="3101662"/>
            <a:ext cx="534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latin typeface="Minya Nouvelle" pitchFamily="2" charset="0"/>
              </a:rPr>
              <a:t>5px</a:t>
            </a:r>
          </a:p>
        </p:txBody>
      </p:sp>
      <p:cxnSp>
        <p:nvCxnSpPr>
          <p:cNvPr id="29" name="Straight Connector 28"/>
          <p:cNvCxnSpPr/>
          <p:nvPr/>
        </p:nvCxnSpPr>
        <p:spPr>
          <a:xfrm>
            <a:off x="4067944" y="3778074"/>
            <a:ext cx="0" cy="44757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4427984" y="3778074"/>
            <a:ext cx="0" cy="44757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3743908" y="4191031"/>
            <a:ext cx="324036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H="1">
            <a:off x="4427984" y="4202133"/>
            <a:ext cx="288032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/>
          <p:cNvSpPr/>
          <p:nvPr/>
        </p:nvSpPr>
        <p:spPr>
          <a:xfrm>
            <a:off x="278931" y="1273323"/>
            <a:ext cx="3212949" cy="116955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en-US" sz="1400" b="1" dirty="0" err="1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positionthis</a:t>
            </a:r>
            <a:r>
              <a:rPr lang="en-US" sz="14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 </a:t>
            </a:r>
            <a:b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position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relative; </a:t>
            </a:r>
          </a:p>
          <a:p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top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5px; </a:t>
            </a:r>
          </a:p>
          <a:p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left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-25px; </a:t>
            </a:r>
          </a:p>
          <a:p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3995936" y="4191031"/>
            <a:ext cx="638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latin typeface="Minya Nouvelle" pitchFamily="2" charset="0"/>
              </a:rPr>
              <a:t>25px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425089" y="3852274"/>
            <a:ext cx="314572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smtClean="0">
                <a:latin typeface="Minya Nouvelle" pitchFamily="2" charset="0"/>
              </a:rPr>
              <a:t>Observera att vid relativ positionering så reserverar fortfarande elementet den plats som det hade innan positioneringen</a:t>
            </a:r>
          </a:p>
        </p:txBody>
      </p:sp>
    </p:spTree>
    <p:extLst>
      <p:ext uri="{BB962C8B-B14F-4D97-AF65-F5344CB8AC3E}">
        <p14:creationId xmlns:p14="http://schemas.microsoft.com/office/powerpoint/2010/main" val="3036206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Fixerad positionering</a:t>
            </a:r>
            <a:endParaRPr lang="sv-SE" dirty="0"/>
          </a:p>
        </p:txBody>
      </p:sp>
      <p:pic>
        <p:nvPicPr>
          <p:cNvPr id="86018" name="Picture 2" descr="L:\WorkSpace\tstjo\Icons\v_collection_png\256x256\shadow\sign_warnin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4419244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470720" y="4516586"/>
            <a:ext cx="655766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600" dirty="0" smtClean="0">
                <a:latin typeface="Minya Nouvelle" pitchFamily="2" charset="0"/>
              </a:rPr>
              <a:t>Fixerad positionering går inte hand i hand med mobila enheter och du bör testa din sida på många olika enheter om du vill använda den.</a:t>
            </a:r>
          </a:p>
          <a:p>
            <a:r>
              <a:rPr lang="sv-SE" sz="1600" dirty="0" smtClean="0">
                <a:latin typeface="Minya Nouvelle" pitchFamily="2" charset="0"/>
              </a:rPr>
              <a:t>Fixerad positionering stöds inte heller av IE6</a:t>
            </a:r>
          </a:p>
        </p:txBody>
      </p:sp>
      <p:pic>
        <p:nvPicPr>
          <p:cNvPr id="6" name="Picture 2" descr="C:\Users\tstjo\AppData\Local\Temp\SNAGHTML9b8e1343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124336"/>
            <a:ext cx="3672408" cy="3334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Diagonal Stripe 6"/>
          <p:cNvSpPr/>
          <p:nvPr/>
        </p:nvSpPr>
        <p:spPr>
          <a:xfrm rot="5400000">
            <a:off x="3573862" y="1434241"/>
            <a:ext cx="380512" cy="380512"/>
          </a:xfrm>
          <a:prstGeom prst="diagStripe">
            <a:avLst/>
          </a:prstGeom>
          <a:ln>
            <a:tailEnd type="arrow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sv-SE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14137" y="4256644"/>
            <a:ext cx="3035206" cy="1626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9" name="Rectangle 8"/>
          <p:cNvSpPr/>
          <p:nvPr/>
        </p:nvSpPr>
        <p:spPr>
          <a:xfrm>
            <a:off x="3707904" y="2414973"/>
            <a:ext cx="251762" cy="75288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4211960" y="1540575"/>
            <a:ext cx="0" cy="2776588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4572000" y="1124336"/>
            <a:ext cx="3528392" cy="181588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en-US" sz="1400" b="1" dirty="0" err="1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positionthis</a:t>
            </a:r>
            <a:r>
              <a:rPr lang="en-US" sz="14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 </a:t>
            </a:r>
            <a:b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position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fixed; </a:t>
            </a:r>
          </a:p>
          <a:p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top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50%; </a:t>
            </a:r>
          </a:p>
          <a:p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right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0;</a:t>
            </a:r>
          </a:p>
          <a:p>
            <a:r>
              <a:rPr lang="en-US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width</a:t>
            </a:r>
            <a:r>
              <a:rPr lang="en-US" sz="14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30px;</a:t>
            </a:r>
          </a:p>
          <a:p>
            <a:r>
              <a:rPr lang="en-US" sz="14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height</a:t>
            </a:r>
            <a:r>
              <a:rPr lang="en-US" sz="14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100px;</a:t>
            </a:r>
          </a:p>
          <a:p>
            <a:r>
              <a:rPr lang="en-US" sz="14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margin-top</a:t>
            </a:r>
            <a:r>
              <a:rPr lang="en-US" sz="14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-50px;</a:t>
            </a:r>
            <a:endParaRPr lang="en-US" sz="14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15" name="Freeform 14"/>
          <p:cNvSpPr/>
          <p:nvPr/>
        </p:nvSpPr>
        <p:spPr>
          <a:xfrm>
            <a:off x="3858491" y="1724891"/>
            <a:ext cx="935182" cy="942109"/>
          </a:xfrm>
          <a:custGeom>
            <a:avLst/>
            <a:gdLst>
              <a:gd name="connsiteX0" fmla="*/ 935182 w 935182"/>
              <a:gd name="connsiteY0" fmla="*/ 0 h 942109"/>
              <a:gd name="connsiteX1" fmla="*/ 581891 w 935182"/>
              <a:gd name="connsiteY1" fmla="*/ 304800 h 942109"/>
              <a:gd name="connsiteX2" fmla="*/ 0 w 935182"/>
              <a:gd name="connsiteY2" fmla="*/ 942109 h 942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35182" h="942109">
                <a:moveTo>
                  <a:pt x="935182" y="0"/>
                </a:moveTo>
                <a:cubicBezTo>
                  <a:pt x="836468" y="73891"/>
                  <a:pt x="737755" y="147782"/>
                  <a:pt x="581891" y="304800"/>
                </a:cubicBezTo>
                <a:cubicBezTo>
                  <a:pt x="426027" y="461818"/>
                  <a:pt x="213013" y="701963"/>
                  <a:pt x="0" y="942109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6527889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Z-index</a:t>
            </a:r>
            <a:endParaRPr lang="sv-SE" dirty="0"/>
          </a:p>
        </p:txBody>
      </p:sp>
      <p:pic>
        <p:nvPicPr>
          <p:cNvPr id="6" name="Picture 2" descr="C:\Users\tstjo\AppData\Local\Temp\SNAGHTML9b8e1343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833" y="1323540"/>
            <a:ext cx="3672408" cy="3334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4788024" y="2758741"/>
            <a:ext cx="3528392" cy="73866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en-US" sz="1400" b="1" dirty="0" err="1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positionthis</a:t>
            </a:r>
            <a:r>
              <a:rPr lang="en-US" sz="14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 </a:t>
            </a:r>
            <a:b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smtClean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z-index</a:t>
            </a:r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550; </a:t>
            </a:r>
          </a:p>
          <a:p>
            <a:r>
              <a:rPr lang="en-US" sz="14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739961" y="2969694"/>
            <a:ext cx="2376264" cy="36933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sv-SE" dirty="0" smtClean="0">
                <a:latin typeface="Minya Nouvelle" pitchFamily="2" charset="0"/>
              </a:rPr>
              <a:t>Element 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59841" y="2969694"/>
            <a:ext cx="2376264" cy="3693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sv-SE" dirty="0" smtClean="0">
                <a:latin typeface="Minya Nouvelle" pitchFamily="2" charset="0"/>
              </a:rPr>
              <a:t>Element 3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258290" y="2696664"/>
            <a:ext cx="2376264" cy="369332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sv-SE" dirty="0" smtClean="0">
                <a:latin typeface="Minya Nouvelle" pitchFamily="2" charset="0"/>
              </a:rPr>
              <a:t>Element 2</a:t>
            </a:r>
          </a:p>
        </p:txBody>
      </p:sp>
      <p:sp>
        <p:nvSpPr>
          <p:cNvPr id="3" name="TextBox 2"/>
          <p:cNvSpPr txBox="1"/>
          <p:nvPr/>
        </p:nvSpPr>
        <p:spPr>
          <a:xfrm rot="681976">
            <a:off x="2316025" y="3848792"/>
            <a:ext cx="10454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600" dirty="0" smtClean="0">
                <a:solidFill>
                  <a:srgbClr val="FF0000"/>
                </a:solidFill>
                <a:latin typeface="Minya Nouvelle" pitchFamily="2" charset="0"/>
              </a:rPr>
              <a:t>z-index:0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98974" y="3579813"/>
            <a:ext cx="10326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600" dirty="0" smtClean="0">
                <a:solidFill>
                  <a:srgbClr val="FF0000"/>
                </a:solidFill>
                <a:latin typeface="Minya Nouvelle" pitchFamily="2" charset="0"/>
              </a:rPr>
              <a:t>z-index:1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172009" y="2062204"/>
            <a:ext cx="10166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600" dirty="0" smtClean="0">
                <a:solidFill>
                  <a:srgbClr val="FF0000"/>
                </a:solidFill>
                <a:latin typeface="Minya Nouvelle" pitchFamily="2" charset="0"/>
              </a:rPr>
              <a:t>z-index:3</a:t>
            </a:r>
          </a:p>
        </p:txBody>
      </p:sp>
      <p:sp>
        <p:nvSpPr>
          <p:cNvPr id="5" name="Freeform 4"/>
          <p:cNvSpPr/>
          <p:nvPr/>
        </p:nvSpPr>
        <p:spPr>
          <a:xfrm>
            <a:off x="3115606" y="2313908"/>
            <a:ext cx="513910" cy="566151"/>
          </a:xfrm>
          <a:custGeom>
            <a:avLst/>
            <a:gdLst>
              <a:gd name="connsiteX0" fmla="*/ 117764 w 513910"/>
              <a:gd name="connsiteY0" fmla="*/ 5041 h 566151"/>
              <a:gd name="connsiteX1" fmla="*/ 512618 w 513910"/>
              <a:gd name="connsiteY1" fmla="*/ 81241 h 566151"/>
              <a:gd name="connsiteX2" fmla="*/ 0 w 513910"/>
              <a:gd name="connsiteY2" fmla="*/ 566151 h 566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13910" h="566151">
                <a:moveTo>
                  <a:pt x="117764" y="5041"/>
                </a:moveTo>
                <a:cubicBezTo>
                  <a:pt x="325004" y="-3618"/>
                  <a:pt x="532245" y="-12277"/>
                  <a:pt x="512618" y="81241"/>
                </a:cubicBezTo>
                <a:cubicBezTo>
                  <a:pt x="492991" y="174759"/>
                  <a:pt x="0" y="566151"/>
                  <a:pt x="0" y="566151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1" name="Freeform 10"/>
          <p:cNvSpPr/>
          <p:nvPr/>
        </p:nvSpPr>
        <p:spPr>
          <a:xfrm>
            <a:off x="3302642" y="3274913"/>
            <a:ext cx="520031" cy="858982"/>
          </a:xfrm>
          <a:custGeom>
            <a:avLst/>
            <a:gdLst>
              <a:gd name="connsiteX0" fmla="*/ 0 w 520031"/>
              <a:gd name="connsiteY0" fmla="*/ 858982 h 858982"/>
              <a:gd name="connsiteX1" fmla="*/ 436419 w 520031"/>
              <a:gd name="connsiteY1" fmla="*/ 574964 h 858982"/>
              <a:gd name="connsiteX2" fmla="*/ 519546 w 520031"/>
              <a:gd name="connsiteY2" fmla="*/ 0 h 858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20031" h="858982">
                <a:moveTo>
                  <a:pt x="0" y="858982"/>
                </a:moveTo>
                <a:cubicBezTo>
                  <a:pt x="174914" y="788555"/>
                  <a:pt x="349828" y="718128"/>
                  <a:pt x="436419" y="574964"/>
                </a:cubicBezTo>
                <a:cubicBezTo>
                  <a:pt x="523010" y="431800"/>
                  <a:pt x="521278" y="215900"/>
                  <a:pt x="519546" y="0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0" name="Freeform 19"/>
          <p:cNvSpPr/>
          <p:nvPr/>
        </p:nvSpPr>
        <p:spPr>
          <a:xfrm>
            <a:off x="1889479" y="3226422"/>
            <a:ext cx="208616" cy="533400"/>
          </a:xfrm>
          <a:custGeom>
            <a:avLst/>
            <a:gdLst>
              <a:gd name="connsiteX0" fmla="*/ 0 w 208616"/>
              <a:gd name="connsiteY0" fmla="*/ 533400 h 533400"/>
              <a:gd name="connsiteX1" fmla="*/ 193963 w 208616"/>
              <a:gd name="connsiteY1" fmla="*/ 290946 h 533400"/>
              <a:gd name="connsiteX2" fmla="*/ 180109 w 208616"/>
              <a:gd name="connsiteY2" fmla="*/ 0 h 53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8616" h="533400">
                <a:moveTo>
                  <a:pt x="0" y="533400"/>
                </a:moveTo>
                <a:cubicBezTo>
                  <a:pt x="81972" y="456623"/>
                  <a:pt x="163945" y="379846"/>
                  <a:pt x="193963" y="290946"/>
                </a:cubicBezTo>
                <a:cubicBezTo>
                  <a:pt x="223981" y="202046"/>
                  <a:pt x="202045" y="101023"/>
                  <a:pt x="180109" y="0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91138" name="Picture 2" descr="L:\WorkSpace\tstjo\Icons\v_collection_png\128x128\shadow\sort_descending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336" y="337220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29939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b="1" dirty="0" smtClean="0"/>
              <a:t>F10 – Mer CSS</a:t>
            </a:r>
            <a:endParaRPr lang="sv-SE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395536" y="1201316"/>
            <a:ext cx="420179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800" b="1" dirty="0" smtClean="0">
                <a:latin typeface="Minya Nouvelle" pitchFamily="2" charset="0"/>
              </a:rPr>
              <a:t>Föreläsning 10, HT2012</a:t>
            </a:r>
          </a:p>
          <a:p>
            <a:r>
              <a:rPr lang="sv-SE" sz="2800" dirty="0" smtClean="0">
                <a:latin typeface="Minya Nouvelle" pitchFamily="2" charset="0"/>
              </a:rPr>
              <a:t>Mer CSS</a:t>
            </a:r>
          </a:p>
        </p:txBody>
      </p:sp>
      <p:sp>
        <p:nvSpPr>
          <p:cNvPr id="3" name="Rectangle 2"/>
          <p:cNvSpPr/>
          <p:nvPr/>
        </p:nvSpPr>
        <p:spPr>
          <a:xfrm>
            <a:off x="179512" y="4585692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sv-SE" b="1" dirty="0">
                <a:latin typeface="Minya Nouvelle" pitchFamily="2" charset="0"/>
              </a:rPr>
              <a:t>Kurser:</a:t>
            </a:r>
          </a:p>
          <a:p>
            <a:r>
              <a:rPr lang="sv-SE" dirty="0">
                <a:latin typeface="Minya Nouvelle" pitchFamily="2" charset="0"/>
              </a:rPr>
              <a:t>Webbteknisk introduktion </a:t>
            </a:r>
            <a:r>
              <a:rPr lang="sv-SE" dirty="0" smtClean="0">
                <a:latin typeface="Minya Nouvelle" pitchFamily="2" charset="0"/>
              </a:rPr>
              <a:t>1IK415</a:t>
            </a:r>
            <a:endParaRPr lang="sv-SE" dirty="0">
              <a:latin typeface="Minya Nouvelle" pitchFamily="2" charset="0"/>
            </a:endParaRPr>
          </a:p>
        </p:txBody>
      </p:sp>
      <p:pic>
        <p:nvPicPr>
          <p:cNvPr id="115714" name="Picture 2" descr="C:\Dropbox\Avatar\Avatar228x22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2785492"/>
            <a:ext cx="2088232" cy="2088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156176" y="4887347"/>
            <a:ext cx="2088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sv-SE" dirty="0" smtClean="0">
                <a:latin typeface="Minya Nouvelle" pitchFamily="2" charset="0"/>
              </a:rPr>
              <a:t>Johan Leitet</a:t>
            </a:r>
          </a:p>
        </p:txBody>
      </p:sp>
    </p:spTree>
    <p:extLst>
      <p:ext uri="{BB962C8B-B14F-4D97-AF65-F5344CB8AC3E}">
        <p14:creationId xmlns:p14="http://schemas.microsoft.com/office/powerpoint/2010/main" val="11396164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b="1" dirty="0" smtClean="0"/>
              <a:t>F10 – Mer CSS</a:t>
            </a:r>
            <a:endParaRPr lang="sv-SE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1403648" y="1378601"/>
            <a:ext cx="2909771" cy="59400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800" b="1" dirty="0" smtClean="0">
                <a:latin typeface="Minya Nouvelle" pitchFamily="2" charset="0"/>
              </a:rPr>
              <a:t>Dagens agenda</a:t>
            </a:r>
          </a:p>
          <a:p>
            <a:endParaRPr lang="sv-SE" sz="2800" dirty="0" smtClean="0">
              <a:latin typeface="Minya Nouvelle" pitchFamily="2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sv-SE" dirty="0" smtClean="0">
                <a:latin typeface="Minya Nouvelle" pitchFamily="2" charset="0"/>
              </a:rPr>
              <a:t>Stila formulär</a:t>
            </a:r>
          </a:p>
          <a:p>
            <a:pPr marL="285750" indent="-285750">
              <a:buFont typeface="Arial" charset="0"/>
              <a:buChar char="•"/>
            </a:pPr>
            <a:r>
              <a:rPr lang="sv-SE" dirty="0" smtClean="0">
                <a:latin typeface="Minya Nouvelle" pitchFamily="2" charset="0"/>
              </a:rPr>
              <a:t>CSS-genererat innehåll</a:t>
            </a:r>
          </a:p>
          <a:p>
            <a:pPr marL="285750" indent="-285750">
              <a:buFont typeface="Arial" charset="0"/>
              <a:buChar char="•"/>
            </a:pPr>
            <a:r>
              <a:rPr lang="sv-SE" dirty="0" err="1" smtClean="0">
                <a:latin typeface="Minya Nouvelle" pitchFamily="2" charset="0"/>
              </a:rPr>
              <a:t>Mediatyper</a:t>
            </a:r>
            <a:endParaRPr lang="sv-SE" dirty="0" smtClean="0">
              <a:latin typeface="Minya Nouvelle" pitchFamily="2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sv-SE" dirty="0" smtClean="0">
                <a:latin typeface="Minya Nouvelle" pitchFamily="2" charset="0"/>
              </a:rPr>
              <a:t>Utskrift</a:t>
            </a:r>
          </a:p>
          <a:p>
            <a:pPr marL="285750" indent="-285750">
              <a:buFont typeface="Arial" charset="0"/>
              <a:buChar char="•"/>
            </a:pPr>
            <a:r>
              <a:rPr lang="sv-SE" dirty="0" smtClean="0">
                <a:latin typeface="Minya Nouvelle" pitchFamily="2" charset="0"/>
              </a:rPr>
              <a:t>Negativa marginaler</a:t>
            </a:r>
          </a:p>
          <a:p>
            <a:pPr marL="285750" indent="-285750">
              <a:buFont typeface="Arial" charset="0"/>
              <a:buChar char="•"/>
            </a:pPr>
            <a:r>
              <a:rPr lang="sv-SE" dirty="0" smtClean="0">
                <a:latin typeface="Minya Nouvelle" pitchFamily="2" charset="0"/>
              </a:rPr>
              <a:t>Sprites</a:t>
            </a:r>
          </a:p>
          <a:p>
            <a:pPr marL="285750" indent="-285750">
              <a:buFont typeface="Arial" charset="0"/>
              <a:buChar char="•"/>
            </a:pPr>
            <a:r>
              <a:rPr lang="sv-SE" dirty="0" smtClean="0">
                <a:latin typeface="Minya Nouvelle" pitchFamily="2" charset="0"/>
              </a:rPr>
              <a:t>Gridbaserade layouter</a:t>
            </a:r>
          </a:p>
          <a:p>
            <a:pPr marL="285750" indent="-285750">
              <a:buFont typeface="Arial" charset="0"/>
              <a:buChar char="•"/>
            </a:pPr>
            <a:r>
              <a:rPr lang="sv-SE" dirty="0" smtClean="0">
                <a:latin typeface="Minya Nouvelle" pitchFamily="2" charset="0"/>
              </a:rPr>
              <a:t>Ramverk</a:t>
            </a:r>
          </a:p>
          <a:p>
            <a:pPr marL="285750" indent="-285750">
              <a:buFont typeface="Arial" charset="0"/>
              <a:buChar char="•"/>
            </a:pPr>
            <a:endParaRPr lang="sv-SE" dirty="0" smtClean="0">
              <a:latin typeface="Minya Nouvelle" pitchFamily="2" charset="0"/>
            </a:endParaRPr>
          </a:p>
          <a:p>
            <a:pPr marL="285750" indent="-285750">
              <a:buFont typeface="Arial" charset="0"/>
              <a:buChar char="•"/>
            </a:pPr>
            <a:endParaRPr lang="sv-SE" dirty="0" smtClean="0">
              <a:latin typeface="Minya Nouvelle" pitchFamily="2" charset="0"/>
            </a:endParaRPr>
          </a:p>
          <a:p>
            <a:pPr marL="285750" indent="-285750">
              <a:buFont typeface="Arial" charset="0"/>
              <a:buChar char="•"/>
            </a:pPr>
            <a:endParaRPr lang="sv-SE" dirty="0" smtClean="0">
              <a:latin typeface="Minya Nouvelle" pitchFamily="2" charset="0"/>
            </a:endParaRPr>
          </a:p>
          <a:p>
            <a:pPr marL="285750" indent="-285750">
              <a:buFont typeface="Arial" charset="0"/>
              <a:buChar char="•"/>
            </a:pPr>
            <a:endParaRPr lang="sv-SE" dirty="0" smtClean="0">
              <a:latin typeface="Minya Nouvelle" pitchFamily="2" charset="0"/>
            </a:endParaRPr>
          </a:p>
          <a:p>
            <a:pPr marL="285750" indent="-285750">
              <a:buFont typeface="Arial" charset="0"/>
              <a:buChar char="•"/>
            </a:pPr>
            <a:endParaRPr lang="sv-SE" dirty="0" smtClean="0">
              <a:latin typeface="Minya Nouvelle" pitchFamily="2" charset="0"/>
            </a:endParaRPr>
          </a:p>
          <a:p>
            <a:pPr marL="285750" indent="-285750">
              <a:buFont typeface="Arial" charset="0"/>
              <a:buChar char="•"/>
            </a:pPr>
            <a:endParaRPr lang="sv-SE" dirty="0" smtClean="0">
              <a:latin typeface="Minya Nouvelle" pitchFamily="2" charset="0"/>
            </a:endParaRPr>
          </a:p>
          <a:p>
            <a:pPr marL="285750" indent="-285750">
              <a:buFont typeface="Arial" charset="0"/>
              <a:buChar char="•"/>
            </a:pPr>
            <a:endParaRPr lang="sv-SE" dirty="0" smtClean="0">
              <a:latin typeface="Minya Nouvelle" pitchFamily="2" charset="0"/>
            </a:endParaRPr>
          </a:p>
          <a:p>
            <a:pPr marL="285750" indent="-285750">
              <a:buFont typeface="Arial" charset="0"/>
              <a:buChar char="•"/>
            </a:pPr>
            <a:endParaRPr lang="sv-SE" dirty="0" smtClean="0">
              <a:latin typeface="Minya Nouvelle" pitchFamily="2" charset="0"/>
            </a:endParaRPr>
          </a:p>
          <a:p>
            <a:pPr marL="285750" indent="-285750">
              <a:buFont typeface="Arial" charset="0"/>
              <a:buChar char="•"/>
            </a:pPr>
            <a:endParaRPr lang="sv-SE" dirty="0" smtClean="0">
              <a:latin typeface="Minya Nouvelle" pitchFamily="2" charset="0"/>
            </a:endParaRPr>
          </a:p>
          <a:p>
            <a:pPr marL="285750" indent="-285750">
              <a:buFont typeface="Arial" charset="0"/>
              <a:buChar char="•"/>
            </a:pPr>
            <a:endParaRPr lang="sv-SE" dirty="0" smtClean="0">
              <a:latin typeface="Minya Nouvelle" pitchFamily="2" charset="0"/>
            </a:endParaRPr>
          </a:p>
        </p:txBody>
      </p:sp>
      <p:pic>
        <p:nvPicPr>
          <p:cNvPr id="5" name="Picture 4" descr="S:\dfm\info\icons\v-collections\v_collections_png\basic_foundation\256x256\shadow\scroll_preference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6296" y="265212"/>
            <a:ext cx="1656184" cy="1656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042" name="Picture 2" descr="S:\dfm\info\icons\v-collections\v_collections_png\software_graphics_media\256x256\shadow\palett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2137420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546" name="Picture 2" descr="S:\dfm\info\icons\v-collections\v_collections_png\objects_people_industries\128x128\shadow\potion_blu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01005">
            <a:off x="5982195" y="3423425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513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riel">
      <a:dk1>
        <a:sysClr val="windowText" lastClr="000000"/>
      </a:dk1>
      <a:lt1>
        <a:sysClr val="window" lastClr="FFFFFF"/>
      </a:lt1>
      <a:dk2>
        <a:srgbClr val="575F6D"/>
      </a:dk2>
      <a:lt2>
        <a:srgbClr val="FFF39D"/>
      </a:lt2>
      <a:accent1>
        <a:srgbClr val="FE8637"/>
      </a:accent1>
      <a:accent2>
        <a:srgbClr val="7598D9"/>
      </a:accent2>
      <a:accent3>
        <a:srgbClr val="B32C16"/>
      </a:accent3>
      <a:accent4>
        <a:srgbClr val="F5CD2D"/>
      </a:accent4>
      <a:accent5>
        <a:srgbClr val="AEBAD5"/>
      </a:accent5>
      <a:accent6>
        <a:srgbClr val="777C84"/>
      </a:accent6>
      <a:hlink>
        <a:srgbClr val="D2611C"/>
      </a:hlink>
      <a:folHlink>
        <a:srgbClr val="3B435B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15875">
          <a:solidFill>
            <a:srgbClr val="FF0000"/>
          </a:solidFill>
          <a:tailEnd type="arrow"/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spDef>
    <a:lnDef>
      <a:spPr>
        <a:ln w="1905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dirty="0" smtClean="0">
            <a:latin typeface="Minya Nouvelle" pitchFamily="2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218454</TotalTime>
  <Words>7217</Words>
  <Application>Microsoft Macintosh PowerPoint</Application>
  <PresentationFormat>On-screen Show (16:10)</PresentationFormat>
  <Paragraphs>1530</Paragraphs>
  <Slides>152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152</vt:i4>
      </vt:variant>
    </vt:vector>
  </HeadingPairs>
  <TitlesOfParts>
    <vt:vector size="160" baseType="lpstr">
      <vt:lpstr>Verdana</vt:lpstr>
      <vt:lpstr>Georgia</vt:lpstr>
      <vt:lpstr>Algerian</vt:lpstr>
      <vt:lpstr>Garamond</vt:lpstr>
      <vt:lpstr>Minya Nouvelle</vt:lpstr>
      <vt:lpstr>Calisto MT</vt:lpstr>
      <vt:lpstr>Calibri</vt:lpstr>
      <vt:lpstr>Office Theme</vt:lpstr>
      <vt:lpstr>F03 – Stilmallar</vt:lpstr>
      <vt:lpstr>F03 – Stilmallar </vt:lpstr>
      <vt:lpstr>Stilmallar</vt:lpstr>
      <vt:lpstr>Stilmallar på vår sida</vt:lpstr>
      <vt:lpstr>Länka in CSS-regler</vt:lpstr>
      <vt:lpstr>Media</vt:lpstr>
      <vt:lpstr>Mediatyper</vt:lpstr>
      <vt:lpstr>Syntax</vt:lpstr>
      <vt:lpstr>Selektorer</vt:lpstr>
      <vt:lpstr>Taggselektor</vt:lpstr>
      <vt:lpstr>Klasselektor</vt:lpstr>
      <vt:lpstr>Klasselektor</vt:lpstr>
      <vt:lpstr>ID-selektor</vt:lpstr>
      <vt:lpstr>Egenskapsarv (property inheritance)</vt:lpstr>
      <vt:lpstr>Referens för HTML och CSS</vt:lpstr>
      <vt:lpstr>Pseudoklasser</vt:lpstr>
      <vt:lpstr>Pseudoelement</vt:lpstr>
      <vt:lpstr>Kombinatorer</vt:lpstr>
      <vt:lpstr>Gruppering av selektorer</vt:lpstr>
      <vt:lpstr>Läsbar CSS</vt:lpstr>
      <vt:lpstr>Kommentarer</vt:lpstr>
      <vt:lpstr>Specificity </vt:lpstr>
      <vt:lpstr>Ordningen spelar roll</vt:lpstr>
      <vt:lpstr>Vad?</vt:lpstr>
      <vt:lpstr>CSS1 -&gt; CSS2 -&gt; CSS3</vt:lpstr>
      <vt:lpstr>CSS3</vt:lpstr>
      <vt:lpstr>Webbläsarspecifika prefix</vt:lpstr>
      <vt:lpstr>Reset CSS</vt:lpstr>
      <vt:lpstr>Ramverk</vt:lpstr>
      <vt:lpstr>Preprocessors</vt:lpstr>
      <vt:lpstr>Demo – CSS - Inlänkning</vt:lpstr>
      <vt:lpstr>Lokala stilar</vt:lpstr>
      <vt:lpstr>Interna stilmallar</vt:lpstr>
      <vt:lpstr>Externa stilmallar</vt:lpstr>
      <vt:lpstr>@import</vt:lpstr>
      <vt:lpstr>Demo – CSS - Pseudoklasser</vt:lpstr>
      <vt:lpstr>Pseudoklasser</vt:lpstr>
      <vt:lpstr>PowerPoint Presentation</vt:lpstr>
      <vt:lpstr>Demo – CSS – Typsnitt och text</vt:lpstr>
      <vt:lpstr>Text</vt:lpstr>
      <vt:lpstr>Font</vt:lpstr>
      <vt:lpstr>em vs. px</vt:lpstr>
      <vt:lpstr>Font</vt:lpstr>
      <vt:lpstr>Text</vt:lpstr>
      <vt:lpstr>Exempel</vt:lpstr>
      <vt:lpstr>Fonter och text</vt:lpstr>
      <vt:lpstr>@font-face</vt:lpstr>
      <vt:lpstr>Format</vt:lpstr>
      <vt:lpstr>Google web fonts api</vt:lpstr>
      <vt:lpstr>Text-effekter</vt:lpstr>
      <vt:lpstr>Flerkolumnslayout</vt:lpstr>
      <vt:lpstr>Multiple Columns</vt:lpstr>
      <vt:lpstr>Demo – CSS – Färger</vt:lpstr>
      <vt:lpstr>Färg</vt:lpstr>
      <vt:lpstr>Förgrund/bakgrund</vt:lpstr>
      <vt:lpstr>Färger</vt:lpstr>
      <vt:lpstr>Färger</vt:lpstr>
      <vt:lpstr>Alpha-värden</vt:lpstr>
      <vt:lpstr>Opacity</vt:lpstr>
      <vt:lpstr>Gradienter</vt:lpstr>
      <vt:lpstr>Demo – CSS – Ramar och skuggor</vt:lpstr>
      <vt:lpstr>Borders</vt:lpstr>
      <vt:lpstr>Bakgrunder och ramar</vt:lpstr>
      <vt:lpstr>Border-radius</vt:lpstr>
      <vt:lpstr>Border-radius</vt:lpstr>
      <vt:lpstr>Box shadow</vt:lpstr>
      <vt:lpstr>Demo – CSS – Bakgrundsbilder</vt:lpstr>
      <vt:lpstr>Bakgrundsbilder</vt:lpstr>
      <vt:lpstr>Border-images</vt:lpstr>
      <vt:lpstr>Backgrounds</vt:lpstr>
      <vt:lpstr>Multiple backgrounds</vt:lpstr>
      <vt:lpstr>Demo – CSS – Boxmodellen</vt:lpstr>
      <vt:lpstr>Boxar</vt:lpstr>
      <vt:lpstr>Boxens bredd?</vt:lpstr>
      <vt:lpstr>Margin, padding</vt:lpstr>
      <vt:lpstr>Overflow</vt:lpstr>
      <vt:lpstr>Synlighet</vt:lpstr>
      <vt:lpstr>block/inline</vt:lpstr>
      <vt:lpstr>Listor</vt:lpstr>
      <vt:lpstr>F09 – CSS, Layout</vt:lpstr>
      <vt:lpstr>F09 – CSS, Layout</vt:lpstr>
      <vt:lpstr>Layout med CSS, del 1</vt:lpstr>
      <vt:lpstr>PowerPoint Presentation</vt:lpstr>
      <vt:lpstr>En bra början</vt:lpstr>
      <vt:lpstr>Float</vt:lpstr>
      <vt:lpstr>Float</vt:lpstr>
      <vt:lpstr>Float</vt:lpstr>
      <vt:lpstr>Float</vt:lpstr>
      <vt:lpstr>Float</vt:lpstr>
      <vt:lpstr>Clear</vt:lpstr>
      <vt:lpstr>Att tänka på vid float</vt:lpstr>
      <vt:lpstr>Positionering</vt:lpstr>
      <vt:lpstr>Absolut positionering</vt:lpstr>
      <vt:lpstr>Absolut positionering</vt:lpstr>
      <vt:lpstr>Relativ positionering</vt:lpstr>
      <vt:lpstr>Fixerad positionering</vt:lpstr>
      <vt:lpstr>Z-index</vt:lpstr>
      <vt:lpstr>F10 – Mer CSS</vt:lpstr>
      <vt:lpstr>F10 – Mer CSS</vt:lpstr>
      <vt:lpstr>Formulär</vt:lpstr>
      <vt:lpstr>Prydliga formulär</vt:lpstr>
      <vt:lpstr>CSS-genererat innehåll</vt:lpstr>
      <vt:lpstr>CSS-genererat innehåll</vt:lpstr>
      <vt:lpstr>Media</vt:lpstr>
      <vt:lpstr>Mediatyper</vt:lpstr>
      <vt:lpstr>Flera mediatyper samtidigt</vt:lpstr>
      <vt:lpstr>@media-direktivet</vt:lpstr>
      <vt:lpstr>Tänk på vid utskrift</vt:lpstr>
      <vt:lpstr>Länkar och utskrift</vt:lpstr>
      <vt:lpstr>Marginaler</vt:lpstr>
      <vt:lpstr>Negativa marginaler</vt:lpstr>
      <vt:lpstr>Layout med CSS, del 2</vt:lpstr>
      <vt:lpstr>Layouter med CSS – en bra grund</vt:lpstr>
      <vt:lpstr>Exempel på klassiska layouter</vt:lpstr>
      <vt:lpstr>Negativa marginaler</vt:lpstr>
      <vt:lpstr>Lösningen</vt:lpstr>
      <vt:lpstr>Lösningen</vt:lpstr>
      <vt:lpstr>Lösningen</vt:lpstr>
      <vt:lpstr>Lösningen</vt:lpstr>
      <vt:lpstr>Lösningen</vt:lpstr>
      <vt:lpstr>Lösningen</vt:lpstr>
      <vt:lpstr>Lösningen</vt:lpstr>
      <vt:lpstr>Lösningen</vt:lpstr>
      <vt:lpstr>min/max width/height</vt:lpstr>
      <vt:lpstr>Tables</vt:lpstr>
      <vt:lpstr>Sprites</vt:lpstr>
      <vt:lpstr>CSS Sprites</vt:lpstr>
      <vt:lpstr>CSS Sprites</vt:lpstr>
      <vt:lpstr>CSS Sprites</vt:lpstr>
      <vt:lpstr>Gridbaserade layouter</vt:lpstr>
      <vt:lpstr>Gridbaserade layouter</vt:lpstr>
      <vt:lpstr>Ramverk</vt:lpstr>
      <vt:lpstr>F11 – CSS3</vt:lpstr>
      <vt:lpstr>F11 – CSS3</vt:lpstr>
      <vt:lpstr>Vad är CSS3?</vt:lpstr>
      <vt:lpstr>Kan jag använda idag?</vt:lpstr>
      <vt:lpstr>Webbläsarspecifika prefix</vt:lpstr>
      <vt:lpstr>Selektorer</vt:lpstr>
      <vt:lpstr>Nya selektorer</vt:lpstr>
      <vt:lpstr>Selektorer</vt:lpstr>
      <vt:lpstr>Selektorer</vt:lpstr>
      <vt:lpstr>Selektorer</vt:lpstr>
      <vt:lpstr>Selektorer</vt:lpstr>
      <vt:lpstr>Layout i CSS3</vt:lpstr>
      <vt:lpstr>Transformationer/Transitioner</vt:lpstr>
      <vt:lpstr>Transformations</vt:lpstr>
      <vt:lpstr>Transformations</vt:lpstr>
      <vt:lpstr>Transitions</vt:lpstr>
      <vt:lpstr>Media queries</vt:lpstr>
      <vt:lpstr>Media Queries</vt:lpstr>
      <vt:lpstr>Media Queries</vt:lpstr>
      <vt:lpstr>PowerPoint Presentation</vt:lpstr>
    </vt:vector>
  </TitlesOfParts>
  <Company>Högskolan i Kalmar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Leitet</dc:creator>
  <cp:lastModifiedBy>Johan Leitet</cp:lastModifiedBy>
  <cp:revision>4436</cp:revision>
  <dcterms:created xsi:type="dcterms:W3CDTF">2009-01-05T10:26:14Z</dcterms:created>
  <dcterms:modified xsi:type="dcterms:W3CDTF">2013-09-18T07:20:44Z</dcterms:modified>
</cp:coreProperties>
</file>